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301" r:id="rId3"/>
    <p:sldId id="287" r:id="rId4"/>
    <p:sldId id="290" r:id="rId5"/>
    <p:sldId id="302" r:id="rId6"/>
    <p:sldId id="304" r:id="rId7"/>
    <p:sldId id="305" r:id="rId8"/>
    <p:sldId id="306" r:id="rId9"/>
    <p:sldId id="308" r:id="rId10"/>
    <p:sldId id="307" r:id="rId11"/>
    <p:sldId id="309" r:id="rId12"/>
    <p:sldId id="310" r:id="rId13"/>
    <p:sldId id="313" r:id="rId14"/>
    <p:sldId id="311" r:id="rId15"/>
    <p:sldId id="293" r:id="rId16"/>
    <p:sldId id="288" r:id="rId17"/>
    <p:sldId id="314" r:id="rId18"/>
    <p:sldId id="315" r:id="rId19"/>
    <p:sldId id="312" r:id="rId20"/>
    <p:sldId id="297" r:id="rId21"/>
    <p:sldId id="260" r:id="rId22"/>
    <p:sldId id="298" r:id="rId23"/>
    <p:sldId id="299" r:id="rId24"/>
    <p:sldId id="300" r:id="rId25"/>
    <p:sldId id="285" r:id="rId2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103" autoAdjust="0"/>
  </p:normalViewPr>
  <p:slideViewPr>
    <p:cSldViewPr snapToGrid="0">
      <p:cViewPr varScale="1">
        <p:scale>
          <a:sx n="84" d="100"/>
          <a:sy n="84" d="100"/>
        </p:scale>
        <p:origin x="816" y="8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B5ECDE-F2AB-4702-980B-666B8BF15D0A}" type="doc">
      <dgm:prSet loTypeId="urn:microsoft.com/office/officeart/2009/3/layout/SubStepProcess" loCatId="process" qsTypeId="urn:microsoft.com/office/officeart/2005/8/quickstyle/simple1" qsCatId="simple" csTypeId="urn:microsoft.com/office/officeart/2005/8/colors/accent1_2" csCatId="accent1" phldr="1"/>
      <dgm:spPr/>
      <dgm:t>
        <a:bodyPr/>
        <a:lstStyle/>
        <a:p>
          <a:endParaRPr lang="en-US"/>
        </a:p>
      </dgm:t>
    </dgm:pt>
    <dgm:pt modelId="{708951FA-0F62-4075-A14F-98526EF6F215}">
      <dgm:prSet phldrT="[Text]" phldr="1"/>
      <dgm:spPr/>
      <dgm:t>
        <a:bodyPr/>
        <a:lstStyle/>
        <a:p>
          <a:endParaRPr lang="en-US"/>
        </a:p>
      </dgm:t>
    </dgm:pt>
    <dgm:pt modelId="{4C3C623E-965A-4A3C-9EE0-E7776B89053A}" type="parTrans" cxnId="{A44BFAFF-379C-4A75-8D16-DE3E5DCFE953}">
      <dgm:prSet/>
      <dgm:spPr/>
      <dgm:t>
        <a:bodyPr/>
        <a:lstStyle/>
        <a:p>
          <a:endParaRPr lang="en-US"/>
        </a:p>
      </dgm:t>
    </dgm:pt>
    <dgm:pt modelId="{0BE0AB6D-80F1-425C-A0A6-12BEFEEB2B10}" type="sibTrans" cxnId="{A44BFAFF-379C-4A75-8D16-DE3E5DCFE953}">
      <dgm:prSet/>
      <dgm:spPr/>
      <dgm:t>
        <a:bodyPr/>
        <a:lstStyle/>
        <a:p>
          <a:endParaRPr lang="en-US"/>
        </a:p>
      </dgm:t>
    </dgm:pt>
    <dgm:pt modelId="{D46BF1BE-39F5-4E77-B13D-4FD99943FF6F}">
      <dgm:prSet phldrT="[Text]"/>
      <dgm:spPr/>
      <dgm:t>
        <a:bodyPr/>
        <a:lstStyle/>
        <a:p>
          <a:endParaRPr lang="en-US">
            <a:solidFill>
              <a:schemeClr val="accent6">
                <a:lumMod val="50000"/>
              </a:schemeClr>
            </a:solidFill>
          </a:endParaRPr>
        </a:p>
      </dgm:t>
    </dgm:pt>
    <dgm:pt modelId="{375637BE-2109-4137-B83A-0FDCC85E5E1A}" type="parTrans" cxnId="{488D2A7A-0726-485B-87F2-503DF4EADF15}">
      <dgm:prSet/>
      <dgm:spPr/>
      <dgm:t>
        <a:bodyPr/>
        <a:lstStyle/>
        <a:p>
          <a:endParaRPr lang="en-US"/>
        </a:p>
      </dgm:t>
    </dgm:pt>
    <dgm:pt modelId="{BFFCE2A0-3722-43A0-BCC4-DC7A57B11762}" type="sibTrans" cxnId="{488D2A7A-0726-485B-87F2-503DF4EADF15}">
      <dgm:prSet/>
      <dgm:spPr/>
      <dgm:t>
        <a:bodyPr/>
        <a:lstStyle/>
        <a:p>
          <a:endParaRPr lang="en-US"/>
        </a:p>
      </dgm:t>
    </dgm:pt>
    <dgm:pt modelId="{138E03C3-B53C-4183-9DD1-D30EE6F29CFA}">
      <dgm:prSet phldrT="[Text]" phldr="1"/>
      <dgm:spPr/>
      <dgm:t>
        <a:bodyPr/>
        <a:lstStyle/>
        <a:p>
          <a:endParaRPr lang="en-US"/>
        </a:p>
      </dgm:t>
    </dgm:pt>
    <dgm:pt modelId="{76F92260-B2B5-4575-AC6B-E8648E0FCB14}" type="parTrans" cxnId="{9F8A428A-C3F9-44E4-A458-AD5D46E62788}">
      <dgm:prSet/>
      <dgm:spPr/>
      <dgm:t>
        <a:bodyPr/>
        <a:lstStyle/>
        <a:p>
          <a:endParaRPr lang="en-US"/>
        </a:p>
      </dgm:t>
    </dgm:pt>
    <dgm:pt modelId="{B9BB4517-9D2A-448B-9298-96D31B7AA22E}" type="sibTrans" cxnId="{9F8A428A-C3F9-44E4-A458-AD5D46E62788}">
      <dgm:prSet/>
      <dgm:spPr/>
      <dgm:t>
        <a:bodyPr/>
        <a:lstStyle/>
        <a:p>
          <a:endParaRPr lang="en-US"/>
        </a:p>
      </dgm:t>
    </dgm:pt>
    <dgm:pt modelId="{4895426D-0F3C-4CC1-BC33-78F0C0E5AADA}">
      <dgm:prSet phldrT="[Text]" phldr="1"/>
      <dgm:spPr/>
      <dgm:t>
        <a:bodyPr/>
        <a:lstStyle/>
        <a:p>
          <a:endParaRPr lang="en-US"/>
        </a:p>
      </dgm:t>
    </dgm:pt>
    <dgm:pt modelId="{411CC42B-A03A-4FC4-9F63-058D301FCDDF}" type="parTrans" cxnId="{12C30C9E-7355-427C-9859-83BD7CE229A6}">
      <dgm:prSet/>
      <dgm:spPr/>
      <dgm:t>
        <a:bodyPr/>
        <a:lstStyle/>
        <a:p>
          <a:endParaRPr lang="en-US"/>
        </a:p>
      </dgm:t>
    </dgm:pt>
    <dgm:pt modelId="{8BA94F75-1D20-45E7-88A3-EA9A9BF007BD}" type="sibTrans" cxnId="{12C30C9E-7355-427C-9859-83BD7CE229A6}">
      <dgm:prSet/>
      <dgm:spPr/>
      <dgm:t>
        <a:bodyPr/>
        <a:lstStyle/>
        <a:p>
          <a:endParaRPr lang="en-US"/>
        </a:p>
      </dgm:t>
    </dgm:pt>
    <dgm:pt modelId="{F5E0115F-2FE6-470F-A72A-B436FB7FED66}">
      <dgm:prSet phldrT="[Text]"/>
      <dgm:spPr/>
      <dgm:t>
        <a:bodyPr/>
        <a:lstStyle/>
        <a:p>
          <a:endParaRPr lang="en-US">
            <a:solidFill>
              <a:schemeClr val="accent6">
                <a:lumMod val="50000"/>
              </a:schemeClr>
            </a:solidFill>
          </a:endParaRPr>
        </a:p>
      </dgm:t>
    </dgm:pt>
    <dgm:pt modelId="{6DD69CC4-60DC-4729-BCEB-3DFC0F76B730}" type="sibTrans" cxnId="{3AB491A6-212F-4C17-9C1A-1FE6D903B6EB}">
      <dgm:prSet/>
      <dgm:spPr/>
      <dgm:t>
        <a:bodyPr/>
        <a:lstStyle/>
        <a:p>
          <a:endParaRPr lang="en-US"/>
        </a:p>
      </dgm:t>
    </dgm:pt>
    <dgm:pt modelId="{E9DA6129-2DC4-46E0-9A15-E2289FC31DD7}" type="parTrans" cxnId="{3AB491A6-212F-4C17-9C1A-1FE6D903B6EB}">
      <dgm:prSet/>
      <dgm:spPr/>
      <dgm:t>
        <a:bodyPr/>
        <a:lstStyle/>
        <a:p>
          <a:endParaRPr lang="en-US"/>
        </a:p>
      </dgm:t>
    </dgm:pt>
    <dgm:pt modelId="{FF4726FC-C6EA-4D0B-A176-8FA6ED734BC9}" type="pres">
      <dgm:prSet presAssocID="{E5B5ECDE-F2AB-4702-980B-666B8BF15D0A}" presName="Name0" presStyleCnt="0">
        <dgm:presLayoutVars>
          <dgm:chMax val="7"/>
          <dgm:dir/>
          <dgm:animOne val="branch"/>
        </dgm:presLayoutVars>
      </dgm:prSet>
      <dgm:spPr/>
    </dgm:pt>
    <dgm:pt modelId="{0C7BEDC0-4615-494D-AD1E-D50121CC75B6}" type="pres">
      <dgm:prSet presAssocID="{708951FA-0F62-4075-A14F-98526EF6F215}" presName="parTx1" presStyleLbl="node1" presStyleIdx="0" presStyleCnt="3"/>
      <dgm:spPr/>
    </dgm:pt>
    <dgm:pt modelId="{41E42442-0B0B-4665-839F-27D6229E9460}" type="pres">
      <dgm:prSet presAssocID="{708951FA-0F62-4075-A14F-98526EF6F215}" presName="spPre1" presStyleCnt="0"/>
      <dgm:spPr/>
    </dgm:pt>
    <dgm:pt modelId="{FA67709C-5EB0-44B3-9D87-645DD7672EF3}" type="pres">
      <dgm:prSet presAssocID="{708951FA-0F62-4075-A14F-98526EF6F215}" presName="chLin1" presStyleCnt="0"/>
      <dgm:spPr/>
    </dgm:pt>
    <dgm:pt modelId="{4B5ECB09-4CE8-4F59-9065-1AF47B8405D3}" type="pres">
      <dgm:prSet presAssocID="{375637BE-2109-4137-B83A-0FDCC85E5E1A}" presName="Name11" presStyleLbl="parChTrans1D1" presStyleIdx="0" presStyleCnt="8"/>
      <dgm:spPr/>
    </dgm:pt>
    <dgm:pt modelId="{D2EF562B-E635-426D-802E-48783865D330}" type="pres">
      <dgm:prSet presAssocID="{375637BE-2109-4137-B83A-0FDCC85E5E1A}" presName="Name31" presStyleLbl="parChTrans1D1" presStyleIdx="1" presStyleCnt="8"/>
      <dgm:spPr/>
    </dgm:pt>
    <dgm:pt modelId="{99FD94EB-74D1-4506-BFB0-B9FFADE1D85D}" type="pres">
      <dgm:prSet presAssocID="{D46BF1BE-39F5-4E77-B13D-4FD99943FF6F}" presName="txAndLines1" presStyleCnt="0"/>
      <dgm:spPr/>
    </dgm:pt>
    <dgm:pt modelId="{CA461EDF-1357-4D69-927D-41BC38659D82}" type="pres">
      <dgm:prSet presAssocID="{D46BF1BE-39F5-4E77-B13D-4FD99943FF6F}" presName="anchor1" presStyleCnt="0"/>
      <dgm:spPr/>
    </dgm:pt>
    <dgm:pt modelId="{6A64107E-FFB2-4DDA-9E85-61253B9C5896}" type="pres">
      <dgm:prSet presAssocID="{D46BF1BE-39F5-4E77-B13D-4FD99943FF6F}" presName="backup1" presStyleCnt="0"/>
      <dgm:spPr/>
    </dgm:pt>
    <dgm:pt modelId="{28A1E060-610D-4264-9624-39177F95DC80}" type="pres">
      <dgm:prSet presAssocID="{D46BF1BE-39F5-4E77-B13D-4FD99943FF6F}" presName="preLine1" presStyleLbl="parChTrans1D1" presStyleIdx="2" presStyleCnt="8"/>
      <dgm:spPr/>
    </dgm:pt>
    <dgm:pt modelId="{E1A0BD04-6F43-4AB0-8C2F-94D8340EAA4A}" type="pres">
      <dgm:prSet presAssocID="{D46BF1BE-39F5-4E77-B13D-4FD99943FF6F}" presName="desTx1" presStyleLbl="revTx" presStyleIdx="0" presStyleCnt="0">
        <dgm:presLayoutVars>
          <dgm:bulletEnabled val="1"/>
        </dgm:presLayoutVars>
      </dgm:prSet>
      <dgm:spPr/>
    </dgm:pt>
    <dgm:pt modelId="{D51AB366-7857-47AA-B3C7-0120B8A06B6B}" type="pres">
      <dgm:prSet presAssocID="{D46BF1BE-39F5-4E77-B13D-4FD99943FF6F}" presName="postLine1" presStyleLbl="parChTrans1D1" presStyleIdx="3" presStyleCnt="8"/>
      <dgm:spPr/>
    </dgm:pt>
    <dgm:pt modelId="{5AFAA61B-CDB7-4006-BE13-43C8C68931C7}" type="pres">
      <dgm:prSet presAssocID="{E9DA6129-2DC4-46E0-9A15-E2289FC31DD7}" presName="Name11" presStyleLbl="parChTrans1D1" presStyleIdx="4" presStyleCnt="8"/>
      <dgm:spPr/>
    </dgm:pt>
    <dgm:pt modelId="{10F917EC-BB91-42F0-ACEE-284A670CD7D5}" type="pres">
      <dgm:prSet presAssocID="{E9DA6129-2DC4-46E0-9A15-E2289FC31DD7}" presName="Name31" presStyleLbl="parChTrans1D1" presStyleIdx="5" presStyleCnt="8"/>
      <dgm:spPr/>
    </dgm:pt>
    <dgm:pt modelId="{AAD41924-119E-449E-8301-764F2C3CBDE7}" type="pres">
      <dgm:prSet presAssocID="{F5E0115F-2FE6-470F-A72A-B436FB7FED66}" presName="txAndLines1" presStyleCnt="0"/>
      <dgm:spPr/>
    </dgm:pt>
    <dgm:pt modelId="{F22526A0-B017-4C80-B27B-80ADB6686768}" type="pres">
      <dgm:prSet presAssocID="{F5E0115F-2FE6-470F-A72A-B436FB7FED66}" presName="anchor1" presStyleCnt="0"/>
      <dgm:spPr/>
    </dgm:pt>
    <dgm:pt modelId="{5C2DD836-D4DB-4CA9-882D-B328055391FC}" type="pres">
      <dgm:prSet presAssocID="{F5E0115F-2FE6-470F-A72A-B436FB7FED66}" presName="backup1" presStyleCnt="0"/>
      <dgm:spPr/>
    </dgm:pt>
    <dgm:pt modelId="{67062B3A-6514-40B7-8CDC-643DF60D8C03}" type="pres">
      <dgm:prSet presAssocID="{F5E0115F-2FE6-470F-A72A-B436FB7FED66}" presName="preLine1" presStyleLbl="parChTrans1D1" presStyleIdx="6" presStyleCnt="8"/>
      <dgm:spPr/>
    </dgm:pt>
    <dgm:pt modelId="{2889DEDF-9302-4874-849A-77581DF504CD}" type="pres">
      <dgm:prSet presAssocID="{F5E0115F-2FE6-470F-A72A-B436FB7FED66}" presName="desTx1" presStyleLbl="revTx" presStyleIdx="0" presStyleCnt="0">
        <dgm:presLayoutVars>
          <dgm:bulletEnabled val="1"/>
        </dgm:presLayoutVars>
      </dgm:prSet>
      <dgm:spPr/>
    </dgm:pt>
    <dgm:pt modelId="{1EB96629-AB36-4C79-908A-A5A60D47683E}" type="pres">
      <dgm:prSet presAssocID="{F5E0115F-2FE6-470F-A72A-B436FB7FED66}" presName="postLine1" presStyleLbl="parChTrans1D1" presStyleIdx="7" presStyleCnt="8"/>
      <dgm:spPr/>
    </dgm:pt>
    <dgm:pt modelId="{8E57B852-F1D4-414F-A490-477EF18B8E93}" type="pres">
      <dgm:prSet presAssocID="{708951FA-0F62-4075-A14F-98526EF6F215}" presName="spPost1" presStyleCnt="0"/>
      <dgm:spPr/>
    </dgm:pt>
    <dgm:pt modelId="{4D77E8B0-62C3-4D50-87CC-36566D693266}" type="pres">
      <dgm:prSet presAssocID="{138E03C3-B53C-4183-9DD1-D30EE6F29CFA}" presName="parTx2" presStyleLbl="node1" presStyleIdx="1" presStyleCnt="3"/>
      <dgm:spPr/>
    </dgm:pt>
    <dgm:pt modelId="{F375D94D-9E4F-48C7-8BDA-F098189618F4}" type="pres">
      <dgm:prSet presAssocID="{4895426D-0F3C-4CC1-BC33-78F0C0E5AADA}" presName="parTx3" presStyleLbl="node1" presStyleIdx="2" presStyleCnt="3"/>
      <dgm:spPr/>
    </dgm:pt>
  </dgm:ptLst>
  <dgm:cxnLst>
    <dgm:cxn modelId="{0B09D30F-6244-4155-88B2-C7E4CF63E1B1}" type="presOf" srcId="{F5E0115F-2FE6-470F-A72A-B436FB7FED66}" destId="{2889DEDF-9302-4874-849A-77581DF504CD}" srcOrd="0" destOrd="0" presId="urn:microsoft.com/office/officeart/2009/3/layout/SubStepProcess"/>
    <dgm:cxn modelId="{ED1BB225-2961-4EFF-9966-0F419C9053F4}" type="presOf" srcId="{708951FA-0F62-4075-A14F-98526EF6F215}" destId="{0C7BEDC0-4615-494D-AD1E-D50121CC75B6}" srcOrd="0" destOrd="0" presId="urn:microsoft.com/office/officeart/2009/3/layout/SubStepProcess"/>
    <dgm:cxn modelId="{2140B13C-75E8-41E1-9B1F-D336F4AAE203}" type="presOf" srcId="{D46BF1BE-39F5-4E77-B13D-4FD99943FF6F}" destId="{E1A0BD04-6F43-4AB0-8C2F-94D8340EAA4A}" srcOrd="0" destOrd="0" presId="urn:microsoft.com/office/officeart/2009/3/layout/SubStepProcess"/>
    <dgm:cxn modelId="{488D2A7A-0726-485B-87F2-503DF4EADF15}" srcId="{708951FA-0F62-4075-A14F-98526EF6F215}" destId="{D46BF1BE-39F5-4E77-B13D-4FD99943FF6F}" srcOrd="0" destOrd="0" parTransId="{375637BE-2109-4137-B83A-0FDCC85E5E1A}" sibTransId="{BFFCE2A0-3722-43A0-BCC4-DC7A57B11762}"/>
    <dgm:cxn modelId="{9F8A428A-C3F9-44E4-A458-AD5D46E62788}" srcId="{E5B5ECDE-F2AB-4702-980B-666B8BF15D0A}" destId="{138E03C3-B53C-4183-9DD1-D30EE6F29CFA}" srcOrd="1" destOrd="0" parTransId="{76F92260-B2B5-4575-AC6B-E8648E0FCB14}" sibTransId="{B9BB4517-9D2A-448B-9298-96D31B7AA22E}"/>
    <dgm:cxn modelId="{77086C94-256D-41E5-BB65-7349D2B3CEDE}" type="presOf" srcId="{4895426D-0F3C-4CC1-BC33-78F0C0E5AADA}" destId="{F375D94D-9E4F-48C7-8BDA-F098189618F4}" srcOrd="0" destOrd="0" presId="urn:microsoft.com/office/officeart/2009/3/layout/SubStepProcess"/>
    <dgm:cxn modelId="{12C30C9E-7355-427C-9859-83BD7CE229A6}" srcId="{E5B5ECDE-F2AB-4702-980B-666B8BF15D0A}" destId="{4895426D-0F3C-4CC1-BC33-78F0C0E5AADA}" srcOrd="2" destOrd="0" parTransId="{411CC42B-A03A-4FC4-9F63-058D301FCDDF}" sibTransId="{8BA94F75-1D20-45E7-88A3-EA9A9BF007BD}"/>
    <dgm:cxn modelId="{099D8BA0-3FDC-4826-8287-FC2902414240}" type="presOf" srcId="{138E03C3-B53C-4183-9DD1-D30EE6F29CFA}" destId="{4D77E8B0-62C3-4D50-87CC-36566D693266}" srcOrd="0" destOrd="0" presId="urn:microsoft.com/office/officeart/2009/3/layout/SubStepProcess"/>
    <dgm:cxn modelId="{3AB491A6-212F-4C17-9C1A-1FE6D903B6EB}" srcId="{708951FA-0F62-4075-A14F-98526EF6F215}" destId="{F5E0115F-2FE6-470F-A72A-B436FB7FED66}" srcOrd="1" destOrd="0" parTransId="{E9DA6129-2DC4-46E0-9A15-E2289FC31DD7}" sibTransId="{6DD69CC4-60DC-4729-BCEB-3DFC0F76B730}"/>
    <dgm:cxn modelId="{F55B20DF-ACCE-4114-BCD0-32B4942BFCF9}" type="presOf" srcId="{E5B5ECDE-F2AB-4702-980B-666B8BF15D0A}" destId="{FF4726FC-C6EA-4D0B-A176-8FA6ED734BC9}" srcOrd="0" destOrd="0" presId="urn:microsoft.com/office/officeart/2009/3/layout/SubStepProcess"/>
    <dgm:cxn modelId="{A44BFAFF-379C-4A75-8D16-DE3E5DCFE953}" srcId="{E5B5ECDE-F2AB-4702-980B-666B8BF15D0A}" destId="{708951FA-0F62-4075-A14F-98526EF6F215}" srcOrd="0" destOrd="0" parTransId="{4C3C623E-965A-4A3C-9EE0-E7776B89053A}" sibTransId="{0BE0AB6D-80F1-425C-A0A6-12BEFEEB2B10}"/>
    <dgm:cxn modelId="{E7ABF8BB-F261-4484-9F6F-D7D090D29250}" type="presParOf" srcId="{FF4726FC-C6EA-4D0B-A176-8FA6ED734BC9}" destId="{0C7BEDC0-4615-494D-AD1E-D50121CC75B6}" srcOrd="0" destOrd="0" presId="urn:microsoft.com/office/officeart/2009/3/layout/SubStepProcess"/>
    <dgm:cxn modelId="{2589F1CC-22FA-4DB7-8BF1-734061EF6F7A}" type="presParOf" srcId="{FF4726FC-C6EA-4D0B-A176-8FA6ED734BC9}" destId="{41E42442-0B0B-4665-839F-27D6229E9460}" srcOrd="1" destOrd="0" presId="urn:microsoft.com/office/officeart/2009/3/layout/SubStepProcess"/>
    <dgm:cxn modelId="{ADA527DB-120E-457A-9A71-37F19642B941}" type="presParOf" srcId="{FF4726FC-C6EA-4D0B-A176-8FA6ED734BC9}" destId="{FA67709C-5EB0-44B3-9D87-645DD7672EF3}" srcOrd="2" destOrd="0" presId="urn:microsoft.com/office/officeart/2009/3/layout/SubStepProcess"/>
    <dgm:cxn modelId="{74101674-52C0-4020-8252-41EAC9AD82B0}" type="presParOf" srcId="{FA67709C-5EB0-44B3-9D87-645DD7672EF3}" destId="{4B5ECB09-4CE8-4F59-9065-1AF47B8405D3}" srcOrd="0" destOrd="0" presId="urn:microsoft.com/office/officeart/2009/3/layout/SubStepProcess"/>
    <dgm:cxn modelId="{EF6C357B-8F1C-427B-BDA1-4C03527C4914}" type="presParOf" srcId="{FA67709C-5EB0-44B3-9D87-645DD7672EF3}" destId="{D2EF562B-E635-426D-802E-48783865D330}" srcOrd="1" destOrd="0" presId="urn:microsoft.com/office/officeart/2009/3/layout/SubStepProcess"/>
    <dgm:cxn modelId="{AB19F3CF-532C-4575-9342-444BD8A68F30}" type="presParOf" srcId="{FA67709C-5EB0-44B3-9D87-645DD7672EF3}" destId="{99FD94EB-74D1-4506-BFB0-B9FFADE1D85D}" srcOrd="2" destOrd="0" presId="urn:microsoft.com/office/officeart/2009/3/layout/SubStepProcess"/>
    <dgm:cxn modelId="{3A36CB9E-F4EE-4DDD-AE9C-0D18BA2C3E9E}" type="presParOf" srcId="{99FD94EB-74D1-4506-BFB0-B9FFADE1D85D}" destId="{CA461EDF-1357-4D69-927D-41BC38659D82}" srcOrd="0" destOrd="0" presId="urn:microsoft.com/office/officeart/2009/3/layout/SubStepProcess"/>
    <dgm:cxn modelId="{DE4534A5-2E65-495D-A311-37906686141A}" type="presParOf" srcId="{99FD94EB-74D1-4506-BFB0-B9FFADE1D85D}" destId="{6A64107E-FFB2-4DDA-9E85-61253B9C5896}" srcOrd="1" destOrd="0" presId="urn:microsoft.com/office/officeart/2009/3/layout/SubStepProcess"/>
    <dgm:cxn modelId="{4BD64F3D-459C-410D-BAD5-1DD1EA25E65C}" type="presParOf" srcId="{99FD94EB-74D1-4506-BFB0-B9FFADE1D85D}" destId="{28A1E060-610D-4264-9624-39177F95DC80}" srcOrd="2" destOrd="0" presId="urn:microsoft.com/office/officeart/2009/3/layout/SubStepProcess"/>
    <dgm:cxn modelId="{C0B5E0D6-DCA1-4B6F-B0E9-96BB3951E44B}" type="presParOf" srcId="{99FD94EB-74D1-4506-BFB0-B9FFADE1D85D}" destId="{E1A0BD04-6F43-4AB0-8C2F-94D8340EAA4A}" srcOrd="3" destOrd="0" presId="urn:microsoft.com/office/officeart/2009/3/layout/SubStepProcess"/>
    <dgm:cxn modelId="{54FD02FA-E459-4762-9348-519A94950BB7}" type="presParOf" srcId="{99FD94EB-74D1-4506-BFB0-B9FFADE1D85D}" destId="{D51AB366-7857-47AA-B3C7-0120B8A06B6B}" srcOrd="4" destOrd="0" presId="urn:microsoft.com/office/officeart/2009/3/layout/SubStepProcess"/>
    <dgm:cxn modelId="{3D136AFF-D07A-457D-823D-6DDC56969E4C}" type="presParOf" srcId="{FA67709C-5EB0-44B3-9D87-645DD7672EF3}" destId="{5AFAA61B-CDB7-4006-BE13-43C8C68931C7}" srcOrd="3" destOrd="0" presId="urn:microsoft.com/office/officeart/2009/3/layout/SubStepProcess"/>
    <dgm:cxn modelId="{73AC487A-39C2-4048-8242-9FFA507454BB}" type="presParOf" srcId="{FA67709C-5EB0-44B3-9D87-645DD7672EF3}" destId="{10F917EC-BB91-42F0-ACEE-284A670CD7D5}" srcOrd="4" destOrd="0" presId="urn:microsoft.com/office/officeart/2009/3/layout/SubStepProcess"/>
    <dgm:cxn modelId="{5443C428-7DB3-4999-9FA3-F9A88EDED1F3}" type="presParOf" srcId="{FA67709C-5EB0-44B3-9D87-645DD7672EF3}" destId="{AAD41924-119E-449E-8301-764F2C3CBDE7}" srcOrd="5" destOrd="0" presId="urn:microsoft.com/office/officeart/2009/3/layout/SubStepProcess"/>
    <dgm:cxn modelId="{1A302959-E6C6-4C58-975A-FFD80B785994}" type="presParOf" srcId="{AAD41924-119E-449E-8301-764F2C3CBDE7}" destId="{F22526A0-B017-4C80-B27B-80ADB6686768}" srcOrd="0" destOrd="0" presId="urn:microsoft.com/office/officeart/2009/3/layout/SubStepProcess"/>
    <dgm:cxn modelId="{D721885A-4D66-4A40-84D7-41D29D316AC8}" type="presParOf" srcId="{AAD41924-119E-449E-8301-764F2C3CBDE7}" destId="{5C2DD836-D4DB-4CA9-882D-B328055391FC}" srcOrd="1" destOrd="0" presId="urn:microsoft.com/office/officeart/2009/3/layout/SubStepProcess"/>
    <dgm:cxn modelId="{9CFC1EF2-BEE4-47D4-82FD-4FA807B82E74}" type="presParOf" srcId="{AAD41924-119E-449E-8301-764F2C3CBDE7}" destId="{67062B3A-6514-40B7-8CDC-643DF60D8C03}" srcOrd="2" destOrd="0" presId="urn:microsoft.com/office/officeart/2009/3/layout/SubStepProcess"/>
    <dgm:cxn modelId="{E357CED2-691C-45C4-9E46-311E4A140FBA}" type="presParOf" srcId="{AAD41924-119E-449E-8301-764F2C3CBDE7}" destId="{2889DEDF-9302-4874-849A-77581DF504CD}" srcOrd="3" destOrd="0" presId="urn:microsoft.com/office/officeart/2009/3/layout/SubStepProcess"/>
    <dgm:cxn modelId="{D6CC95C9-F0FE-413E-B8EC-3F7E312C3D72}" type="presParOf" srcId="{AAD41924-119E-449E-8301-764F2C3CBDE7}" destId="{1EB96629-AB36-4C79-908A-A5A60D47683E}" srcOrd="4" destOrd="0" presId="urn:microsoft.com/office/officeart/2009/3/layout/SubStepProcess"/>
    <dgm:cxn modelId="{CEAC516F-1F82-428A-981A-A3F0F0109A7B}" type="presParOf" srcId="{FF4726FC-C6EA-4D0B-A176-8FA6ED734BC9}" destId="{8E57B852-F1D4-414F-A490-477EF18B8E93}" srcOrd="3" destOrd="0" presId="urn:microsoft.com/office/officeart/2009/3/layout/SubStepProcess"/>
    <dgm:cxn modelId="{BA971E85-DF17-4E91-B5EA-AEDCF448C3D2}" type="presParOf" srcId="{FF4726FC-C6EA-4D0B-A176-8FA6ED734BC9}" destId="{4D77E8B0-62C3-4D50-87CC-36566D693266}" srcOrd="4" destOrd="0" presId="urn:microsoft.com/office/officeart/2009/3/layout/SubStepProcess"/>
    <dgm:cxn modelId="{1D27079C-C573-4B82-8794-10645004A161}" type="presParOf" srcId="{FF4726FC-C6EA-4D0B-A176-8FA6ED734BC9}" destId="{F375D94D-9E4F-48C7-8BDA-F098189618F4}" srcOrd="5" destOrd="0" presId="urn:microsoft.com/office/officeart/2009/3/layout/SubStep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AEED8CC-AE23-4554-9514-1A5A8B2A23DD}" type="doc">
      <dgm:prSet loTypeId="urn:microsoft.com/office/officeart/2008/layout/VerticalCurvedList" loCatId="list" qsTypeId="urn:microsoft.com/office/officeart/2005/8/quickstyle/3d1" qsCatId="3D" csTypeId="urn:microsoft.com/office/officeart/2005/8/colors/accent6_3" csCatId="accent6" phldr="1"/>
      <dgm:spPr/>
      <dgm:t>
        <a:bodyPr/>
        <a:lstStyle/>
        <a:p>
          <a:endParaRPr lang="en-US"/>
        </a:p>
      </dgm:t>
    </dgm:pt>
    <dgm:pt modelId="{78F83209-176D-4A97-8334-69E47814EE47}">
      <dgm:prSet phldrT="[Text]" custT="1"/>
      <dgm:spPr/>
      <dgm:t>
        <a:bodyPr/>
        <a:lstStyle/>
        <a:p>
          <a:r>
            <a:rPr lang="en-US" sz="2200">
              <a:solidFill>
                <a:schemeClr val="tx1"/>
              </a:solidFill>
              <a:latin typeface="Times New Roman" panose="02020603050405020304" pitchFamily="18" charset="0"/>
              <a:cs typeface="Times New Roman" panose="02020603050405020304" pitchFamily="18" charset="0"/>
            </a:rPr>
            <a:t>Có ít nhất 290 đơn vị cấp huyện được công nhận đạt chuẩn NTM </a:t>
          </a:r>
        </a:p>
      </dgm:t>
    </dgm:pt>
    <dgm:pt modelId="{8E6F14C6-0500-4DA6-9663-3810EC8BBF03}" type="parTrans" cxnId="{1ABDFC85-81C6-4A87-A469-8E607F99BD64}">
      <dgm:prSet/>
      <dgm:spPr/>
      <dgm:t>
        <a:bodyPr/>
        <a:lstStyle/>
        <a:p>
          <a:endParaRPr lang="en-US" sz="2800">
            <a:latin typeface="Times New Roman" panose="02020603050405020304" pitchFamily="18" charset="0"/>
            <a:cs typeface="Times New Roman" panose="02020603050405020304" pitchFamily="18" charset="0"/>
          </a:endParaRPr>
        </a:p>
      </dgm:t>
    </dgm:pt>
    <dgm:pt modelId="{4BB0A2F7-79CF-4D98-8F41-63B97EA8E3FD}" type="sibTrans" cxnId="{1ABDFC85-81C6-4A87-A469-8E607F99BD64}">
      <dgm:prSet/>
      <dgm:spPr/>
      <dgm:t>
        <a:bodyPr/>
        <a:lstStyle/>
        <a:p>
          <a:endParaRPr lang="en-US" sz="2800">
            <a:latin typeface="Times New Roman" panose="02020603050405020304" pitchFamily="18" charset="0"/>
            <a:cs typeface="Times New Roman" panose="02020603050405020304" pitchFamily="18" charset="0"/>
          </a:endParaRPr>
        </a:p>
      </dgm:t>
    </dgm:pt>
    <dgm:pt modelId="{6D0E2069-9A19-43B7-A7BC-7A292446DCE7}">
      <dgm:prSet phldrT="[Text]" custT="1"/>
      <dgm:spPr/>
      <dgm:t>
        <a:bodyPr/>
        <a:lstStyle/>
        <a:p>
          <a:r>
            <a:rPr lang="en-US" sz="2200">
              <a:solidFill>
                <a:srgbClr val="002060"/>
              </a:solidFill>
              <a:latin typeface="Times New Roman" panose="02020603050405020304" pitchFamily="18" charset="0"/>
              <a:cs typeface="Times New Roman" panose="02020603050405020304" pitchFamily="18" charset="0"/>
            </a:rPr>
            <a:t>Có khoảng 11.500 sản phẩm OCOP đạt từ 3 sao trở lên.</a:t>
          </a:r>
        </a:p>
      </dgm:t>
    </dgm:pt>
    <dgm:pt modelId="{C73EBF73-7779-4627-99C6-CD2F43163330}" type="parTrans" cxnId="{F5B6EFBB-AFDD-4726-85F4-D3678EA6D628}">
      <dgm:prSet/>
      <dgm:spPr/>
      <dgm:t>
        <a:bodyPr/>
        <a:lstStyle/>
        <a:p>
          <a:endParaRPr lang="en-US" sz="2800">
            <a:latin typeface="Times New Roman" panose="02020603050405020304" pitchFamily="18" charset="0"/>
            <a:cs typeface="Times New Roman" panose="02020603050405020304" pitchFamily="18" charset="0"/>
          </a:endParaRPr>
        </a:p>
      </dgm:t>
    </dgm:pt>
    <dgm:pt modelId="{7AD79F44-1643-44DD-BB6C-A2A3AA71F3DC}" type="sibTrans" cxnId="{F5B6EFBB-AFDD-4726-85F4-D3678EA6D628}">
      <dgm:prSet/>
      <dgm:spPr/>
      <dgm:t>
        <a:bodyPr/>
        <a:lstStyle/>
        <a:p>
          <a:endParaRPr lang="en-US" sz="2800">
            <a:latin typeface="Times New Roman" panose="02020603050405020304" pitchFamily="18" charset="0"/>
            <a:cs typeface="Times New Roman" panose="02020603050405020304" pitchFamily="18" charset="0"/>
          </a:endParaRPr>
        </a:p>
      </dgm:t>
    </dgm:pt>
    <dgm:pt modelId="{065A3157-2C38-4E56-BEB9-30ECEB02E049}">
      <dgm:prSet phldrT="[Text]" custT="1"/>
      <dgm:spPr/>
      <dgm:t>
        <a:bodyPr/>
        <a:lstStyle/>
        <a:p>
          <a:pPr algn="l"/>
          <a:r>
            <a:rPr lang="en-US" sz="2200" b="1">
              <a:latin typeface="Times New Roman" panose="02020603050405020304" pitchFamily="18" charset="0"/>
              <a:cs typeface="Times New Roman" panose="02020603050405020304" pitchFamily="18" charset="0"/>
            </a:rPr>
            <a:t>80%</a:t>
          </a:r>
          <a:r>
            <a:rPr lang="en-US" sz="2200">
              <a:latin typeface="Times New Roman" panose="02020603050405020304" pitchFamily="18" charset="0"/>
              <a:cs typeface="Times New Roman" panose="02020603050405020304" pitchFamily="18" charset="0"/>
            </a:rPr>
            <a:t> xã đạt chuẩn NTM, trong đó, khoảng 32%</a:t>
          </a:r>
        </a:p>
        <a:p>
          <a:pPr algn="l"/>
          <a:r>
            <a:rPr lang="en-US" sz="2200">
              <a:latin typeface="Times New Roman" panose="02020603050405020304" pitchFamily="18" charset="0"/>
              <a:cs typeface="Times New Roman" panose="02020603050405020304" pitchFamily="18" charset="0"/>
            </a:rPr>
            <a:t>số xã đạt chuẩn nâng cao và kiểu mẫu</a:t>
          </a:r>
          <a:endParaRPr lang="en-US" sz="2200" dirty="0">
            <a:solidFill>
              <a:schemeClr val="tx1"/>
            </a:solidFill>
            <a:latin typeface="Times New Roman" panose="02020603050405020304" pitchFamily="18" charset="0"/>
            <a:cs typeface="Times New Roman" panose="02020603050405020304" pitchFamily="18" charset="0"/>
          </a:endParaRPr>
        </a:p>
      </dgm:t>
    </dgm:pt>
    <dgm:pt modelId="{30658B28-E548-498F-8DF1-B291D648B540}" type="sibTrans" cxnId="{7737C777-FBCC-49BB-AA48-70A22FF08430}">
      <dgm:prSet/>
      <dgm:spPr/>
      <dgm:t>
        <a:bodyPr/>
        <a:lstStyle/>
        <a:p>
          <a:endParaRPr lang="en-US" sz="2800">
            <a:latin typeface="Times New Roman" panose="02020603050405020304" pitchFamily="18" charset="0"/>
            <a:cs typeface="Times New Roman" panose="02020603050405020304" pitchFamily="18" charset="0"/>
          </a:endParaRPr>
        </a:p>
      </dgm:t>
    </dgm:pt>
    <dgm:pt modelId="{36D6852D-0218-47F8-98C3-34E07EF76C18}" type="parTrans" cxnId="{7737C777-FBCC-49BB-AA48-70A22FF08430}">
      <dgm:prSet/>
      <dgm:spPr/>
      <dgm:t>
        <a:bodyPr/>
        <a:lstStyle/>
        <a:p>
          <a:endParaRPr lang="en-US" sz="2800">
            <a:latin typeface="Times New Roman" panose="02020603050405020304" pitchFamily="18" charset="0"/>
            <a:cs typeface="Times New Roman" panose="02020603050405020304" pitchFamily="18" charset="0"/>
          </a:endParaRPr>
        </a:p>
      </dgm:t>
    </dgm:pt>
    <dgm:pt modelId="{FFAC1C4A-0017-474C-B1F2-70D4168898CA}" type="pres">
      <dgm:prSet presAssocID="{CAEED8CC-AE23-4554-9514-1A5A8B2A23DD}" presName="Name0" presStyleCnt="0">
        <dgm:presLayoutVars>
          <dgm:chMax val="7"/>
          <dgm:chPref val="7"/>
          <dgm:dir/>
        </dgm:presLayoutVars>
      </dgm:prSet>
      <dgm:spPr/>
    </dgm:pt>
    <dgm:pt modelId="{08F07B97-811B-4AC4-887A-5024A92C35EE}" type="pres">
      <dgm:prSet presAssocID="{CAEED8CC-AE23-4554-9514-1A5A8B2A23DD}" presName="Name1" presStyleCnt="0"/>
      <dgm:spPr/>
    </dgm:pt>
    <dgm:pt modelId="{2E7C6A6E-6D5B-493B-8F8A-96ECEF6043B7}" type="pres">
      <dgm:prSet presAssocID="{CAEED8CC-AE23-4554-9514-1A5A8B2A23DD}" presName="cycle" presStyleCnt="0"/>
      <dgm:spPr/>
    </dgm:pt>
    <dgm:pt modelId="{89986D57-82D7-43A1-AFE8-09791D27B4AA}" type="pres">
      <dgm:prSet presAssocID="{CAEED8CC-AE23-4554-9514-1A5A8B2A23DD}" presName="srcNode" presStyleLbl="node1" presStyleIdx="0" presStyleCnt="3"/>
      <dgm:spPr/>
    </dgm:pt>
    <dgm:pt modelId="{DEDBAB95-DF0F-4810-9A94-F93DB3878FC1}" type="pres">
      <dgm:prSet presAssocID="{CAEED8CC-AE23-4554-9514-1A5A8B2A23DD}" presName="conn" presStyleLbl="parChTrans1D2" presStyleIdx="0" presStyleCnt="1"/>
      <dgm:spPr/>
    </dgm:pt>
    <dgm:pt modelId="{5539A66F-A105-42AD-B0BF-2D15146423C0}" type="pres">
      <dgm:prSet presAssocID="{CAEED8CC-AE23-4554-9514-1A5A8B2A23DD}" presName="extraNode" presStyleLbl="node1" presStyleIdx="0" presStyleCnt="3"/>
      <dgm:spPr/>
    </dgm:pt>
    <dgm:pt modelId="{528E7735-038A-4627-9D5B-1CB5766A1AE7}" type="pres">
      <dgm:prSet presAssocID="{CAEED8CC-AE23-4554-9514-1A5A8B2A23DD}" presName="dstNode" presStyleLbl="node1" presStyleIdx="0" presStyleCnt="3"/>
      <dgm:spPr/>
    </dgm:pt>
    <dgm:pt modelId="{681AE309-025F-485E-B0CC-0E521B89E54C}" type="pres">
      <dgm:prSet presAssocID="{065A3157-2C38-4E56-BEB9-30ECEB02E049}" presName="text_1" presStyleLbl="node1" presStyleIdx="0" presStyleCnt="3">
        <dgm:presLayoutVars>
          <dgm:bulletEnabled val="1"/>
        </dgm:presLayoutVars>
      </dgm:prSet>
      <dgm:spPr/>
    </dgm:pt>
    <dgm:pt modelId="{8007B24F-30BC-42BE-83EE-12D21CAFACE7}" type="pres">
      <dgm:prSet presAssocID="{065A3157-2C38-4E56-BEB9-30ECEB02E049}" presName="accent_1" presStyleCnt="0"/>
      <dgm:spPr/>
    </dgm:pt>
    <dgm:pt modelId="{6C8408A6-91C2-4479-9844-47247F8E4353}" type="pres">
      <dgm:prSet presAssocID="{065A3157-2C38-4E56-BEB9-30ECEB02E049}" presName="accentRepeatNode" presStyleLbl="solidFgAcc1" presStyleIdx="0" presStyleCnt="3"/>
      <dgm:spPr/>
    </dgm:pt>
    <dgm:pt modelId="{0CA45A22-2F06-43AE-89DD-178665F83FE3}" type="pres">
      <dgm:prSet presAssocID="{78F83209-176D-4A97-8334-69E47814EE47}" presName="text_2" presStyleLbl="node1" presStyleIdx="1" presStyleCnt="3">
        <dgm:presLayoutVars>
          <dgm:bulletEnabled val="1"/>
        </dgm:presLayoutVars>
      </dgm:prSet>
      <dgm:spPr/>
    </dgm:pt>
    <dgm:pt modelId="{EE938B7B-ED7A-4DF0-A471-3D1171CB96B5}" type="pres">
      <dgm:prSet presAssocID="{78F83209-176D-4A97-8334-69E47814EE47}" presName="accent_2" presStyleCnt="0"/>
      <dgm:spPr/>
    </dgm:pt>
    <dgm:pt modelId="{7452A685-9EEC-4670-98E6-B6D41078BC13}" type="pres">
      <dgm:prSet presAssocID="{78F83209-176D-4A97-8334-69E47814EE47}" presName="accentRepeatNode" presStyleLbl="solidFgAcc1" presStyleIdx="1" presStyleCnt="3"/>
      <dgm:spPr/>
    </dgm:pt>
    <dgm:pt modelId="{D3B59537-D1A0-4437-9599-22B7DA97E6FA}" type="pres">
      <dgm:prSet presAssocID="{6D0E2069-9A19-43B7-A7BC-7A292446DCE7}" presName="text_3" presStyleLbl="node1" presStyleIdx="2" presStyleCnt="3">
        <dgm:presLayoutVars>
          <dgm:bulletEnabled val="1"/>
        </dgm:presLayoutVars>
      </dgm:prSet>
      <dgm:spPr/>
    </dgm:pt>
    <dgm:pt modelId="{1CB8313B-5A94-4E36-970D-07D68335BE55}" type="pres">
      <dgm:prSet presAssocID="{6D0E2069-9A19-43B7-A7BC-7A292446DCE7}" presName="accent_3" presStyleCnt="0"/>
      <dgm:spPr/>
    </dgm:pt>
    <dgm:pt modelId="{56838530-85B1-42DC-A75E-046908F38746}" type="pres">
      <dgm:prSet presAssocID="{6D0E2069-9A19-43B7-A7BC-7A292446DCE7}" presName="accentRepeatNode" presStyleLbl="solidFgAcc1" presStyleIdx="2" presStyleCnt="3"/>
      <dgm:spPr/>
    </dgm:pt>
  </dgm:ptLst>
  <dgm:cxnLst>
    <dgm:cxn modelId="{C1BF8E01-572B-47D8-A36C-A52A7B050EDF}" type="presOf" srcId="{78F83209-176D-4A97-8334-69E47814EE47}" destId="{0CA45A22-2F06-43AE-89DD-178665F83FE3}" srcOrd="0" destOrd="0" presId="urn:microsoft.com/office/officeart/2008/layout/VerticalCurvedList"/>
    <dgm:cxn modelId="{E26D7755-C56E-4A5D-9FB9-AADCB6A17FE9}" type="presOf" srcId="{30658B28-E548-498F-8DF1-B291D648B540}" destId="{DEDBAB95-DF0F-4810-9A94-F93DB3878FC1}" srcOrd="0" destOrd="0" presId="urn:microsoft.com/office/officeart/2008/layout/VerticalCurvedList"/>
    <dgm:cxn modelId="{7737C777-FBCC-49BB-AA48-70A22FF08430}" srcId="{CAEED8CC-AE23-4554-9514-1A5A8B2A23DD}" destId="{065A3157-2C38-4E56-BEB9-30ECEB02E049}" srcOrd="0" destOrd="0" parTransId="{36D6852D-0218-47F8-98C3-34E07EF76C18}" sibTransId="{30658B28-E548-498F-8DF1-B291D648B540}"/>
    <dgm:cxn modelId="{1ABDFC85-81C6-4A87-A469-8E607F99BD64}" srcId="{CAEED8CC-AE23-4554-9514-1A5A8B2A23DD}" destId="{78F83209-176D-4A97-8334-69E47814EE47}" srcOrd="1" destOrd="0" parTransId="{8E6F14C6-0500-4DA6-9663-3810EC8BBF03}" sibTransId="{4BB0A2F7-79CF-4D98-8F41-63B97EA8E3FD}"/>
    <dgm:cxn modelId="{F5B6EFBB-AFDD-4726-85F4-D3678EA6D628}" srcId="{CAEED8CC-AE23-4554-9514-1A5A8B2A23DD}" destId="{6D0E2069-9A19-43B7-A7BC-7A292446DCE7}" srcOrd="2" destOrd="0" parTransId="{C73EBF73-7779-4627-99C6-CD2F43163330}" sibTransId="{7AD79F44-1643-44DD-BB6C-A2A3AA71F3DC}"/>
    <dgm:cxn modelId="{1A3B60CF-A4DF-4B72-9FD9-8F819C63488D}" type="presOf" srcId="{CAEED8CC-AE23-4554-9514-1A5A8B2A23DD}" destId="{FFAC1C4A-0017-474C-B1F2-70D4168898CA}" srcOrd="0" destOrd="0" presId="urn:microsoft.com/office/officeart/2008/layout/VerticalCurvedList"/>
    <dgm:cxn modelId="{BACE2FE7-66D6-4BBA-BAB7-67D78F3F9A0E}" type="presOf" srcId="{065A3157-2C38-4E56-BEB9-30ECEB02E049}" destId="{681AE309-025F-485E-B0CC-0E521B89E54C}" srcOrd="0" destOrd="0" presId="urn:microsoft.com/office/officeart/2008/layout/VerticalCurvedList"/>
    <dgm:cxn modelId="{6A69ABFC-3083-458A-989E-2BB2B249013D}" type="presOf" srcId="{6D0E2069-9A19-43B7-A7BC-7A292446DCE7}" destId="{D3B59537-D1A0-4437-9599-22B7DA97E6FA}" srcOrd="0" destOrd="0" presId="urn:microsoft.com/office/officeart/2008/layout/VerticalCurvedList"/>
    <dgm:cxn modelId="{D8B72CB0-ACA2-4AE9-8208-C3A83F3A5246}" type="presParOf" srcId="{FFAC1C4A-0017-474C-B1F2-70D4168898CA}" destId="{08F07B97-811B-4AC4-887A-5024A92C35EE}" srcOrd="0" destOrd="0" presId="urn:microsoft.com/office/officeart/2008/layout/VerticalCurvedList"/>
    <dgm:cxn modelId="{0E1392C6-4032-4ADE-B6DE-D9F57FCB18C9}" type="presParOf" srcId="{08F07B97-811B-4AC4-887A-5024A92C35EE}" destId="{2E7C6A6E-6D5B-493B-8F8A-96ECEF6043B7}" srcOrd="0" destOrd="0" presId="urn:microsoft.com/office/officeart/2008/layout/VerticalCurvedList"/>
    <dgm:cxn modelId="{389E4881-4125-4335-9EC4-55667267E2B2}" type="presParOf" srcId="{2E7C6A6E-6D5B-493B-8F8A-96ECEF6043B7}" destId="{89986D57-82D7-43A1-AFE8-09791D27B4AA}" srcOrd="0" destOrd="0" presId="urn:microsoft.com/office/officeart/2008/layout/VerticalCurvedList"/>
    <dgm:cxn modelId="{45A8EBF8-7A83-4E3E-8F97-CCADEEAE849B}" type="presParOf" srcId="{2E7C6A6E-6D5B-493B-8F8A-96ECEF6043B7}" destId="{DEDBAB95-DF0F-4810-9A94-F93DB3878FC1}" srcOrd="1" destOrd="0" presId="urn:microsoft.com/office/officeart/2008/layout/VerticalCurvedList"/>
    <dgm:cxn modelId="{D4CA51C4-4D91-448E-B744-754C54140233}" type="presParOf" srcId="{2E7C6A6E-6D5B-493B-8F8A-96ECEF6043B7}" destId="{5539A66F-A105-42AD-B0BF-2D15146423C0}" srcOrd="2" destOrd="0" presId="urn:microsoft.com/office/officeart/2008/layout/VerticalCurvedList"/>
    <dgm:cxn modelId="{BF902191-FE83-40EB-8B4C-8D3270E41F2A}" type="presParOf" srcId="{2E7C6A6E-6D5B-493B-8F8A-96ECEF6043B7}" destId="{528E7735-038A-4627-9D5B-1CB5766A1AE7}" srcOrd="3" destOrd="0" presId="urn:microsoft.com/office/officeart/2008/layout/VerticalCurvedList"/>
    <dgm:cxn modelId="{92C90D35-4E52-4C53-9130-455E0D2855D3}" type="presParOf" srcId="{08F07B97-811B-4AC4-887A-5024A92C35EE}" destId="{681AE309-025F-485E-B0CC-0E521B89E54C}" srcOrd="1" destOrd="0" presId="urn:microsoft.com/office/officeart/2008/layout/VerticalCurvedList"/>
    <dgm:cxn modelId="{830AE83A-C77C-4B9D-BC2A-655758BD80DC}" type="presParOf" srcId="{08F07B97-811B-4AC4-887A-5024A92C35EE}" destId="{8007B24F-30BC-42BE-83EE-12D21CAFACE7}" srcOrd="2" destOrd="0" presId="urn:microsoft.com/office/officeart/2008/layout/VerticalCurvedList"/>
    <dgm:cxn modelId="{0B1989EA-EF12-429C-8F36-E2543C46D1CB}" type="presParOf" srcId="{8007B24F-30BC-42BE-83EE-12D21CAFACE7}" destId="{6C8408A6-91C2-4479-9844-47247F8E4353}" srcOrd="0" destOrd="0" presId="urn:microsoft.com/office/officeart/2008/layout/VerticalCurvedList"/>
    <dgm:cxn modelId="{EE31D4CB-A3A8-4B69-AF24-6688EC8F6B72}" type="presParOf" srcId="{08F07B97-811B-4AC4-887A-5024A92C35EE}" destId="{0CA45A22-2F06-43AE-89DD-178665F83FE3}" srcOrd="3" destOrd="0" presId="urn:microsoft.com/office/officeart/2008/layout/VerticalCurvedList"/>
    <dgm:cxn modelId="{4A1FF669-6AF0-4E85-82AD-C4494B46A059}" type="presParOf" srcId="{08F07B97-811B-4AC4-887A-5024A92C35EE}" destId="{EE938B7B-ED7A-4DF0-A471-3D1171CB96B5}" srcOrd="4" destOrd="0" presId="urn:microsoft.com/office/officeart/2008/layout/VerticalCurvedList"/>
    <dgm:cxn modelId="{B8A87135-BA8D-40D8-90B2-07076C0F84DB}" type="presParOf" srcId="{EE938B7B-ED7A-4DF0-A471-3D1171CB96B5}" destId="{7452A685-9EEC-4670-98E6-B6D41078BC13}" srcOrd="0" destOrd="0" presId="urn:microsoft.com/office/officeart/2008/layout/VerticalCurvedList"/>
    <dgm:cxn modelId="{383ABF0F-47CC-486A-87D8-F74E3EDEC56F}" type="presParOf" srcId="{08F07B97-811B-4AC4-887A-5024A92C35EE}" destId="{D3B59537-D1A0-4437-9599-22B7DA97E6FA}" srcOrd="5" destOrd="0" presId="urn:microsoft.com/office/officeart/2008/layout/VerticalCurvedList"/>
    <dgm:cxn modelId="{FED881AA-5062-46C1-A4AE-BC4CB4B2A172}" type="presParOf" srcId="{08F07B97-811B-4AC4-887A-5024A92C35EE}" destId="{1CB8313B-5A94-4E36-970D-07D68335BE55}" srcOrd="6" destOrd="0" presId="urn:microsoft.com/office/officeart/2008/layout/VerticalCurvedList"/>
    <dgm:cxn modelId="{2A8E014B-5FFF-4CED-8C4D-1961D727EEC6}" type="presParOf" srcId="{1CB8313B-5A94-4E36-970D-07D68335BE55}" destId="{56838530-85B1-42DC-A75E-046908F3874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7BEDC0-4615-494D-AD1E-D50121CC75B6}">
      <dsp:nvSpPr>
        <dsp:cNvPr id="0" name=""/>
        <dsp:cNvSpPr/>
      </dsp:nvSpPr>
      <dsp:spPr>
        <a:xfrm>
          <a:off x="4802" y="448141"/>
          <a:ext cx="1991238" cy="199123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133600">
            <a:lnSpc>
              <a:spcPct val="90000"/>
            </a:lnSpc>
            <a:spcBef>
              <a:spcPct val="0"/>
            </a:spcBef>
            <a:spcAft>
              <a:spcPct val="35000"/>
            </a:spcAft>
            <a:buNone/>
          </a:pPr>
          <a:endParaRPr lang="en-US" sz="4800" kern="1200"/>
        </a:p>
      </dsp:txBody>
      <dsp:txXfrm>
        <a:off x="296412" y="739751"/>
        <a:ext cx="1408018" cy="1408018"/>
      </dsp:txXfrm>
    </dsp:sp>
    <dsp:sp modelId="{4B5ECB09-4CE8-4F59-9065-1AF47B8405D3}">
      <dsp:nvSpPr>
        <dsp:cNvPr id="0" name=""/>
        <dsp:cNvSpPr/>
      </dsp:nvSpPr>
      <dsp:spPr>
        <a:xfrm rot="19041445">
          <a:off x="1969184" y="1168969"/>
          <a:ext cx="650487" cy="0"/>
        </a:xfrm>
        <a:custGeom>
          <a:avLst/>
          <a:gdLst/>
          <a:ahLst/>
          <a:cxnLst/>
          <a:rect l="0" t="0" r="0" b="0"/>
          <a:pathLst>
            <a:path>
              <a:moveTo>
                <a:pt x="0" y="0"/>
              </a:moveTo>
              <a:lnTo>
                <a:pt x="650487"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2EF562B-E635-426D-802E-48783865D330}">
      <dsp:nvSpPr>
        <dsp:cNvPr id="0" name=""/>
        <dsp:cNvSpPr/>
      </dsp:nvSpPr>
      <dsp:spPr>
        <a:xfrm rot="13358555">
          <a:off x="4563569" y="1168969"/>
          <a:ext cx="650487" cy="0"/>
        </a:xfrm>
        <a:custGeom>
          <a:avLst/>
          <a:gdLst/>
          <a:ahLst/>
          <a:cxnLst/>
          <a:rect l="0" t="0" r="0" b="0"/>
          <a:pathLst>
            <a:path>
              <a:moveTo>
                <a:pt x="0" y="0"/>
              </a:moveTo>
              <a:lnTo>
                <a:pt x="650487"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8A1E060-610D-4264-9624-39177F95DC80}">
      <dsp:nvSpPr>
        <dsp:cNvPr id="0" name=""/>
        <dsp:cNvSpPr/>
      </dsp:nvSpPr>
      <dsp:spPr>
        <a:xfrm>
          <a:off x="2533675" y="948642"/>
          <a:ext cx="232747"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A0BD04-6F43-4AB0-8C2F-94D8340EAA4A}">
      <dsp:nvSpPr>
        <dsp:cNvPr id="0" name=""/>
        <dsp:cNvSpPr/>
      </dsp:nvSpPr>
      <dsp:spPr>
        <a:xfrm>
          <a:off x="2766423" y="453523"/>
          <a:ext cx="1650394" cy="99023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endParaRPr lang="en-US" sz="3500" kern="1200">
            <a:solidFill>
              <a:schemeClr val="accent6">
                <a:lumMod val="50000"/>
              </a:schemeClr>
            </a:solidFill>
          </a:endParaRPr>
        </a:p>
      </dsp:txBody>
      <dsp:txXfrm>
        <a:off x="2766423" y="453523"/>
        <a:ext cx="1650394" cy="990236"/>
      </dsp:txXfrm>
    </dsp:sp>
    <dsp:sp modelId="{D51AB366-7857-47AA-B3C7-0120B8A06B6B}">
      <dsp:nvSpPr>
        <dsp:cNvPr id="0" name=""/>
        <dsp:cNvSpPr/>
      </dsp:nvSpPr>
      <dsp:spPr>
        <a:xfrm>
          <a:off x="4416817" y="948642"/>
          <a:ext cx="232747"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AFAA61B-CDB7-4006-BE13-43C8C68931C7}">
      <dsp:nvSpPr>
        <dsp:cNvPr id="0" name=""/>
        <dsp:cNvSpPr/>
      </dsp:nvSpPr>
      <dsp:spPr>
        <a:xfrm rot="2558555">
          <a:off x="1969184" y="1718551"/>
          <a:ext cx="650487" cy="0"/>
        </a:xfrm>
        <a:custGeom>
          <a:avLst/>
          <a:gdLst/>
          <a:ahLst/>
          <a:cxnLst/>
          <a:rect l="0" t="0" r="0" b="0"/>
          <a:pathLst>
            <a:path>
              <a:moveTo>
                <a:pt x="0" y="0"/>
              </a:moveTo>
              <a:lnTo>
                <a:pt x="650487"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0F917EC-BB91-42F0-ACEE-284A670CD7D5}">
      <dsp:nvSpPr>
        <dsp:cNvPr id="0" name=""/>
        <dsp:cNvSpPr/>
      </dsp:nvSpPr>
      <dsp:spPr>
        <a:xfrm rot="8241445">
          <a:off x="4563569" y="1718551"/>
          <a:ext cx="650487" cy="0"/>
        </a:xfrm>
        <a:custGeom>
          <a:avLst/>
          <a:gdLst/>
          <a:ahLst/>
          <a:cxnLst/>
          <a:rect l="0" t="0" r="0" b="0"/>
          <a:pathLst>
            <a:path>
              <a:moveTo>
                <a:pt x="0" y="0"/>
              </a:moveTo>
              <a:lnTo>
                <a:pt x="650487"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7062B3A-6514-40B7-8CDC-643DF60D8C03}">
      <dsp:nvSpPr>
        <dsp:cNvPr id="0" name=""/>
        <dsp:cNvSpPr/>
      </dsp:nvSpPr>
      <dsp:spPr>
        <a:xfrm>
          <a:off x="2533675" y="1938878"/>
          <a:ext cx="232747"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889DEDF-9302-4874-849A-77581DF504CD}">
      <dsp:nvSpPr>
        <dsp:cNvPr id="0" name=""/>
        <dsp:cNvSpPr/>
      </dsp:nvSpPr>
      <dsp:spPr>
        <a:xfrm>
          <a:off x="2766423" y="1443760"/>
          <a:ext cx="1650394" cy="99023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endParaRPr lang="en-US" sz="3500" kern="1200">
            <a:solidFill>
              <a:schemeClr val="accent6">
                <a:lumMod val="50000"/>
              </a:schemeClr>
            </a:solidFill>
          </a:endParaRPr>
        </a:p>
      </dsp:txBody>
      <dsp:txXfrm>
        <a:off x="2766423" y="1443760"/>
        <a:ext cx="1650394" cy="990236"/>
      </dsp:txXfrm>
    </dsp:sp>
    <dsp:sp modelId="{1EB96629-AB36-4C79-908A-A5A60D47683E}">
      <dsp:nvSpPr>
        <dsp:cNvPr id="0" name=""/>
        <dsp:cNvSpPr/>
      </dsp:nvSpPr>
      <dsp:spPr>
        <a:xfrm>
          <a:off x="4416817" y="1938878"/>
          <a:ext cx="232747"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D77E8B0-62C3-4D50-87CC-36566D693266}">
      <dsp:nvSpPr>
        <dsp:cNvPr id="0" name=""/>
        <dsp:cNvSpPr/>
      </dsp:nvSpPr>
      <dsp:spPr>
        <a:xfrm>
          <a:off x="5187200" y="448141"/>
          <a:ext cx="1991238" cy="199123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133600">
            <a:lnSpc>
              <a:spcPct val="90000"/>
            </a:lnSpc>
            <a:spcBef>
              <a:spcPct val="0"/>
            </a:spcBef>
            <a:spcAft>
              <a:spcPct val="35000"/>
            </a:spcAft>
            <a:buNone/>
          </a:pPr>
          <a:endParaRPr lang="en-US" sz="4800" kern="1200"/>
        </a:p>
      </dsp:txBody>
      <dsp:txXfrm>
        <a:off x="5478810" y="739751"/>
        <a:ext cx="1408018" cy="1408018"/>
      </dsp:txXfrm>
    </dsp:sp>
    <dsp:sp modelId="{F375D94D-9E4F-48C7-8BDA-F098189618F4}">
      <dsp:nvSpPr>
        <dsp:cNvPr id="0" name=""/>
        <dsp:cNvSpPr/>
      </dsp:nvSpPr>
      <dsp:spPr>
        <a:xfrm>
          <a:off x="7178438" y="448141"/>
          <a:ext cx="1991238" cy="199123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133600">
            <a:lnSpc>
              <a:spcPct val="90000"/>
            </a:lnSpc>
            <a:spcBef>
              <a:spcPct val="0"/>
            </a:spcBef>
            <a:spcAft>
              <a:spcPct val="35000"/>
            </a:spcAft>
            <a:buNone/>
          </a:pPr>
          <a:endParaRPr lang="en-US" sz="4800" kern="1200"/>
        </a:p>
      </dsp:txBody>
      <dsp:txXfrm>
        <a:off x="7470048" y="739751"/>
        <a:ext cx="1408018" cy="14080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DBAB95-DF0F-4810-9A94-F93DB3878FC1}">
      <dsp:nvSpPr>
        <dsp:cNvPr id="0" name=""/>
        <dsp:cNvSpPr/>
      </dsp:nvSpPr>
      <dsp:spPr>
        <a:xfrm>
          <a:off x="-6251396" y="-956633"/>
          <a:ext cx="7443692" cy="7443692"/>
        </a:xfrm>
        <a:prstGeom prst="blockArc">
          <a:avLst>
            <a:gd name="adj1" fmla="val 18900000"/>
            <a:gd name="adj2" fmla="val 2700000"/>
            <a:gd name="adj3" fmla="val 290"/>
          </a:avLst>
        </a:prstGeom>
        <a:noFill/>
        <a:ln w="12700" cap="flat" cmpd="sng" algn="ctr">
          <a:solidFill>
            <a:schemeClr val="accent6">
              <a:tint val="99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81AE309-025F-485E-B0CC-0E521B89E54C}">
      <dsp:nvSpPr>
        <dsp:cNvPr id="0" name=""/>
        <dsp:cNvSpPr/>
      </dsp:nvSpPr>
      <dsp:spPr>
        <a:xfrm>
          <a:off x="767623" y="553042"/>
          <a:ext cx="6486496" cy="1106085"/>
        </a:xfrm>
        <a:prstGeom prst="rect">
          <a:avLst/>
        </a:prstGeom>
        <a:gradFill rotWithShape="0">
          <a:gsLst>
            <a:gs pos="0">
              <a:schemeClr val="accent6">
                <a:shade val="80000"/>
                <a:hueOff val="0"/>
                <a:satOff val="0"/>
                <a:lumOff val="0"/>
                <a:alphaOff val="0"/>
                <a:satMod val="103000"/>
                <a:lumMod val="102000"/>
                <a:tint val="94000"/>
              </a:schemeClr>
            </a:gs>
            <a:gs pos="50000">
              <a:schemeClr val="accent6">
                <a:shade val="80000"/>
                <a:hueOff val="0"/>
                <a:satOff val="0"/>
                <a:lumOff val="0"/>
                <a:alphaOff val="0"/>
                <a:satMod val="110000"/>
                <a:lumMod val="100000"/>
                <a:shade val="100000"/>
              </a:schemeClr>
            </a:gs>
            <a:gs pos="100000">
              <a:schemeClr val="accent6">
                <a:shade val="80000"/>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7955" tIns="55880" rIns="55880" bIns="55880" numCol="1" spcCol="1270" anchor="ctr" anchorCtr="0">
          <a:noAutofit/>
        </a:bodyPr>
        <a:lstStyle/>
        <a:p>
          <a:pPr marL="0" lvl="0" indent="0" algn="l" defTabSz="977900">
            <a:lnSpc>
              <a:spcPct val="90000"/>
            </a:lnSpc>
            <a:spcBef>
              <a:spcPct val="0"/>
            </a:spcBef>
            <a:spcAft>
              <a:spcPct val="35000"/>
            </a:spcAft>
            <a:buNone/>
          </a:pPr>
          <a:r>
            <a:rPr lang="en-US" sz="2200" b="1" kern="1200">
              <a:latin typeface="Times New Roman" panose="02020603050405020304" pitchFamily="18" charset="0"/>
              <a:cs typeface="Times New Roman" panose="02020603050405020304" pitchFamily="18" charset="0"/>
            </a:rPr>
            <a:t>80%</a:t>
          </a:r>
          <a:r>
            <a:rPr lang="en-US" sz="2200" kern="1200">
              <a:latin typeface="Times New Roman" panose="02020603050405020304" pitchFamily="18" charset="0"/>
              <a:cs typeface="Times New Roman" panose="02020603050405020304" pitchFamily="18" charset="0"/>
            </a:rPr>
            <a:t> xã đạt chuẩn NTM, trong đó, khoảng 32%</a:t>
          </a:r>
        </a:p>
        <a:p>
          <a:pPr marL="0" lvl="0" indent="0" algn="l" defTabSz="977900">
            <a:lnSpc>
              <a:spcPct val="90000"/>
            </a:lnSpc>
            <a:spcBef>
              <a:spcPct val="0"/>
            </a:spcBef>
            <a:spcAft>
              <a:spcPct val="35000"/>
            </a:spcAft>
            <a:buNone/>
          </a:pPr>
          <a:r>
            <a:rPr lang="en-US" sz="2200" kern="1200">
              <a:latin typeface="Times New Roman" panose="02020603050405020304" pitchFamily="18" charset="0"/>
              <a:cs typeface="Times New Roman" panose="02020603050405020304" pitchFamily="18" charset="0"/>
            </a:rPr>
            <a:t>số xã đạt chuẩn nâng cao và kiểu mẫu</a:t>
          </a:r>
          <a:endParaRPr lang="en-US" sz="2200" kern="1200" dirty="0">
            <a:solidFill>
              <a:schemeClr val="tx1"/>
            </a:solidFill>
            <a:latin typeface="Times New Roman" panose="02020603050405020304" pitchFamily="18" charset="0"/>
            <a:cs typeface="Times New Roman" panose="02020603050405020304" pitchFamily="18" charset="0"/>
          </a:endParaRPr>
        </a:p>
      </dsp:txBody>
      <dsp:txXfrm>
        <a:off x="767623" y="553042"/>
        <a:ext cx="6486496" cy="1106085"/>
      </dsp:txXfrm>
    </dsp:sp>
    <dsp:sp modelId="{6C8408A6-91C2-4479-9844-47247F8E4353}">
      <dsp:nvSpPr>
        <dsp:cNvPr id="0" name=""/>
        <dsp:cNvSpPr/>
      </dsp:nvSpPr>
      <dsp:spPr>
        <a:xfrm>
          <a:off x="76319" y="414781"/>
          <a:ext cx="1382606" cy="1382606"/>
        </a:xfrm>
        <a:prstGeom prst="ellipse">
          <a:avLst/>
        </a:prstGeom>
        <a:solidFill>
          <a:schemeClr val="lt1">
            <a:hueOff val="0"/>
            <a:satOff val="0"/>
            <a:lumOff val="0"/>
            <a:alphaOff val="0"/>
          </a:schemeClr>
        </a:solidFill>
        <a:ln w="6350" cap="flat" cmpd="sng" algn="ctr">
          <a:solidFill>
            <a:schemeClr val="accent6">
              <a:shade val="8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0CA45A22-2F06-43AE-89DD-178665F83FE3}">
      <dsp:nvSpPr>
        <dsp:cNvPr id="0" name=""/>
        <dsp:cNvSpPr/>
      </dsp:nvSpPr>
      <dsp:spPr>
        <a:xfrm>
          <a:off x="1169685" y="2212170"/>
          <a:ext cx="6084435" cy="1106085"/>
        </a:xfrm>
        <a:prstGeom prst="rect">
          <a:avLst/>
        </a:prstGeom>
        <a:gradFill rotWithShape="0">
          <a:gsLst>
            <a:gs pos="0">
              <a:schemeClr val="accent6">
                <a:shade val="80000"/>
                <a:hueOff val="160640"/>
                <a:satOff val="-6455"/>
                <a:lumOff val="13814"/>
                <a:alphaOff val="0"/>
                <a:satMod val="103000"/>
                <a:lumMod val="102000"/>
                <a:tint val="94000"/>
              </a:schemeClr>
            </a:gs>
            <a:gs pos="50000">
              <a:schemeClr val="accent6">
                <a:shade val="80000"/>
                <a:hueOff val="160640"/>
                <a:satOff val="-6455"/>
                <a:lumOff val="13814"/>
                <a:alphaOff val="0"/>
                <a:satMod val="110000"/>
                <a:lumMod val="100000"/>
                <a:shade val="100000"/>
              </a:schemeClr>
            </a:gs>
            <a:gs pos="100000">
              <a:schemeClr val="accent6">
                <a:shade val="80000"/>
                <a:hueOff val="160640"/>
                <a:satOff val="-6455"/>
                <a:lumOff val="13814"/>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7955" tIns="55880" rIns="55880" bIns="55880" numCol="1" spcCol="1270" anchor="ctr" anchorCtr="0">
          <a:noAutofit/>
        </a:bodyPr>
        <a:lstStyle/>
        <a:p>
          <a:pPr marL="0" lvl="0" indent="0" algn="l" defTabSz="977900">
            <a:lnSpc>
              <a:spcPct val="90000"/>
            </a:lnSpc>
            <a:spcBef>
              <a:spcPct val="0"/>
            </a:spcBef>
            <a:spcAft>
              <a:spcPct val="35000"/>
            </a:spcAft>
            <a:buNone/>
          </a:pPr>
          <a:r>
            <a:rPr lang="en-US" sz="2200" kern="1200">
              <a:solidFill>
                <a:schemeClr val="tx1"/>
              </a:solidFill>
              <a:latin typeface="Times New Roman" panose="02020603050405020304" pitchFamily="18" charset="0"/>
              <a:cs typeface="Times New Roman" panose="02020603050405020304" pitchFamily="18" charset="0"/>
            </a:rPr>
            <a:t>Có ít nhất 290 đơn vị cấp huyện được công nhận đạt chuẩn NTM </a:t>
          </a:r>
        </a:p>
      </dsp:txBody>
      <dsp:txXfrm>
        <a:off x="1169685" y="2212170"/>
        <a:ext cx="6084435" cy="1106085"/>
      </dsp:txXfrm>
    </dsp:sp>
    <dsp:sp modelId="{7452A685-9EEC-4670-98E6-B6D41078BC13}">
      <dsp:nvSpPr>
        <dsp:cNvPr id="0" name=""/>
        <dsp:cNvSpPr/>
      </dsp:nvSpPr>
      <dsp:spPr>
        <a:xfrm>
          <a:off x="478381" y="2073909"/>
          <a:ext cx="1382606" cy="1382606"/>
        </a:xfrm>
        <a:prstGeom prst="ellipse">
          <a:avLst/>
        </a:prstGeom>
        <a:solidFill>
          <a:schemeClr val="lt1">
            <a:hueOff val="0"/>
            <a:satOff val="0"/>
            <a:lumOff val="0"/>
            <a:alphaOff val="0"/>
          </a:schemeClr>
        </a:solidFill>
        <a:ln w="6350" cap="flat" cmpd="sng" algn="ctr">
          <a:solidFill>
            <a:schemeClr val="accent6">
              <a:shade val="80000"/>
              <a:hueOff val="160640"/>
              <a:satOff val="-6455"/>
              <a:lumOff val="13814"/>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D3B59537-D1A0-4437-9599-22B7DA97E6FA}">
      <dsp:nvSpPr>
        <dsp:cNvPr id="0" name=""/>
        <dsp:cNvSpPr/>
      </dsp:nvSpPr>
      <dsp:spPr>
        <a:xfrm>
          <a:off x="767623" y="3871298"/>
          <a:ext cx="6486496" cy="1106085"/>
        </a:xfrm>
        <a:prstGeom prst="rect">
          <a:avLst/>
        </a:prstGeom>
        <a:gradFill rotWithShape="0">
          <a:gsLst>
            <a:gs pos="0">
              <a:schemeClr val="accent6">
                <a:shade val="80000"/>
                <a:hueOff val="321280"/>
                <a:satOff val="-12909"/>
                <a:lumOff val="27628"/>
                <a:alphaOff val="0"/>
                <a:satMod val="103000"/>
                <a:lumMod val="102000"/>
                <a:tint val="94000"/>
              </a:schemeClr>
            </a:gs>
            <a:gs pos="50000">
              <a:schemeClr val="accent6">
                <a:shade val="80000"/>
                <a:hueOff val="321280"/>
                <a:satOff val="-12909"/>
                <a:lumOff val="27628"/>
                <a:alphaOff val="0"/>
                <a:satMod val="110000"/>
                <a:lumMod val="100000"/>
                <a:shade val="100000"/>
              </a:schemeClr>
            </a:gs>
            <a:gs pos="100000">
              <a:schemeClr val="accent6">
                <a:shade val="80000"/>
                <a:hueOff val="321280"/>
                <a:satOff val="-12909"/>
                <a:lumOff val="2762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7955" tIns="55880" rIns="55880" bIns="55880" numCol="1" spcCol="1270" anchor="ctr" anchorCtr="0">
          <a:noAutofit/>
        </a:bodyPr>
        <a:lstStyle/>
        <a:p>
          <a:pPr marL="0" lvl="0" indent="0" algn="l" defTabSz="977900">
            <a:lnSpc>
              <a:spcPct val="90000"/>
            </a:lnSpc>
            <a:spcBef>
              <a:spcPct val="0"/>
            </a:spcBef>
            <a:spcAft>
              <a:spcPct val="35000"/>
            </a:spcAft>
            <a:buNone/>
          </a:pPr>
          <a:r>
            <a:rPr lang="en-US" sz="2200" kern="1200">
              <a:solidFill>
                <a:srgbClr val="002060"/>
              </a:solidFill>
              <a:latin typeface="Times New Roman" panose="02020603050405020304" pitchFamily="18" charset="0"/>
              <a:cs typeface="Times New Roman" panose="02020603050405020304" pitchFamily="18" charset="0"/>
            </a:rPr>
            <a:t>Có khoảng 11.500 sản phẩm OCOP đạt từ 3 sao trở lên.</a:t>
          </a:r>
        </a:p>
      </dsp:txBody>
      <dsp:txXfrm>
        <a:off x="767623" y="3871298"/>
        <a:ext cx="6486496" cy="1106085"/>
      </dsp:txXfrm>
    </dsp:sp>
    <dsp:sp modelId="{56838530-85B1-42DC-A75E-046908F38746}">
      <dsp:nvSpPr>
        <dsp:cNvPr id="0" name=""/>
        <dsp:cNvSpPr/>
      </dsp:nvSpPr>
      <dsp:spPr>
        <a:xfrm>
          <a:off x="76319" y="3733037"/>
          <a:ext cx="1382606" cy="1382606"/>
        </a:xfrm>
        <a:prstGeom prst="ellipse">
          <a:avLst/>
        </a:prstGeom>
        <a:solidFill>
          <a:schemeClr val="lt1">
            <a:hueOff val="0"/>
            <a:satOff val="0"/>
            <a:lumOff val="0"/>
            <a:alphaOff val="0"/>
          </a:schemeClr>
        </a:solidFill>
        <a:ln w="6350" cap="flat" cmpd="sng" algn="ctr">
          <a:solidFill>
            <a:schemeClr val="accent6">
              <a:shade val="80000"/>
              <a:hueOff val="321280"/>
              <a:satOff val="-12909"/>
              <a:lumOff val="27628"/>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3/layout/SubStepProcess">
  <dgm:title val=""/>
  <dgm:desc val=""/>
  <dgm:catLst>
    <dgm:cat type="process" pri="12250"/>
  </dgm:catLst>
  <dgm:sampData>
    <dgm:dataModel>
      <dgm:ptLst>
        <dgm:pt modelId="0" type="doc"/>
        <dgm:pt modelId="1">
          <dgm:prSet phldr="1"/>
        </dgm:pt>
        <dgm:pt modelId="11">
          <dgm:prSet phldr="1"/>
        </dgm:pt>
        <dgm:pt modelId="12">
          <dgm:prSet phldr="1"/>
        </dgm:pt>
        <dgm:pt modelId="2">
          <dgm:prSet phldr="1"/>
        </dgm:pt>
        <dgm:pt modelId="3">
          <dgm:prSet phldr="1"/>
        </dgm:pt>
      </dgm:ptLst>
      <dgm:cxnLst>
        <dgm:cxn modelId="6" srcId="0" destId="1" srcOrd="0" destOrd="0"/>
        <dgm:cxn modelId="61" srcId="1" destId="11" srcOrd="0" destOrd="0"/>
        <dgm:cxn modelId="62" srcId="1" destId="12" srcOrd="1" destOrd="0"/>
        <dgm:cxn modelId="7" srcId="0" destId="2" srcOrd="0" destOrd="0"/>
        <dgm:cxn modelId="8" srcId="0" destId="3" srcOrd="0" destOrd="0"/>
      </dgm:cxnLst>
      <dgm:bg/>
      <dgm:whole/>
    </dgm:dataModel>
  </dgm:sampData>
  <dgm:styleData>
    <dgm:dataModel>
      <dgm:ptLst>
        <dgm:pt modelId="0" type="doc"/>
        <dgm:pt modelId="1">
          <dgm:prSet phldr="1"/>
        </dgm:pt>
        <dgm:pt modelId="11">
          <dgm:prSet phldr="1"/>
        </dgm:pt>
        <dgm:pt modelId="12">
          <dgm:prSet phldr="1"/>
        </dgm:pt>
        <dgm:pt modelId="2">
          <dgm:prSet phldr="1"/>
        </dgm:pt>
      </dgm:ptLst>
      <dgm:cxnLst>
        <dgm:cxn modelId="4" srcId="0" destId="1" srcOrd="0" destOrd="0"/>
        <dgm:cxn modelId="41" srcId="1" destId="11" srcOrd="0" destOrd="0"/>
        <dgm:cxn modelId="42" srcId="1" destId="12" srcOrd="1" destOrd="0"/>
        <dgm:cxn modelId="5" srcId="0" destId="2" srcOrd="0" destOrd="0"/>
      </dgm:cxnLst>
      <dgm:bg/>
      <dgm:whole/>
    </dgm:dataModel>
  </dgm:styleData>
  <dgm:clrData>
    <dgm:dataModel>
      <dgm:ptLst>
        <dgm:pt modelId="0" type="doc"/>
        <dgm:pt modelId="1">
          <dgm:prSet phldr="1"/>
        </dgm:pt>
        <dgm:pt modelId="11">
          <dgm:prSet phldr="1"/>
        </dgm:pt>
        <dgm:pt modelId="12">
          <dgm:prSet phldr="1"/>
        </dgm:pt>
        <dgm:pt modelId="2">
          <dgm:prSet phldr="1"/>
        </dgm:pt>
        <dgm:pt modelId="3">
          <dgm:prSet phldr="1"/>
        </dgm:pt>
        <dgm:pt modelId="4">
          <dgm:prSet phldr="1"/>
        </dgm:pt>
      </dgm:ptLst>
      <dgm:cxnLst>
        <dgm:cxn modelId="8" srcId="0" destId="1" srcOrd="0" destOrd="0"/>
        <dgm:cxn modelId="81" srcId="1" destId="11" srcOrd="0" destOrd="0"/>
        <dgm:cxn modelId="82" srcId="1" destId="12" srcOrd="1" destOrd="0"/>
        <dgm:cxn modelId="9" srcId="0" destId="2" srcOrd="0" destOrd="0"/>
        <dgm:cxn modelId="10" srcId="0" destId="3" srcOrd="0" destOrd="0"/>
        <dgm:cxn modelId="11" srcId="0" destId="4" srcOrd="0" destOrd="0"/>
      </dgm:cxnLst>
      <dgm:bg/>
      <dgm:whole/>
    </dgm:dataModel>
  </dgm:clrData>
  <dgm:layoutNode name="Name0">
    <dgm:varLst>
      <dgm:chMax val="7"/>
      <dgm:dir/>
      <dgm:animOne val="branch"/>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parTx1" refType="w"/>
      <dgm:constr type="w" for="ch" forName="chLin1" refType="w" refFor="ch" refForName="parTx1" fact="1.38"/>
      <dgm:constr type="h" for="ch" forName="chLin1" refType="h"/>
      <dgm:constr type="w" for="ch" forName="spPre1" refType="w" fact="0.27"/>
      <dgm:constr type="w" for="ch" forName="spPost1" refType="w" fact="0.27"/>
      <dgm:constr type="h" for="ch" forName="spPre1" refType="h"/>
      <dgm:constr type="h" for="ch" forName="spPost1" refType="h"/>
      <dgm:constr type="primFontSz" for="ch" forName="parTx1" val="65"/>
      <dgm:constr type="primFontSz" for="des" forName="desTx1" refType="primFontSz" refFor="ch" refForName="parTx1" fact="0.78"/>
      <dgm:constr type="primFontSz" for="des" forName="desTx1" op="equ"/>
      <dgm:constr type="w" for="ch" forName="parTx2" refType="w"/>
      <dgm:constr type="w" for="ch" forName="chLin2" refType="w" refFor="ch" refForName="parTx2" fact="1.38"/>
      <dgm:constr type="h" for="ch" forName="chLin2" refType="h"/>
      <dgm:constr type="w" for="ch" forName="spPre2" refType="w" fact="0.54"/>
      <dgm:constr type="w" for="ch" forName="spPost2" refType="w" fact="0.54"/>
      <dgm:constr type="h" for="ch" forName="spPre2" refType="h"/>
      <dgm:constr type="h" for="ch" forName="spPost2" refType="h"/>
      <dgm:constr type="primFontSz" for="ch" forName="parTx2" refType="primFontSz" refFor="ch" refForName="parTx1" op="equ"/>
      <dgm:constr type="primFontSz" for="des" forName="desTx2" refType="primFontSz" refFor="des" refForName="desTx1" op="equ"/>
      <dgm:constr type="w" for="ch" forName="parTx3" refType="w"/>
      <dgm:constr type="w" for="ch" forName="chLin3" refType="w" refFor="ch" refForName="parTx3" fact="1.38"/>
      <dgm:constr type="h" for="ch" forName="chLin3" refType="h"/>
      <dgm:constr type="w" for="ch" forName="spPre3" refType="w" fact="0.54"/>
      <dgm:constr type="w" for="ch" forName="spPost3" refType="w" fact="0.54"/>
      <dgm:constr type="h" for="ch" forName="spPre3" refType="h"/>
      <dgm:constr type="h" for="ch" forName="spPost3" refType="h"/>
      <dgm:constr type="primFontSz" for="ch" forName="parTx3" refType="primFontSz" refFor="ch" refForName="parTx1" op="equ"/>
      <dgm:constr type="primFontSz" for="des" forName="desTx3" refType="primFontSz" refFor="des" refForName="desTx1" op="equ"/>
      <dgm:constr type="w" for="ch" forName="parTx4" refType="w"/>
      <dgm:constr type="w" for="ch" forName="chLin4" refType="w" refFor="ch" refForName="parTx4" fact="1.38"/>
      <dgm:constr type="h" for="ch" forName="chLin4" refType="h"/>
      <dgm:constr type="w" for="ch" forName="spPre4" refType="w" fact="0.54"/>
      <dgm:constr type="w" for="ch" forName="spPost4" refType="w" fact="0.54"/>
      <dgm:constr type="h" for="ch" forName="spPre4" refType="h"/>
      <dgm:constr type="h" for="ch" forName="spPost4" refType="h"/>
      <dgm:constr type="primFontSz" for="ch" forName="parTx4" refType="primFontSz" refFor="ch" refForName="parTx1" op="equ"/>
      <dgm:constr type="primFontSz" for="des" forName="desTx4" refType="primFontSz" refFor="des" refForName="desTx1" op="equ"/>
      <dgm:constr type="w" for="ch" forName="parTx5" refType="w"/>
      <dgm:constr type="w" for="ch" forName="chLin5" refType="w" refFor="ch" refForName="parTx5" fact="1.38"/>
      <dgm:constr type="h" for="ch" forName="chLin5" refType="h"/>
      <dgm:constr type="w" for="ch" forName="spPre5" refType="w" fact="0.54"/>
      <dgm:constr type="w" for="ch" forName="spPost5" refType="w" fact="0.54"/>
      <dgm:constr type="h" for="ch" forName="spPre5" refType="h"/>
      <dgm:constr type="h" for="ch" forName="spPost5" refType="h"/>
      <dgm:constr type="primFontSz" for="ch" forName="parTx5" refType="primFontSz" refFor="ch" refForName="parTx1" op="equ"/>
      <dgm:constr type="primFontSz" for="des" forName="desTx5" refType="primFontSz" refFor="des" refForName="desTx1" op="equ"/>
      <dgm:constr type="w" for="ch" forName="parTx6" refType="w"/>
      <dgm:constr type="w" for="ch" forName="chLin6" refType="w" refFor="ch" refForName="parTx6" fact="1.38"/>
      <dgm:constr type="h" for="ch" forName="chLin6" refType="h"/>
      <dgm:constr type="w" for="ch" forName="spPre6" refType="w" fact="0.54"/>
      <dgm:constr type="w" for="ch" forName="spPost6" refType="w" fact="0.54"/>
      <dgm:constr type="h" for="ch" forName="spPre6" refType="h"/>
      <dgm:constr type="h" for="ch" forName="spPost6" refType="h"/>
      <dgm:constr type="primFontSz" for="ch" forName="parTx6" refType="primFontSz" refFor="ch" refForName="parTx1" op="equ"/>
      <dgm:constr type="primFontSz" for="des" forName="desTx6" refType="primFontSz" refFor="des" refForName="desTx1" op="equ"/>
      <dgm:constr type="w" for="ch" forName="parTx7" refType="w"/>
      <dgm:constr type="w" for="ch" forName="chLin7" refType="w" refFor="ch" refForName="parTx7" fact="1.38"/>
      <dgm:constr type="h" for="ch" forName="chLin7" refType="h"/>
      <dgm:constr type="w" for="ch" forName="spPre7" refType="w" fact="0.54"/>
      <dgm:constr type="w" for="ch" forName="spPost7" refType="w" fact="0.54"/>
      <dgm:constr type="h" for="ch" forName="spPre7" refType="h"/>
      <dgm:constr type="h" for="ch" forName="spPost7" refType="h"/>
      <dgm:constr type="primFontSz" for="ch" forName="parTx7" refType="primFontSz" refFor="ch" refForName="parTx1" op="equ"/>
      <dgm:constr type="primFontSz" for="des" forName="desTx7" refType="primFontSz" refFor="des" refForName="desTx1" op="equ"/>
    </dgm:constrLst>
    <dgm:forEach name="Name4" axis="ch" ptType="node">
      <dgm:choose name="Name5">
        <dgm:if name="Name6" axis="self" ptType="node" func="pos" op="equ" val="1">
          <dgm:layoutNode name="parTx1"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
            <dgm:if name="Name8" axis="ch" ptType="node" func="cnt" op="gte" val="1">
              <dgm:layoutNode name="spPre1">
                <dgm:alg type="sp"/>
                <dgm:shape xmlns:r="http://schemas.openxmlformats.org/officeDocument/2006/relationships" r:blip="">
                  <dgm:adjLst/>
                </dgm:shape>
              </dgm:layoutNode>
              <dgm:layoutNode name="chLin1">
                <dgm:alg type="lin">
                  <dgm:param type="linDir" val="fromT"/>
                </dgm:alg>
                <dgm:shape xmlns:r="http://schemas.openxmlformats.org/officeDocument/2006/relationships" r:blip="">
                  <dgm:adjLst/>
                </dgm:shape>
                <dgm:presOf/>
                <dgm:constrLst>
                  <dgm:constr type="w" for="ch" forName="txAndLines1" refType="w" fact="0.77"/>
                  <dgm:constr type="w" for="ch" forName="top1" refType="w" refFor="ch" refForName="txAndLines1" fact="0.78"/>
                </dgm:constrLst>
                <dgm:forEach name="Name9" axis="ch">
                  <dgm:forEach name="Name10" axis="self" ptType="parTrans">
                    <dgm:layoutNode name="Name11" styleLbl="parChTrans1D1">
                      <dgm:choose name="Name12">
                        <dgm:if name="Name13" func="var" arg="dir" op="equ" val="norm">
                          <dgm:alg type="conn">
                            <dgm:param type="dim" val="1D"/>
                            <dgm:param type="begPts" val="midR"/>
                            <dgm:param type="endSty" val="noArr"/>
                            <dgm:param type="dstNode" val="anchor1"/>
                          </dgm:alg>
                        </dgm:if>
                        <dgm:else name="Name14">
                          <dgm:alg type="conn">
                            <dgm:param type="dim" val="1D"/>
                            <dgm:param type="begPts" val="midL"/>
                            <dgm:param type="endSty" val="noArr"/>
                            <dgm:param type="srcNode" val="parTx1"/>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 axis="self" ptType="node">
                    <dgm:choose name="Name16">
                      <dgm:if name="Name17" axis="par ch" ptType="node node" func="cnt" op="equ" val="1">
                        <dgm:layoutNode name="top1">
                          <dgm:alg type="sp"/>
                          <dgm:shape xmlns:r="http://schemas.openxmlformats.org/officeDocument/2006/relationships" r:blip="">
                            <dgm:adjLst/>
                          </dgm:shape>
                          <dgm:constrLst>
                            <dgm:constr type="h" refType="w" fact="0.6"/>
                          </dgm:constrLst>
                        </dgm:layoutNode>
                      </dgm:if>
                      <dgm:else name="Name18"/>
                    </dgm:choose>
                    <dgm:layoutNode name="txAndLines1">
                      <dgm:choose name="Name19">
                        <dgm:if name="Name20" func="var" arg="dir" op="equ" val="norm">
                          <dgm:alg type="lin"/>
                        </dgm:if>
                        <dgm:else name="Name21">
                          <dgm:alg type="lin">
                            <dgm:param type="linDir" val="fromR"/>
                          </dgm:alg>
                        </dgm:else>
                      </dgm:choose>
                      <dgm:shape xmlns:r="http://schemas.openxmlformats.org/officeDocument/2006/relationships" r:blip="">
                        <dgm:adjLst/>
                      </dgm:shape>
                      <dgm:presOf/>
                      <dgm:choose name="Name22">
                        <dgm:if name="Name23" axis="root ch" ptType="all node" func="cnt" op="gte" val="2">
                          <dgm:constrLst>
                            <dgm:constr type="w" for="ch" forName="anchor1" refType="w"/>
                            <dgm:constr type="w" for="ch" forName="backup1" refType="w" fact="-1"/>
                            <dgm:constr type="w" for="ch" forName="preLine1" refType="w" fact="0.11"/>
                            <dgm:constr type="w" for="ch" forName="desTx1" refType="w" fact="0.78"/>
                            <dgm:constr type="w" for="ch" forName="postLine1" refType="w" fact="0.11"/>
                          </dgm:constrLst>
                        </dgm:if>
                        <dgm:else name="Name24">
                          <dgm:constrLst>
                            <dgm:constr type="w" for="ch" forName="anchor1" refType="w" fact="0.89"/>
                            <dgm:constr type="w" for="ch" forName="backup1" refType="w" fact="-0.89"/>
                            <dgm:constr type="w" for="ch" forName="preLine1" refType="w" fact="0.11"/>
                            <dgm:constr type="w" for="ch" forName="desTx1" refType="w" fact="0.78"/>
                          </dgm:constrLst>
                        </dgm:else>
                      </dgm:choose>
                      <dgm:layoutNode name="anchor1" moveWith="desTx1">
                        <dgm:alg type="sp"/>
                        <dgm:shape xmlns:r="http://schemas.openxmlformats.org/officeDocument/2006/relationships" r:blip="">
                          <dgm:adjLst/>
                        </dgm:shape>
                      </dgm:layoutNode>
                      <dgm:layoutNode name="backup1" moveWith="desTx1">
                        <dgm:alg type="sp"/>
                        <dgm:shape xmlns:r="http://schemas.openxmlformats.org/officeDocument/2006/relationships" r:blip="">
                          <dgm:adjLst/>
                        </dgm:shape>
                      </dgm:layoutNode>
                      <dgm:layoutNode name="preLine1" styleLbl="parChTrans1D1" moveWith="desTx1">
                        <dgm:alg type="sp"/>
                        <dgm:shape xmlns:r="http://schemas.openxmlformats.org/officeDocument/2006/relationships" type="line" r:blip="">
                          <dgm:adjLst/>
                        </dgm:shape>
                        <dgm:presOf/>
                      </dgm:layoutNode>
                      <dgm:layoutNode name="desTx1"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25">
                        <dgm:if name="Name26" axis="root ch" ptType="all node" func="cnt" op="gte" val="2">
                          <dgm:layoutNode name="postLine1" styleLbl="parChTrans1D1" moveWith="desTx1">
                            <dgm:alg type="sp"/>
                            <dgm:shape xmlns:r="http://schemas.openxmlformats.org/officeDocument/2006/relationships" type="line" r:blip="">
                              <dgm:adjLst/>
                            </dgm:shape>
                            <dgm:presOf/>
                          </dgm:layoutNode>
                        </dgm:if>
                        <dgm:else name="Name27"/>
                      </dgm:choose>
                    </dgm:layoutNode>
                  </dgm:forEach>
                  <dgm:choose name="Name28">
                    <dgm:if name="Name29" axis="root ch" ptType="all node" func="cnt" op="gte" val="2">
                      <dgm:forEach name="Name30" axis="self" ptType="parTrans">
                        <dgm:layoutNode name="Name31" styleLbl="parChTrans1D1">
                          <dgm:choose name="Name32">
                            <dgm:if name="Name33" func="var" arg="dir" op="equ" val="norm">
                              <dgm:alg type="conn">
                                <dgm:param type="dim" val="1D"/>
                                <dgm:param type="begPts" val="midL"/>
                                <dgm:param type="srcNode" val="parTx2"/>
                                <dgm:param type="endSty" val="noArr"/>
                                <dgm:param type="dstNode" val="anchor1"/>
                              </dgm:alg>
                            </dgm:if>
                            <dgm:else name="Name34">
                              <dgm:alg type="conn">
                                <dgm:param type="dim" val="1D"/>
                                <dgm:param type="begPts" val="midR"/>
                                <dgm:param type="endSty" val="noArr"/>
                                <dgm:param type="srcNode" val="parTx2"/>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35"/>
                  </dgm:choose>
                </dgm:forEach>
              </dgm:layoutNode>
              <dgm:choose name="Name36">
                <dgm:if name="Name37" axis="root ch" ptType="all node" func="cnt" op="gte" val="2">
                  <dgm:layoutNode name="spPost1">
                    <dgm:alg type="sp"/>
                    <dgm:shape xmlns:r="http://schemas.openxmlformats.org/officeDocument/2006/relationships" r:blip="">
                      <dgm:adjLst/>
                    </dgm:shape>
                  </dgm:layoutNode>
                </dgm:if>
                <dgm:else name="Name38"/>
              </dgm:choose>
            </dgm:if>
            <dgm:else name="Name39"/>
          </dgm:choose>
        </dgm:if>
        <dgm:if name="Name40" axis="self" ptType="node" func="pos" op="equ" val="2">
          <dgm:layoutNode name="parTx2"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41">
            <dgm:if name="Name42" axis="ch" ptType="node" func="cnt" op="gte" val="1">
              <dgm:layoutNode name="spPre2">
                <dgm:alg type="sp"/>
                <dgm:shape xmlns:r="http://schemas.openxmlformats.org/officeDocument/2006/relationships" r:blip="">
                  <dgm:adjLst/>
                </dgm:shape>
              </dgm:layoutNode>
              <dgm:layoutNode name="chLin2">
                <dgm:alg type="lin">
                  <dgm:param type="linDir" val="fromT"/>
                </dgm:alg>
                <dgm:shape xmlns:r="http://schemas.openxmlformats.org/officeDocument/2006/relationships" r:blip="">
                  <dgm:adjLst/>
                </dgm:shape>
                <dgm:presOf/>
                <dgm:constrLst>
                  <dgm:constr type="w" for="ch" forName="txAndLines2" refType="w" fact="0.77"/>
                  <dgm:constr type="w" for="ch" forName="top2" refType="w" refFor="ch" refForName="txAndLines2" fact="0.78"/>
                </dgm:constrLst>
                <dgm:forEach name="Name43" axis="ch">
                  <dgm:forEach name="Name44" axis="self" ptType="parTrans">
                    <dgm:layoutNode name="Name45" styleLbl="parChTrans1D1">
                      <dgm:choose name="Name46">
                        <dgm:if name="Name47" func="var" arg="dir" op="equ" val="norm">
                          <dgm:alg type="conn">
                            <dgm:param type="dim" val="1D"/>
                            <dgm:param type="begPts" val="midR"/>
                            <dgm:param type="endSty" val="noArr"/>
                            <dgm:param type="dstNode" val="anchor2"/>
                          </dgm:alg>
                        </dgm:if>
                        <dgm:else name="Name48">
                          <dgm:alg type="conn">
                            <dgm:param type="dim" val="1D"/>
                            <dgm:param type="begPts" val="midL"/>
                            <dgm:param type="endSty" val="noArr"/>
                            <dgm:param type="srcNode" val="parTx2"/>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49" axis="self" ptType="node">
                    <dgm:choose name="Name50">
                      <dgm:if name="Name51" axis="par ch" ptType="node node" func="cnt" op="equ" val="1">
                        <dgm:layoutNode name="top2">
                          <dgm:alg type="sp"/>
                          <dgm:shape xmlns:r="http://schemas.openxmlformats.org/officeDocument/2006/relationships" r:blip="">
                            <dgm:adjLst/>
                          </dgm:shape>
                          <dgm:constrLst>
                            <dgm:constr type="h" refType="w" fact="0.6"/>
                          </dgm:constrLst>
                        </dgm:layoutNode>
                      </dgm:if>
                      <dgm:else name="Name52"/>
                    </dgm:choose>
                    <dgm:layoutNode name="txAndLines2">
                      <dgm:choose name="Name53">
                        <dgm:if name="Name54" func="var" arg="dir" op="equ" val="norm">
                          <dgm:alg type="lin"/>
                        </dgm:if>
                        <dgm:else name="Name55">
                          <dgm:alg type="lin">
                            <dgm:param type="linDir" val="fromR"/>
                          </dgm:alg>
                        </dgm:else>
                      </dgm:choose>
                      <dgm:shape xmlns:r="http://schemas.openxmlformats.org/officeDocument/2006/relationships" r:blip="">
                        <dgm:adjLst/>
                      </dgm:shape>
                      <dgm:presOf/>
                      <dgm:choose name="Name56">
                        <dgm:if name="Name57" axis="root ch" ptType="all node" func="cnt" op="gte" val="3">
                          <dgm:constrLst>
                            <dgm:constr type="w" for="ch" forName="anchor2" refType="w"/>
                            <dgm:constr type="w" for="ch" forName="backup2" refType="w" fact="-1"/>
                            <dgm:constr type="w" for="ch" forName="preLine2" refType="w" fact="0.11"/>
                            <dgm:constr type="w" for="ch" forName="desTx2" refType="w" fact="0.78"/>
                            <dgm:constr type="w" for="ch" forName="postLine2" refType="w" fact="0.11"/>
                          </dgm:constrLst>
                        </dgm:if>
                        <dgm:else name="Name58">
                          <dgm:constrLst>
                            <dgm:constr type="w" for="ch" forName="anchor2" refType="w" fact="0.89"/>
                            <dgm:constr type="w" for="ch" forName="backup2" refType="w" fact="-0.89"/>
                            <dgm:constr type="w" for="ch" forName="preLine2" refType="w" fact="0.11"/>
                            <dgm:constr type="w" for="ch" forName="desTx2" refType="w" fact="0.78"/>
                          </dgm:constrLst>
                        </dgm:else>
                      </dgm:choose>
                      <dgm:layoutNode name="anchor2" moveWith="desTx2">
                        <dgm:alg type="sp"/>
                        <dgm:shape xmlns:r="http://schemas.openxmlformats.org/officeDocument/2006/relationships" r:blip="">
                          <dgm:adjLst/>
                        </dgm:shape>
                      </dgm:layoutNode>
                      <dgm:layoutNode name="backup2" moveWith="desTx2">
                        <dgm:alg type="sp"/>
                        <dgm:shape xmlns:r="http://schemas.openxmlformats.org/officeDocument/2006/relationships" r:blip="">
                          <dgm:adjLst/>
                        </dgm:shape>
                      </dgm:layoutNode>
                      <dgm:layoutNode name="preLine2" styleLbl="parChTrans1D1" moveWith="desTx2">
                        <dgm:alg type="sp"/>
                        <dgm:shape xmlns:r="http://schemas.openxmlformats.org/officeDocument/2006/relationships" type="line" r:blip="">
                          <dgm:adjLst/>
                        </dgm:shape>
                        <dgm:presOf/>
                      </dgm:layoutNode>
                      <dgm:layoutNode name="desTx2"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59">
                        <dgm:if name="Name60" axis="root ch" ptType="all node" func="cnt" op="gte" val="3">
                          <dgm:layoutNode name="postLine2" styleLbl="parChTrans1D1" moveWith="desTx2">
                            <dgm:alg type="sp"/>
                            <dgm:shape xmlns:r="http://schemas.openxmlformats.org/officeDocument/2006/relationships" type="line" r:blip="">
                              <dgm:adjLst/>
                            </dgm:shape>
                            <dgm:presOf/>
                          </dgm:layoutNode>
                        </dgm:if>
                        <dgm:else name="Name61"/>
                      </dgm:choose>
                    </dgm:layoutNode>
                  </dgm:forEach>
                  <dgm:choose name="Name62">
                    <dgm:if name="Name63" axis="root ch" ptType="all node" func="cnt" op="gte" val="3">
                      <dgm:forEach name="Name64" axis="self" ptType="parTrans">
                        <dgm:layoutNode name="Name65" styleLbl="parChTrans1D1">
                          <dgm:choose name="Name66">
                            <dgm:if name="Name67" func="var" arg="dir" op="equ" val="norm">
                              <dgm:alg type="conn">
                                <dgm:param type="dim" val="1D"/>
                                <dgm:param type="begPts" val="midL"/>
                                <dgm:param type="srcNode" val="parTx3"/>
                                <dgm:param type="endSty" val="noArr"/>
                                <dgm:param type="dstNode" val="anchor2"/>
                              </dgm:alg>
                            </dgm:if>
                            <dgm:else name="Name68">
                              <dgm:alg type="conn">
                                <dgm:param type="dim" val="1D"/>
                                <dgm:param type="begPts" val="midR"/>
                                <dgm:param type="endSty" val="noArr"/>
                                <dgm:param type="srcNode" val="parTx3"/>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69"/>
                  </dgm:choose>
                </dgm:forEach>
              </dgm:layoutNode>
              <dgm:choose name="Name70">
                <dgm:if name="Name71" axis="root ch" ptType="all node" func="cnt" op="gte" val="3">
                  <dgm:layoutNode name="spPost2">
                    <dgm:alg type="sp"/>
                    <dgm:shape xmlns:r="http://schemas.openxmlformats.org/officeDocument/2006/relationships" r:blip="">
                      <dgm:adjLst/>
                    </dgm:shape>
                  </dgm:layoutNode>
                </dgm:if>
                <dgm:else name="Name72"/>
              </dgm:choose>
            </dgm:if>
            <dgm:else name="Name73"/>
          </dgm:choose>
        </dgm:if>
        <dgm:if name="Name74" axis="self" ptType="node" func="pos" op="equ" val="3">
          <dgm:layoutNode name="parTx3"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5">
            <dgm:if name="Name76" axis="ch" ptType="node" func="cnt" op="gte" val="1">
              <dgm:layoutNode name="spPre3">
                <dgm:alg type="sp"/>
                <dgm:shape xmlns:r="http://schemas.openxmlformats.org/officeDocument/2006/relationships" r:blip="">
                  <dgm:adjLst/>
                </dgm:shape>
              </dgm:layoutNode>
              <dgm:layoutNode name="chLin3">
                <dgm:alg type="lin">
                  <dgm:param type="linDir" val="fromT"/>
                </dgm:alg>
                <dgm:shape xmlns:r="http://schemas.openxmlformats.org/officeDocument/2006/relationships" r:blip="">
                  <dgm:adjLst/>
                </dgm:shape>
                <dgm:presOf/>
                <dgm:constrLst>
                  <dgm:constr type="w" for="ch" forName="txAndLines3" refType="w" fact="0.77"/>
                  <dgm:constr type="w" for="ch" forName="top3" refType="w" refFor="ch" refForName="txAndLines3" fact="0.78"/>
                </dgm:constrLst>
                <dgm:forEach name="Name77" axis="ch">
                  <dgm:forEach name="Name78" axis="self" ptType="parTrans">
                    <dgm:layoutNode name="Name79" styleLbl="parChTrans1D1">
                      <dgm:choose name="Name80">
                        <dgm:if name="Name81" func="var" arg="dir" op="equ" val="norm">
                          <dgm:alg type="conn">
                            <dgm:param type="dim" val="1D"/>
                            <dgm:param type="begPts" val="midR"/>
                            <dgm:param type="endSty" val="noArr"/>
                            <dgm:param type="dstNode" val="anchor3"/>
                          </dgm:alg>
                        </dgm:if>
                        <dgm:else name="Name82">
                          <dgm:alg type="conn">
                            <dgm:param type="dim" val="1D"/>
                            <dgm:param type="begPts" val="midL"/>
                            <dgm:param type="endSty" val="noArr"/>
                            <dgm:param type="srcNode" val="parTx3"/>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83" axis="self" ptType="node">
                    <dgm:choose name="Name84">
                      <dgm:if name="Name85" axis="par ch" ptType="node node" func="cnt" op="equ" val="1">
                        <dgm:layoutNode name="top3">
                          <dgm:alg type="sp"/>
                          <dgm:shape xmlns:r="http://schemas.openxmlformats.org/officeDocument/2006/relationships" r:blip="">
                            <dgm:adjLst/>
                          </dgm:shape>
                          <dgm:constrLst>
                            <dgm:constr type="h" refType="w" fact="0.6"/>
                          </dgm:constrLst>
                        </dgm:layoutNode>
                      </dgm:if>
                      <dgm:else name="Name86"/>
                    </dgm:choose>
                    <dgm:layoutNode name="txAndLines3">
                      <dgm:choose name="Name87">
                        <dgm:if name="Name88" func="var" arg="dir" op="equ" val="norm">
                          <dgm:alg type="lin"/>
                        </dgm:if>
                        <dgm:else name="Name89">
                          <dgm:alg type="lin">
                            <dgm:param type="linDir" val="fromR"/>
                          </dgm:alg>
                        </dgm:else>
                      </dgm:choose>
                      <dgm:shape xmlns:r="http://schemas.openxmlformats.org/officeDocument/2006/relationships" r:blip="">
                        <dgm:adjLst/>
                      </dgm:shape>
                      <dgm:presOf/>
                      <dgm:choose name="Name90">
                        <dgm:if name="Name91" axis="root ch" ptType="all node" func="cnt" op="gte" val="4">
                          <dgm:constrLst>
                            <dgm:constr type="w" for="ch" forName="anchor3" refType="w"/>
                            <dgm:constr type="w" for="ch" forName="backup3" refType="w" fact="-1"/>
                            <dgm:constr type="w" for="ch" forName="preLine3" refType="w" fact="0.11"/>
                            <dgm:constr type="w" for="ch" forName="desTx3" refType="w" fact="0.78"/>
                            <dgm:constr type="w" for="ch" forName="postLine3" refType="w" fact="0.11"/>
                          </dgm:constrLst>
                        </dgm:if>
                        <dgm:else name="Name92">
                          <dgm:constrLst>
                            <dgm:constr type="w" for="ch" forName="anchor3" refType="w" fact="0.89"/>
                            <dgm:constr type="w" for="ch" forName="backup3" refType="w" fact="-0.89"/>
                            <dgm:constr type="w" for="ch" forName="preLine3" refType="w" fact="0.11"/>
                            <dgm:constr type="w" for="ch" forName="desTx3" refType="w" fact="0.78"/>
                          </dgm:constrLst>
                        </dgm:else>
                      </dgm:choose>
                      <dgm:layoutNode name="anchor3" moveWith="desTx3">
                        <dgm:alg type="sp"/>
                        <dgm:shape xmlns:r="http://schemas.openxmlformats.org/officeDocument/2006/relationships" r:blip="">
                          <dgm:adjLst/>
                        </dgm:shape>
                      </dgm:layoutNode>
                      <dgm:layoutNode name="backup3" moveWith="desTx3">
                        <dgm:alg type="sp"/>
                        <dgm:shape xmlns:r="http://schemas.openxmlformats.org/officeDocument/2006/relationships" r:blip="">
                          <dgm:adjLst/>
                        </dgm:shape>
                      </dgm:layoutNode>
                      <dgm:layoutNode name="preLine3" styleLbl="parChTrans1D1" moveWith="desTx3">
                        <dgm:alg type="sp"/>
                        <dgm:shape xmlns:r="http://schemas.openxmlformats.org/officeDocument/2006/relationships" type="line" r:blip="">
                          <dgm:adjLst/>
                        </dgm:shape>
                        <dgm:presOf/>
                      </dgm:layoutNode>
                      <dgm:layoutNode name="desTx3"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93">
                        <dgm:if name="Name94" axis="root ch" ptType="all node" func="cnt" op="gte" val="4">
                          <dgm:layoutNode name="postLine3" styleLbl="parChTrans1D1" moveWith="desTx3">
                            <dgm:alg type="sp"/>
                            <dgm:shape xmlns:r="http://schemas.openxmlformats.org/officeDocument/2006/relationships" type="line" r:blip="">
                              <dgm:adjLst/>
                            </dgm:shape>
                            <dgm:presOf/>
                          </dgm:layoutNode>
                        </dgm:if>
                        <dgm:else name="Name95"/>
                      </dgm:choose>
                    </dgm:layoutNode>
                  </dgm:forEach>
                  <dgm:choose name="Name96">
                    <dgm:if name="Name97" axis="root ch" ptType="all node" func="cnt" op="gte" val="4">
                      <dgm:forEach name="Name98" axis="self" ptType="parTrans">
                        <dgm:layoutNode name="Name99" styleLbl="parChTrans1D1">
                          <dgm:choose name="Name100">
                            <dgm:if name="Name101" func="var" arg="dir" op="equ" val="norm">
                              <dgm:alg type="conn">
                                <dgm:param type="dim" val="1D"/>
                                <dgm:param type="begPts" val="midL"/>
                                <dgm:param type="srcNode" val="parTx4"/>
                                <dgm:param type="endSty" val="noArr"/>
                                <dgm:param type="dstNode" val="anchor3"/>
                              </dgm:alg>
                            </dgm:if>
                            <dgm:else name="Name102">
                              <dgm:alg type="conn">
                                <dgm:param type="dim" val="1D"/>
                                <dgm:param type="begPts" val="midR"/>
                                <dgm:param type="endSty" val="noArr"/>
                                <dgm:param type="srcNode" val="parTx4"/>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03"/>
                  </dgm:choose>
                </dgm:forEach>
              </dgm:layoutNode>
              <dgm:choose name="Name104">
                <dgm:if name="Name105" axis="root ch" ptType="all node" func="cnt" op="gte" val="4">
                  <dgm:layoutNode name="spPost3">
                    <dgm:alg type="sp"/>
                    <dgm:shape xmlns:r="http://schemas.openxmlformats.org/officeDocument/2006/relationships" r:blip="">
                      <dgm:adjLst/>
                    </dgm:shape>
                  </dgm:layoutNode>
                </dgm:if>
                <dgm:else name="Name106"/>
              </dgm:choose>
            </dgm:if>
            <dgm:else name="Name107"/>
          </dgm:choose>
        </dgm:if>
        <dgm:if name="Name108" axis="self" ptType="node" func="pos" op="equ" val="4">
          <dgm:layoutNode name="parTx4"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09">
            <dgm:if name="Name110" axis="ch" ptType="node" func="cnt" op="gte" val="1">
              <dgm:layoutNode name="spPre4">
                <dgm:alg type="sp"/>
                <dgm:shape xmlns:r="http://schemas.openxmlformats.org/officeDocument/2006/relationships" r:blip="">
                  <dgm:adjLst/>
                </dgm:shape>
              </dgm:layoutNode>
              <dgm:layoutNode name="chLin4">
                <dgm:alg type="lin">
                  <dgm:param type="linDir" val="fromT"/>
                </dgm:alg>
                <dgm:shape xmlns:r="http://schemas.openxmlformats.org/officeDocument/2006/relationships" r:blip="">
                  <dgm:adjLst/>
                </dgm:shape>
                <dgm:presOf/>
                <dgm:constrLst>
                  <dgm:constr type="w" for="ch" forName="txAndLines4" refType="w" fact="0.77"/>
                  <dgm:constr type="w" for="ch" forName="top4" refType="w" refFor="ch" refForName="txAndLines4" fact="0.78"/>
                </dgm:constrLst>
                <dgm:forEach name="Name111" axis="ch">
                  <dgm:forEach name="Name112" axis="self" ptType="parTrans">
                    <dgm:layoutNode name="Name113" styleLbl="parChTrans1D1">
                      <dgm:choose name="Name114">
                        <dgm:if name="Name115" func="var" arg="dir" op="equ" val="norm">
                          <dgm:alg type="conn">
                            <dgm:param type="dim" val="1D"/>
                            <dgm:param type="begPts" val="midR"/>
                            <dgm:param type="endSty" val="noArr"/>
                            <dgm:param type="dstNode" val="anchor4"/>
                          </dgm:alg>
                        </dgm:if>
                        <dgm:else name="Name116">
                          <dgm:alg type="conn">
                            <dgm:param type="dim" val="1D"/>
                            <dgm:param type="begPts" val="midL"/>
                            <dgm:param type="endSty" val="noArr"/>
                            <dgm:param type="srcNode" val="parTx4"/>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17" axis="self" ptType="node">
                    <dgm:choose name="Name118">
                      <dgm:if name="Name119" axis="par ch" ptType="node node" func="cnt" op="equ" val="1">
                        <dgm:layoutNode name="top4">
                          <dgm:alg type="sp"/>
                          <dgm:shape xmlns:r="http://schemas.openxmlformats.org/officeDocument/2006/relationships" r:blip="">
                            <dgm:adjLst/>
                          </dgm:shape>
                          <dgm:constrLst>
                            <dgm:constr type="h" refType="w" fact="0.6"/>
                          </dgm:constrLst>
                        </dgm:layoutNode>
                      </dgm:if>
                      <dgm:else name="Name120"/>
                    </dgm:choose>
                    <dgm:layoutNode name="txAndLines4">
                      <dgm:choose name="Name121">
                        <dgm:if name="Name122" func="var" arg="dir" op="equ" val="norm">
                          <dgm:alg type="lin"/>
                        </dgm:if>
                        <dgm:else name="Name123">
                          <dgm:alg type="lin">
                            <dgm:param type="linDir" val="fromR"/>
                          </dgm:alg>
                        </dgm:else>
                      </dgm:choose>
                      <dgm:shape xmlns:r="http://schemas.openxmlformats.org/officeDocument/2006/relationships" r:blip="">
                        <dgm:adjLst/>
                      </dgm:shape>
                      <dgm:presOf/>
                      <dgm:choose name="Name124">
                        <dgm:if name="Name125" axis="root ch" ptType="all node" func="cnt" op="gte" val="5">
                          <dgm:constrLst>
                            <dgm:constr type="w" for="ch" forName="anchor4" refType="w"/>
                            <dgm:constr type="w" for="ch" forName="backup4" refType="w" fact="-1"/>
                            <dgm:constr type="w" for="ch" forName="preLine4" refType="w" fact="0.11"/>
                            <dgm:constr type="w" for="ch" forName="desTx4" refType="w" fact="0.78"/>
                            <dgm:constr type="w" for="ch" forName="postLine4" refType="w" fact="0.11"/>
                          </dgm:constrLst>
                        </dgm:if>
                        <dgm:else name="Name126">
                          <dgm:constrLst>
                            <dgm:constr type="w" for="ch" forName="anchor4" refType="w" fact="0.89"/>
                            <dgm:constr type="w" for="ch" forName="backup4" refType="w" fact="-0.89"/>
                            <dgm:constr type="w" for="ch" forName="preLine4" refType="w" fact="0.11"/>
                            <dgm:constr type="w" for="ch" forName="desTx4" refType="w" fact="0.78"/>
                          </dgm:constrLst>
                        </dgm:else>
                      </dgm:choose>
                      <dgm:layoutNode name="anchor4" moveWith="desTx4">
                        <dgm:alg type="sp"/>
                        <dgm:shape xmlns:r="http://schemas.openxmlformats.org/officeDocument/2006/relationships" r:blip="">
                          <dgm:adjLst/>
                        </dgm:shape>
                      </dgm:layoutNode>
                      <dgm:layoutNode name="backup4" moveWith="desTx4">
                        <dgm:alg type="sp"/>
                        <dgm:shape xmlns:r="http://schemas.openxmlformats.org/officeDocument/2006/relationships" r:blip="">
                          <dgm:adjLst/>
                        </dgm:shape>
                      </dgm:layoutNode>
                      <dgm:layoutNode name="preLine4" styleLbl="parChTrans1D1" moveWith="desTx4">
                        <dgm:alg type="sp"/>
                        <dgm:shape xmlns:r="http://schemas.openxmlformats.org/officeDocument/2006/relationships" type="line" r:blip="">
                          <dgm:adjLst/>
                        </dgm:shape>
                        <dgm:presOf/>
                      </dgm:layoutNode>
                      <dgm:layoutNode name="desTx4"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27">
                        <dgm:if name="Name128" axis="root ch" ptType="all node" func="cnt" op="gte" val="5">
                          <dgm:layoutNode name="postLine4" styleLbl="parChTrans1D1" moveWith="desTx4">
                            <dgm:alg type="sp"/>
                            <dgm:shape xmlns:r="http://schemas.openxmlformats.org/officeDocument/2006/relationships" type="line" r:blip="">
                              <dgm:adjLst/>
                            </dgm:shape>
                            <dgm:presOf/>
                          </dgm:layoutNode>
                        </dgm:if>
                        <dgm:else name="Name129"/>
                      </dgm:choose>
                    </dgm:layoutNode>
                  </dgm:forEach>
                  <dgm:choose name="Name130">
                    <dgm:if name="Name131" axis="root ch" ptType="all node" func="cnt" op="gte" val="5">
                      <dgm:forEach name="Name132" axis="self" ptType="parTrans">
                        <dgm:layoutNode name="Name133" styleLbl="parChTrans1D1">
                          <dgm:choose name="Name134">
                            <dgm:if name="Name135" func="var" arg="dir" op="equ" val="norm">
                              <dgm:alg type="conn">
                                <dgm:param type="dim" val="1D"/>
                                <dgm:param type="begPts" val="midL"/>
                                <dgm:param type="srcNode" val="parTx5"/>
                                <dgm:param type="endSty" val="noArr"/>
                                <dgm:param type="dstNode" val="anchor4"/>
                              </dgm:alg>
                            </dgm:if>
                            <dgm:else name="Name136">
                              <dgm:alg type="conn">
                                <dgm:param type="dim" val="1D"/>
                                <dgm:param type="begPts" val="midR"/>
                                <dgm:param type="endSty" val="noArr"/>
                                <dgm:param type="srcNode" val="parTx5"/>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37"/>
                  </dgm:choose>
                </dgm:forEach>
              </dgm:layoutNode>
              <dgm:choose name="Name138">
                <dgm:if name="Name139" axis="root ch" ptType="all node" func="cnt" op="gte" val="5">
                  <dgm:layoutNode name="spPost4">
                    <dgm:alg type="sp"/>
                    <dgm:shape xmlns:r="http://schemas.openxmlformats.org/officeDocument/2006/relationships" r:blip="">
                      <dgm:adjLst/>
                    </dgm:shape>
                  </dgm:layoutNode>
                </dgm:if>
                <dgm:else name="Name140"/>
              </dgm:choose>
            </dgm:if>
            <dgm:else name="Name141"/>
          </dgm:choose>
        </dgm:if>
        <dgm:if name="Name142" axis="self" ptType="node" func="pos" op="equ" val="5">
          <dgm:layoutNode name="parTx5"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43">
            <dgm:if name="Name144" axis="ch" ptType="node" func="cnt" op="gte" val="1">
              <dgm:layoutNode name="spPre5">
                <dgm:alg type="sp"/>
                <dgm:shape xmlns:r="http://schemas.openxmlformats.org/officeDocument/2006/relationships" r:blip="">
                  <dgm:adjLst/>
                </dgm:shape>
              </dgm:layoutNode>
              <dgm:layoutNode name="chLin5">
                <dgm:alg type="lin">
                  <dgm:param type="linDir" val="fromT"/>
                </dgm:alg>
                <dgm:shape xmlns:r="http://schemas.openxmlformats.org/officeDocument/2006/relationships" r:blip="">
                  <dgm:adjLst/>
                </dgm:shape>
                <dgm:presOf/>
                <dgm:constrLst>
                  <dgm:constr type="w" for="ch" forName="txAndLines5" refType="w" fact="0.77"/>
                  <dgm:constr type="w" for="ch" forName="top5" refType="w" refFor="ch" refForName="txAndLines5" fact="0.78"/>
                </dgm:constrLst>
                <dgm:forEach name="Name145" axis="ch">
                  <dgm:forEach name="Name146" axis="self" ptType="parTrans">
                    <dgm:layoutNode name="Name147" styleLbl="parChTrans1D1">
                      <dgm:choose name="Name148">
                        <dgm:if name="Name149" func="var" arg="dir" op="equ" val="norm">
                          <dgm:alg type="conn">
                            <dgm:param type="dim" val="1D"/>
                            <dgm:param type="begPts" val="midR"/>
                            <dgm:param type="endSty" val="noArr"/>
                            <dgm:param type="dstNode" val="anchor5"/>
                          </dgm:alg>
                        </dgm:if>
                        <dgm:else name="Name150">
                          <dgm:alg type="conn">
                            <dgm:param type="dim" val="1D"/>
                            <dgm:param type="begPts" val="midL"/>
                            <dgm:param type="endSty" val="noArr"/>
                            <dgm:param type="srcNode" val="parTx5"/>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1" axis="self" ptType="node">
                    <dgm:choose name="Name152">
                      <dgm:if name="Name153" axis="par ch" ptType="node node" func="cnt" op="equ" val="1">
                        <dgm:layoutNode name="top5">
                          <dgm:alg type="sp"/>
                          <dgm:shape xmlns:r="http://schemas.openxmlformats.org/officeDocument/2006/relationships" r:blip="">
                            <dgm:adjLst/>
                          </dgm:shape>
                          <dgm:constrLst>
                            <dgm:constr type="h" refType="w" fact="0.6"/>
                          </dgm:constrLst>
                        </dgm:layoutNode>
                      </dgm:if>
                      <dgm:else name="Name154"/>
                    </dgm:choose>
                    <dgm:layoutNode name="txAndLines5">
                      <dgm:choose name="Name155">
                        <dgm:if name="Name156" func="var" arg="dir" op="equ" val="norm">
                          <dgm:alg type="lin"/>
                        </dgm:if>
                        <dgm:else name="Name157">
                          <dgm:alg type="lin">
                            <dgm:param type="linDir" val="fromR"/>
                          </dgm:alg>
                        </dgm:else>
                      </dgm:choose>
                      <dgm:shape xmlns:r="http://schemas.openxmlformats.org/officeDocument/2006/relationships" r:blip="">
                        <dgm:adjLst/>
                      </dgm:shape>
                      <dgm:presOf/>
                      <dgm:choose name="Name158">
                        <dgm:if name="Name159" axis="root ch" ptType="all node" func="cnt" op="gte" val="6">
                          <dgm:constrLst>
                            <dgm:constr type="w" for="ch" forName="anchor5" refType="w"/>
                            <dgm:constr type="w" for="ch" forName="backup5" refType="w" fact="-1"/>
                            <dgm:constr type="w" for="ch" forName="preLine5" refType="w" fact="0.11"/>
                            <dgm:constr type="w" for="ch" forName="desTx5" refType="w" fact="0.78"/>
                            <dgm:constr type="w" for="ch" forName="postLine5" refType="w" fact="0.11"/>
                          </dgm:constrLst>
                        </dgm:if>
                        <dgm:else name="Name160">
                          <dgm:constrLst>
                            <dgm:constr type="w" for="ch" forName="anchor5" refType="w" fact="0.89"/>
                            <dgm:constr type="w" for="ch" forName="backup5" refType="w" fact="-0.89"/>
                            <dgm:constr type="w" for="ch" forName="preLine5" refType="w" fact="0.11"/>
                            <dgm:constr type="w" for="ch" forName="desTx5" refType="w" fact="0.78"/>
                          </dgm:constrLst>
                        </dgm:else>
                      </dgm:choose>
                      <dgm:layoutNode name="anchor5" moveWith="desTx5">
                        <dgm:alg type="sp"/>
                        <dgm:shape xmlns:r="http://schemas.openxmlformats.org/officeDocument/2006/relationships" r:blip="">
                          <dgm:adjLst/>
                        </dgm:shape>
                      </dgm:layoutNode>
                      <dgm:layoutNode name="backup5" moveWith="desTx5">
                        <dgm:alg type="sp"/>
                        <dgm:shape xmlns:r="http://schemas.openxmlformats.org/officeDocument/2006/relationships" r:blip="">
                          <dgm:adjLst/>
                        </dgm:shape>
                      </dgm:layoutNode>
                      <dgm:layoutNode name="preLine5" styleLbl="parChTrans1D1" moveWith="desTx5">
                        <dgm:alg type="sp"/>
                        <dgm:shape xmlns:r="http://schemas.openxmlformats.org/officeDocument/2006/relationships" type="line" r:blip="">
                          <dgm:adjLst/>
                        </dgm:shape>
                        <dgm:presOf/>
                      </dgm:layoutNode>
                      <dgm:layoutNode name="desTx5"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61">
                        <dgm:if name="Name162" axis="root ch" ptType="all node" func="cnt" op="gte" val="6">
                          <dgm:layoutNode name="postLine5" styleLbl="parChTrans1D1" moveWith="desTx5">
                            <dgm:alg type="sp"/>
                            <dgm:shape xmlns:r="http://schemas.openxmlformats.org/officeDocument/2006/relationships" type="line" r:blip="">
                              <dgm:adjLst/>
                            </dgm:shape>
                            <dgm:presOf/>
                          </dgm:layoutNode>
                        </dgm:if>
                        <dgm:else name="Name163"/>
                      </dgm:choose>
                    </dgm:layoutNode>
                  </dgm:forEach>
                  <dgm:choose name="Name164">
                    <dgm:if name="Name165" axis="root ch" ptType="all node" func="cnt" op="gte" val="6">
                      <dgm:forEach name="Name166" axis="self" ptType="parTrans">
                        <dgm:layoutNode name="Name167" styleLbl="parChTrans1D1">
                          <dgm:choose name="Name168">
                            <dgm:if name="Name169" func="var" arg="dir" op="equ" val="norm">
                              <dgm:alg type="conn">
                                <dgm:param type="dim" val="1D"/>
                                <dgm:param type="begPts" val="midL"/>
                                <dgm:param type="srcNode" val="parTx6"/>
                                <dgm:param type="endSty" val="noArr"/>
                                <dgm:param type="dstNode" val="anchor5"/>
                              </dgm:alg>
                            </dgm:if>
                            <dgm:else name="Name170">
                              <dgm:alg type="conn">
                                <dgm:param type="dim" val="1D"/>
                                <dgm:param type="begPts" val="midR"/>
                                <dgm:param type="endSty" val="noArr"/>
                                <dgm:param type="srcNode" val="parTx6"/>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71"/>
                  </dgm:choose>
                </dgm:forEach>
              </dgm:layoutNode>
              <dgm:choose name="Name172">
                <dgm:if name="Name173" axis="root ch" ptType="all node" func="cnt" op="gte" val="6">
                  <dgm:layoutNode name="spPost5">
                    <dgm:alg type="sp"/>
                    <dgm:shape xmlns:r="http://schemas.openxmlformats.org/officeDocument/2006/relationships" r:blip="">
                      <dgm:adjLst/>
                    </dgm:shape>
                  </dgm:layoutNode>
                </dgm:if>
                <dgm:else name="Name174"/>
              </dgm:choose>
            </dgm:if>
            <dgm:else name="Name175"/>
          </dgm:choose>
        </dgm:if>
        <dgm:if name="Name176" axis="self" ptType="node" func="pos" op="equ" val="6">
          <dgm:layoutNode name="parTx6"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77">
            <dgm:if name="Name178" axis="ch" ptType="node" func="cnt" op="gte" val="1">
              <dgm:layoutNode name="spPre6">
                <dgm:alg type="sp"/>
                <dgm:shape xmlns:r="http://schemas.openxmlformats.org/officeDocument/2006/relationships" r:blip="">
                  <dgm:adjLst/>
                </dgm:shape>
              </dgm:layoutNode>
              <dgm:layoutNode name="chLin6">
                <dgm:alg type="lin">
                  <dgm:param type="linDir" val="fromT"/>
                </dgm:alg>
                <dgm:shape xmlns:r="http://schemas.openxmlformats.org/officeDocument/2006/relationships" r:blip="">
                  <dgm:adjLst/>
                </dgm:shape>
                <dgm:presOf/>
                <dgm:constrLst>
                  <dgm:constr type="w" for="ch" forName="txAndLines6" refType="w" fact="0.77"/>
                  <dgm:constr type="w" for="ch" forName="top6" refType="w" refFor="ch" refForName="txAndLines6" fact="0.78"/>
                </dgm:constrLst>
                <dgm:forEach name="Name179" axis="ch">
                  <dgm:forEach name="Name180" axis="self" ptType="parTrans">
                    <dgm:layoutNode name="Name181" styleLbl="parChTrans1D1">
                      <dgm:choose name="Name182">
                        <dgm:if name="Name183" func="var" arg="dir" op="equ" val="norm">
                          <dgm:alg type="conn">
                            <dgm:param type="dim" val="1D"/>
                            <dgm:param type="begPts" val="midR"/>
                            <dgm:param type="endSty" val="noArr"/>
                            <dgm:param type="dstNode" val="anchor6"/>
                          </dgm:alg>
                        </dgm:if>
                        <dgm:else name="Name184">
                          <dgm:alg type="conn">
                            <dgm:param type="dim" val="1D"/>
                            <dgm:param type="begPts" val="midL"/>
                            <dgm:param type="endSty" val="noArr"/>
                            <dgm:param type="srcNode" val="parTx6"/>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85" axis="self" ptType="node">
                    <dgm:choose name="Name186">
                      <dgm:if name="Name187" axis="par ch" ptType="node node" func="cnt" op="equ" val="1">
                        <dgm:layoutNode name="top6">
                          <dgm:alg type="sp"/>
                          <dgm:shape xmlns:r="http://schemas.openxmlformats.org/officeDocument/2006/relationships" r:blip="">
                            <dgm:adjLst/>
                          </dgm:shape>
                          <dgm:constrLst>
                            <dgm:constr type="h" refType="w" fact="0.6"/>
                          </dgm:constrLst>
                        </dgm:layoutNode>
                      </dgm:if>
                      <dgm:else name="Name188"/>
                    </dgm:choose>
                    <dgm:layoutNode name="txAndLines6">
                      <dgm:choose name="Name189">
                        <dgm:if name="Name190" func="var" arg="dir" op="equ" val="norm">
                          <dgm:alg type="lin"/>
                        </dgm:if>
                        <dgm:else name="Name191">
                          <dgm:alg type="lin">
                            <dgm:param type="linDir" val="fromR"/>
                          </dgm:alg>
                        </dgm:else>
                      </dgm:choose>
                      <dgm:shape xmlns:r="http://schemas.openxmlformats.org/officeDocument/2006/relationships" r:blip="">
                        <dgm:adjLst/>
                      </dgm:shape>
                      <dgm:presOf/>
                      <dgm:choose name="Name192">
                        <dgm:if name="Name193" axis="root ch" ptType="all node" func="cnt" op="gte" val="7">
                          <dgm:constrLst>
                            <dgm:constr type="w" for="ch" forName="anchor6" refType="w"/>
                            <dgm:constr type="w" for="ch" forName="backup6" refType="w" fact="-1"/>
                            <dgm:constr type="w" for="ch" forName="preLine6" refType="w" fact="0.11"/>
                            <dgm:constr type="w" for="ch" forName="desTx6" refType="w" fact="0.78"/>
                            <dgm:constr type="w" for="ch" forName="postLine6" refType="w" fact="0.11"/>
                          </dgm:constrLst>
                        </dgm:if>
                        <dgm:else name="Name194">
                          <dgm:constrLst>
                            <dgm:constr type="w" for="ch" forName="anchor6" refType="w" fact="0.89"/>
                            <dgm:constr type="w" for="ch" forName="backup6" refType="w" fact="-0.89"/>
                            <dgm:constr type="w" for="ch" forName="preLine6" refType="w" fact="0.11"/>
                            <dgm:constr type="w" for="ch" forName="desTx6" refType="w" fact="0.78"/>
                          </dgm:constrLst>
                        </dgm:else>
                      </dgm:choose>
                      <dgm:layoutNode name="anchor6" moveWith="desTx6">
                        <dgm:alg type="sp"/>
                        <dgm:shape xmlns:r="http://schemas.openxmlformats.org/officeDocument/2006/relationships" r:blip="">
                          <dgm:adjLst/>
                        </dgm:shape>
                      </dgm:layoutNode>
                      <dgm:layoutNode name="backup6" moveWith="desTx6">
                        <dgm:alg type="sp"/>
                        <dgm:shape xmlns:r="http://schemas.openxmlformats.org/officeDocument/2006/relationships" r:blip="">
                          <dgm:adjLst/>
                        </dgm:shape>
                      </dgm:layoutNode>
                      <dgm:layoutNode name="preLine6" styleLbl="parChTrans1D1" moveWith="desTx6">
                        <dgm:alg type="sp"/>
                        <dgm:shape xmlns:r="http://schemas.openxmlformats.org/officeDocument/2006/relationships" type="line" r:blip="">
                          <dgm:adjLst/>
                        </dgm:shape>
                        <dgm:presOf/>
                      </dgm:layoutNode>
                      <dgm:layoutNode name="desTx6"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95">
                        <dgm:if name="Name196" axis="root ch" ptType="all node" func="cnt" op="gte" val="7">
                          <dgm:layoutNode name="postLine6" styleLbl="parChTrans1D1" moveWith="desTx6">
                            <dgm:alg type="sp"/>
                            <dgm:shape xmlns:r="http://schemas.openxmlformats.org/officeDocument/2006/relationships" type="line" r:blip="">
                              <dgm:adjLst/>
                            </dgm:shape>
                            <dgm:presOf/>
                          </dgm:layoutNode>
                        </dgm:if>
                        <dgm:else name="Name197"/>
                      </dgm:choose>
                    </dgm:layoutNode>
                  </dgm:forEach>
                  <dgm:choose name="Name198">
                    <dgm:if name="Name199" axis="root ch" ptType="all node" func="cnt" op="gte" val="7">
                      <dgm:forEach name="Name200" axis="self" ptType="parTrans">
                        <dgm:layoutNode name="Name201" styleLbl="parChTrans1D1">
                          <dgm:choose name="Name202">
                            <dgm:if name="Name203" func="var" arg="dir" op="equ" val="norm">
                              <dgm:alg type="conn">
                                <dgm:param type="dim" val="1D"/>
                                <dgm:param type="begPts" val="midL"/>
                                <dgm:param type="srcNode" val="parTx7"/>
                                <dgm:param type="endSty" val="noArr"/>
                                <dgm:param type="dstNode" val="anchor6"/>
                              </dgm:alg>
                            </dgm:if>
                            <dgm:else name="Name204">
                              <dgm:alg type="conn">
                                <dgm:param type="dim" val="1D"/>
                                <dgm:param type="begPts" val="midR"/>
                                <dgm:param type="endSty" val="noArr"/>
                                <dgm:param type="srcNode" val="parTx7"/>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205"/>
                  </dgm:choose>
                </dgm:forEach>
              </dgm:layoutNode>
              <dgm:choose name="Name206">
                <dgm:if name="Name207" axis="root ch" ptType="all node" func="cnt" op="gte" val="7">
                  <dgm:layoutNode name="spPost6">
                    <dgm:alg type="sp"/>
                    <dgm:shape xmlns:r="http://schemas.openxmlformats.org/officeDocument/2006/relationships" r:blip="">
                      <dgm:adjLst/>
                    </dgm:shape>
                  </dgm:layoutNode>
                </dgm:if>
                <dgm:else name="Name208"/>
              </dgm:choose>
            </dgm:if>
            <dgm:else name="Name209"/>
          </dgm:choose>
        </dgm:if>
        <dgm:if name="Name210" axis="self" ptType="node" func="pos" op="equ" val="7">
          <dgm:layoutNode name="parTx7"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211">
            <dgm:if name="Name212" axis="ch" ptType="node" func="cnt" op="gte" val="1">
              <dgm:layoutNode name="spPre7">
                <dgm:alg type="sp"/>
                <dgm:shape xmlns:r="http://schemas.openxmlformats.org/officeDocument/2006/relationships" r:blip="">
                  <dgm:adjLst/>
                </dgm:shape>
              </dgm:layoutNode>
              <dgm:layoutNode name="chLin7">
                <dgm:alg type="lin">
                  <dgm:param type="linDir" val="fromT"/>
                </dgm:alg>
                <dgm:shape xmlns:r="http://schemas.openxmlformats.org/officeDocument/2006/relationships" r:blip="">
                  <dgm:adjLst/>
                </dgm:shape>
                <dgm:presOf/>
                <dgm:constrLst>
                  <dgm:constr type="w" for="ch" forName="txAndLines7" refType="w" fact="0.77"/>
                  <dgm:constr type="w" for="ch" forName="top7" refType="w" refFor="ch" refForName="txAndLines7" fact="0.78"/>
                </dgm:constrLst>
                <dgm:forEach name="Name213" axis="ch">
                  <dgm:forEach name="Name214" axis="self" ptType="parTrans">
                    <dgm:layoutNode name="Name215" styleLbl="parChTrans1D1">
                      <dgm:choose name="Name216">
                        <dgm:if name="Name217" func="var" arg="dir" op="equ" val="norm">
                          <dgm:alg type="conn">
                            <dgm:param type="dim" val="1D"/>
                            <dgm:param type="begPts" val="midR"/>
                            <dgm:param type="endSty" val="noArr"/>
                            <dgm:param type="dstNode" val="anchor7"/>
                          </dgm:alg>
                        </dgm:if>
                        <dgm:else name="Name218">
                          <dgm:alg type="conn">
                            <dgm:param type="dim" val="1D"/>
                            <dgm:param type="begPts" val="midL"/>
                            <dgm:param type="endSty" val="noArr"/>
                            <dgm:param type="srcNode" val="parTx7"/>
                            <dgm:param type="dstNode" val="anchor7"/>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219" axis="self" ptType="node">
                    <dgm:choose name="Name220">
                      <dgm:if name="Name221" axis="par ch" ptType="node node" func="cnt" op="equ" val="1">
                        <dgm:layoutNode name="top7">
                          <dgm:alg type="sp"/>
                          <dgm:shape xmlns:r="http://schemas.openxmlformats.org/officeDocument/2006/relationships" r:blip="">
                            <dgm:adjLst/>
                          </dgm:shape>
                          <dgm:constrLst>
                            <dgm:constr type="h" refType="w" fact="0.6"/>
                          </dgm:constrLst>
                        </dgm:layoutNode>
                      </dgm:if>
                      <dgm:else name="Name222"/>
                    </dgm:choose>
                    <dgm:layoutNode name="txAndLines7">
                      <dgm:choose name="Name223">
                        <dgm:if name="Name224" func="var" arg="dir" op="equ" val="norm">
                          <dgm:alg type="lin"/>
                        </dgm:if>
                        <dgm:else name="Name225">
                          <dgm:alg type="lin">
                            <dgm:param type="linDir" val="fromR"/>
                          </dgm:alg>
                        </dgm:else>
                      </dgm:choose>
                      <dgm:shape xmlns:r="http://schemas.openxmlformats.org/officeDocument/2006/relationships" r:blip="">
                        <dgm:adjLst/>
                      </dgm:shape>
                      <dgm:presOf/>
                      <dgm:constrLst>
                        <dgm:constr type="w" for="ch" forName="anchor7" refType="w" fact="0.89"/>
                        <dgm:constr type="w" for="ch" forName="backup7" refType="w" fact="-0.89"/>
                        <dgm:constr type="w" for="ch" forName="preLine7" refType="w" fact="0.11"/>
                        <dgm:constr type="w" for="ch" forName="desTx7" refType="w" fact="0.78"/>
                      </dgm:constrLst>
                      <dgm:layoutNode name="anchor7" moveWith="desTx7">
                        <dgm:alg type="sp"/>
                        <dgm:shape xmlns:r="http://schemas.openxmlformats.org/officeDocument/2006/relationships" r:blip="">
                          <dgm:adjLst/>
                        </dgm:shape>
                      </dgm:layoutNode>
                      <dgm:layoutNode name="backup7" moveWith="desTx7">
                        <dgm:alg type="sp"/>
                        <dgm:shape xmlns:r="http://schemas.openxmlformats.org/officeDocument/2006/relationships" r:blip="">
                          <dgm:adjLst/>
                        </dgm:shape>
                      </dgm:layoutNode>
                      <dgm:layoutNode name="preLine7" styleLbl="parChTrans1D1" moveWith="desTx7">
                        <dgm:alg type="sp"/>
                        <dgm:shape xmlns:r="http://schemas.openxmlformats.org/officeDocument/2006/relationships" type="line" r:blip="">
                          <dgm:adjLst/>
                        </dgm:shape>
                        <dgm:presOf/>
                      </dgm:layoutNode>
                      <dgm:layoutNode name="desTx7"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layoutNode>
                  </dgm:forEach>
                </dgm:forEach>
              </dgm:layoutNode>
            </dgm:if>
            <dgm:else name="Name226"/>
          </dgm:choose>
        </dgm:if>
        <dgm:else name="Name227"/>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E1BA696-209F-4D6E-8A07-2CF5C9DC9D9A}" type="datetimeFigureOut">
              <a:rPr lang="en-US" smtClean="0"/>
              <a:t>24/4/2024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51F919F-5F4D-4A10-894B-8103E54432A0}" type="slidenum">
              <a:rPr lang="en-US" smtClean="0"/>
              <a:t>‹#›</a:t>
            </a:fld>
            <a:endParaRPr lang="en-US"/>
          </a:p>
        </p:txBody>
      </p:sp>
    </p:spTree>
    <p:extLst>
      <p:ext uri="{BB962C8B-B14F-4D97-AF65-F5344CB8AC3E}">
        <p14:creationId xmlns:p14="http://schemas.microsoft.com/office/powerpoint/2010/main" val="40245075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1F919F-5F4D-4A10-894B-8103E54432A0}" type="slidenum">
              <a:rPr lang="en-US" smtClean="0"/>
              <a:t>1</a:t>
            </a:fld>
            <a:endParaRPr lang="en-US"/>
          </a:p>
        </p:txBody>
      </p:sp>
    </p:spTree>
    <p:extLst>
      <p:ext uri="{BB962C8B-B14F-4D97-AF65-F5344CB8AC3E}">
        <p14:creationId xmlns:p14="http://schemas.microsoft.com/office/powerpoint/2010/main" val="3011052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1F919F-5F4D-4A10-894B-8103E54432A0}" type="slidenum">
              <a:rPr lang="en-US" smtClean="0"/>
              <a:t>2</a:t>
            </a:fld>
            <a:endParaRPr lang="en-US"/>
          </a:p>
        </p:txBody>
      </p:sp>
    </p:spTree>
    <p:extLst>
      <p:ext uri="{BB962C8B-B14F-4D97-AF65-F5344CB8AC3E}">
        <p14:creationId xmlns:p14="http://schemas.microsoft.com/office/powerpoint/2010/main" val="2402945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1F919F-5F4D-4A10-894B-8103E54432A0}" type="slidenum">
              <a:rPr lang="en-US" smtClean="0"/>
              <a:t>3</a:t>
            </a:fld>
            <a:endParaRPr lang="en-US"/>
          </a:p>
        </p:txBody>
      </p:sp>
    </p:spTree>
    <p:extLst>
      <p:ext uri="{BB962C8B-B14F-4D97-AF65-F5344CB8AC3E}">
        <p14:creationId xmlns:p14="http://schemas.microsoft.com/office/powerpoint/2010/main" val="259360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1F919F-5F4D-4A10-894B-8103E54432A0}" type="slidenum">
              <a:rPr lang="en-US" smtClean="0"/>
              <a:t>25</a:t>
            </a:fld>
            <a:endParaRPr lang="en-US"/>
          </a:p>
        </p:txBody>
      </p:sp>
    </p:spTree>
    <p:extLst>
      <p:ext uri="{BB962C8B-B14F-4D97-AF65-F5344CB8AC3E}">
        <p14:creationId xmlns:p14="http://schemas.microsoft.com/office/powerpoint/2010/main" val="3426097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647420-8EA0-4612-B4B9-B29DBE35D5E0}" type="datetimeFigureOut">
              <a:rPr lang="en-US" smtClean="0"/>
              <a:t>24/4/2024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82E432-9F30-4CFF-B4ED-2B02E7AAFB7B}" type="slidenum">
              <a:rPr lang="en-US" smtClean="0"/>
              <a:t>‹#›</a:t>
            </a:fld>
            <a:endParaRPr lang="en-US"/>
          </a:p>
        </p:txBody>
      </p:sp>
    </p:spTree>
    <p:extLst>
      <p:ext uri="{BB962C8B-B14F-4D97-AF65-F5344CB8AC3E}">
        <p14:creationId xmlns:p14="http://schemas.microsoft.com/office/powerpoint/2010/main" val="2467592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647420-8EA0-4612-B4B9-B29DBE35D5E0}" type="datetimeFigureOut">
              <a:rPr lang="en-US" smtClean="0"/>
              <a:t>24/4/2024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82E432-9F30-4CFF-B4ED-2B02E7AAFB7B}" type="slidenum">
              <a:rPr lang="en-US" smtClean="0"/>
              <a:t>‹#›</a:t>
            </a:fld>
            <a:endParaRPr lang="en-US"/>
          </a:p>
        </p:txBody>
      </p:sp>
    </p:spTree>
    <p:extLst>
      <p:ext uri="{BB962C8B-B14F-4D97-AF65-F5344CB8AC3E}">
        <p14:creationId xmlns:p14="http://schemas.microsoft.com/office/powerpoint/2010/main" val="19976468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647420-8EA0-4612-B4B9-B29DBE35D5E0}" type="datetimeFigureOut">
              <a:rPr lang="en-US" smtClean="0"/>
              <a:t>24/4/2024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82E432-9F30-4CFF-B4ED-2B02E7AAFB7B}" type="slidenum">
              <a:rPr lang="en-US" smtClean="0"/>
              <a:t>‹#›</a:t>
            </a:fld>
            <a:endParaRPr lang="en-US"/>
          </a:p>
        </p:txBody>
      </p:sp>
    </p:spTree>
    <p:extLst>
      <p:ext uri="{BB962C8B-B14F-4D97-AF65-F5344CB8AC3E}">
        <p14:creationId xmlns:p14="http://schemas.microsoft.com/office/powerpoint/2010/main" val="3553547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647420-8EA0-4612-B4B9-B29DBE35D5E0}" type="datetimeFigureOut">
              <a:rPr lang="en-US" smtClean="0"/>
              <a:t>24/4/2024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82E432-9F30-4CFF-B4ED-2B02E7AAFB7B}" type="slidenum">
              <a:rPr lang="en-US" smtClean="0"/>
              <a:t>‹#›</a:t>
            </a:fld>
            <a:endParaRPr lang="en-US"/>
          </a:p>
        </p:txBody>
      </p:sp>
    </p:spTree>
    <p:extLst>
      <p:ext uri="{BB962C8B-B14F-4D97-AF65-F5344CB8AC3E}">
        <p14:creationId xmlns:p14="http://schemas.microsoft.com/office/powerpoint/2010/main" val="2704163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5647420-8EA0-4612-B4B9-B29DBE35D5E0}" type="datetimeFigureOut">
              <a:rPr lang="en-US" smtClean="0"/>
              <a:t>24/4/2024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82E432-9F30-4CFF-B4ED-2B02E7AAFB7B}" type="slidenum">
              <a:rPr lang="en-US" smtClean="0"/>
              <a:t>‹#›</a:t>
            </a:fld>
            <a:endParaRPr lang="en-US"/>
          </a:p>
        </p:txBody>
      </p:sp>
    </p:spTree>
    <p:extLst>
      <p:ext uri="{BB962C8B-B14F-4D97-AF65-F5344CB8AC3E}">
        <p14:creationId xmlns:p14="http://schemas.microsoft.com/office/powerpoint/2010/main" val="28288053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647420-8EA0-4612-B4B9-B29DBE35D5E0}" type="datetimeFigureOut">
              <a:rPr lang="en-US" smtClean="0"/>
              <a:t>24/4/2024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82E432-9F30-4CFF-B4ED-2B02E7AAFB7B}" type="slidenum">
              <a:rPr lang="en-US" smtClean="0"/>
              <a:t>‹#›</a:t>
            </a:fld>
            <a:endParaRPr lang="en-US"/>
          </a:p>
        </p:txBody>
      </p:sp>
    </p:spTree>
    <p:extLst>
      <p:ext uri="{BB962C8B-B14F-4D97-AF65-F5344CB8AC3E}">
        <p14:creationId xmlns:p14="http://schemas.microsoft.com/office/powerpoint/2010/main" val="643355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647420-8EA0-4612-B4B9-B29DBE35D5E0}" type="datetimeFigureOut">
              <a:rPr lang="en-US" smtClean="0"/>
              <a:t>24/4/2024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82E432-9F30-4CFF-B4ED-2B02E7AAFB7B}" type="slidenum">
              <a:rPr lang="en-US" smtClean="0"/>
              <a:t>‹#›</a:t>
            </a:fld>
            <a:endParaRPr lang="en-US"/>
          </a:p>
        </p:txBody>
      </p:sp>
    </p:spTree>
    <p:extLst>
      <p:ext uri="{BB962C8B-B14F-4D97-AF65-F5344CB8AC3E}">
        <p14:creationId xmlns:p14="http://schemas.microsoft.com/office/powerpoint/2010/main" val="1556700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647420-8EA0-4612-B4B9-B29DBE35D5E0}" type="datetimeFigureOut">
              <a:rPr lang="en-US" smtClean="0"/>
              <a:t>24/4/2024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82E432-9F30-4CFF-B4ED-2B02E7AAFB7B}" type="slidenum">
              <a:rPr lang="en-US" smtClean="0"/>
              <a:t>‹#›</a:t>
            </a:fld>
            <a:endParaRPr lang="en-US"/>
          </a:p>
        </p:txBody>
      </p:sp>
    </p:spTree>
    <p:extLst>
      <p:ext uri="{BB962C8B-B14F-4D97-AF65-F5344CB8AC3E}">
        <p14:creationId xmlns:p14="http://schemas.microsoft.com/office/powerpoint/2010/main" val="3455566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647420-8EA0-4612-B4B9-B29DBE35D5E0}" type="datetimeFigureOut">
              <a:rPr lang="en-US" smtClean="0"/>
              <a:t>24/4/2024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82E432-9F30-4CFF-B4ED-2B02E7AAFB7B}" type="slidenum">
              <a:rPr lang="en-US" smtClean="0"/>
              <a:t>‹#›</a:t>
            </a:fld>
            <a:endParaRPr lang="en-US"/>
          </a:p>
        </p:txBody>
      </p:sp>
    </p:spTree>
    <p:extLst>
      <p:ext uri="{BB962C8B-B14F-4D97-AF65-F5344CB8AC3E}">
        <p14:creationId xmlns:p14="http://schemas.microsoft.com/office/powerpoint/2010/main" val="2846573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5647420-8EA0-4612-B4B9-B29DBE35D5E0}" type="datetimeFigureOut">
              <a:rPr lang="en-US" smtClean="0"/>
              <a:t>24/4/2024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82E432-9F30-4CFF-B4ED-2B02E7AAFB7B}" type="slidenum">
              <a:rPr lang="en-US" smtClean="0"/>
              <a:t>‹#›</a:t>
            </a:fld>
            <a:endParaRPr lang="en-US"/>
          </a:p>
        </p:txBody>
      </p:sp>
    </p:spTree>
    <p:extLst>
      <p:ext uri="{BB962C8B-B14F-4D97-AF65-F5344CB8AC3E}">
        <p14:creationId xmlns:p14="http://schemas.microsoft.com/office/powerpoint/2010/main" val="4072896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5647420-8EA0-4612-B4B9-B29DBE35D5E0}" type="datetimeFigureOut">
              <a:rPr lang="en-US" smtClean="0"/>
              <a:t>24/4/2024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82E432-9F30-4CFF-B4ED-2B02E7AAFB7B}" type="slidenum">
              <a:rPr lang="en-US" smtClean="0"/>
              <a:t>‹#›</a:t>
            </a:fld>
            <a:endParaRPr lang="en-US"/>
          </a:p>
        </p:txBody>
      </p:sp>
    </p:spTree>
    <p:extLst>
      <p:ext uri="{BB962C8B-B14F-4D97-AF65-F5344CB8AC3E}">
        <p14:creationId xmlns:p14="http://schemas.microsoft.com/office/powerpoint/2010/main" val="4288276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647420-8EA0-4612-B4B9-B29DBE35D5E0}" type="datetimeFigureOut">
              <a:rPr lang="en-US" smtClean="0"/>
              <a:t>24/4/2024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82E432-9F30-4CFF-B4ED-2B02E7AAFB7B}" type="slidenum">
              <a:rPr lang="en-US" smtClean="0"/>
              <a:t>‹#›</a:t>
            </a:fld>
            <a:endParaRPr lang="en-US"/>
          </a:p>
        </p:txBody>
      </p:sp>
    </p:spTree>
    <p:extLst>
      <p:ext uri="{BB962C8B-B14F-4D97-AF65-F5344CB8AC3E}">
        <p14:creationId xmlns:p14="http://schemas.microsoft.com/office/powerpoint/2010/main" val="16491676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diagramColors" Target="../diagrams/colors1.xml"/><Relationship Id="rId12"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QuickStyle" Target="../diagrams/quickStyle1.xml"/><Relationship Id="rId11" Type="http://schemas.openxmlformats.org/officeDocument/2006/relationships/image" Target="../media/image4.png"/><Relationship Id="rId5" Type="http://schemas.openxmlformats.org/officeDocument/2006/relationships/diagramLayout" Target="../diagrams/layout1.xml"/><Relationship Id="rId10" Type="http://schemas.openxmlformats.org/officeDocument/2006/relationships/image" Target="../media/image3.png"/><Relationship Id="rId4" Type="http://schemas.openxmlformats.org/officeDocument/2006/relationships/diagramData" Target="../diagrams/data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6.jpe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jpeg"/></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6.jpe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eg"/></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36.png"/><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34.png"/><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diagramLayout" Target="../diagrams/layout2.xml"/><Relationship Id="rId7" Type="http://schemas.openxmlformats.org/officeDocument/2006/relationships/image" Target="../media/image38.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6.jpe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42.jpe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ubtitle 2"/>
          <p:cNvSpPr txBox="1">
            <a:spLocks/>
          </p:cNvSpPr>
          <p:nvPr/>
        </p:nvSpPr>
        <p:spPr>
          <a:xfrm>
            <a:off x="2702676" y="426662"/>
            <a:ext cx="7395361" cy="81772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b="1" dirty="0">
                <a:solidFill>
                  <a:schemeClr val="accent6">
                    <a:lumMod val="50000"/>
                  </a:schemeClr>
                </a:solidFill>
                <a:effectLst>
                  <a:outerShdw blurRad="38100" dist="38100" dir="2700000" algn="tl">
                    <a:srgbClr val="000000">
                      <a:alpha val="43137"/>
                    </a:srgbClr>
                  </a:outerShdw>
                </a:effectLst>
                <a:ea typeface="Cambria" panose="02040503050406030204" pitchFamily="18" charset="0"/>
              </a:rPr>
              <a:t>VĂN PHÒNG ĐIỀU PHỐI NÔNG THÔN MỚI TRUNG ƯƠNG</a:t>
            </a:r>
          </a:p>
          <a:p>
            <a:pPr>
              <a:spcBef>
                <a:spcPts val="0"/>
              </a:spcBef>
            </a:pPr>
            <a:r>
              <a:rPr lang="en-US" dirty="0">
                <a:solidFill>
                  <a:schemeClr val="accent6">
                    <a:lumMod val="50000"/>
                  </a:schemeClr>
                </a:solidFill>
                <a:effectLst>
                  <a:outerShdw blurRad="38100" dist="38100" dir="2700000" algn="tl">
                    <a:srgbClr val="000000">
                      <a:alpha val="43137"/>
                    </a:srgbClr>
                  </a:outerShdw>
                </a:effectLst>
                <a:ea typeface="Cambria" panose="02040503050406030204" pitchFamily="18" charset="0"/>
              </a:rPr>
              <a:t>--------------------------</a:t>
            </a:r>
            <a:r>
              <a:rPr lang="en-US" b="1" dirty="0">
                <a:solidFill>
                  <a:schemeClr val="accent6">
                    <a:lumMod val="50000"/>
                  </a:schemeClr>
                </a:solidFill>
                <a:effectLst>
                  <a:outerShdw blurRad="38100" dist="38100" dir="2700000" algn="tl">
                    <a:srgbClr val="000000">
                      <a:alpha val="43137"/>
                    </a:srgbClr>
                  </a:outerShdw>
                </a:effectLst>
                <a:ea typeface="Cambria" panose="02040503050406030204" pitchFamily="18" charset="0"/>
              </a:rPr>
              <a:t> </a:t>
            </a:r>
            <a:endParaRPr lang="en-US" sz="1800" dirty="0">
              <a:solidFill>
                <a:schemeClr val="accent6">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4" name="Group 3"/>
          <p:cNvGrpSpPr/>
          <p:nvPr/>
        </p:nvGrpSpPr>
        <p:grpSpPr>
          <a:xfrm>
            <a:off x="426313" y="1788847"/>
            <a:ext cx="1714709" cy="1652219"/>
            <a:chOff x="513168" y="1656276"/>
            <a:chExt cx="1714709" cy="1652219"/>
          </a:xfrm>
        </p:grpSpPr>
        <p:pic>
          <p:nvPicPr>
            <p:cNvPr id="9" name="Picture 8">
              <a:extLst>
                <a:ext uri="{FF2B5EF4-FFF2-40B4-BE49-F238E27FC236}">
                  <a16:creationId xmlns:a16="http://schemas.microsoft.com/office/drawing/2014/main" id="{CC68B198-E164-4E8E-90E0-B692249B988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6588" y="1680064"/>
              <a:ext cx="1645729" cy="1597951"/>
            </a:xfrm>
            <a:prstGeom prst="rect">
              <a:avLst/>
            </a:prstGeom>
            <a:noFill/>
            <a:ln>
              <a:noFill/>
            </a:ln>
            <a:effectLst>
              <a:glow rad="25400">
                <a:schemeClr val="bg1"/>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Oval 1"/>
            <p:cNvSpPr/>
            <p:nvPr/>
          </p:nvSpPr>
          <p:spPr>
            <a:xfrm>
              <a:off x="513168" y="1656276"/>
              <a:ext cx="1714709" cy="1652219"/>
            </a:xfrm>
            <a:prstGeom prst="ellipse">
              <a:avLst/>
            </a:prstGeom>
            <a:noFill/>
            <a:ln w="76200">
              <a:solidFill>
                <a:schemeClr val="accent2">
                  <a:lumMod val="60000"/>
                  <a:lumOff val="40000"/>
                </a:schemeClr>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26"/>
          <p:cNvGrpSpPr/>
          <p:nvPr/>
        </p:nvGrpSpPr>
        <p:grpSpPr>
          <a:xfrm>
            <a:off x="2690197" y="3638711"/>
            <a:ext cx="9199905" cy="2887521"/>
            <a:chOff x="1622483" y="4116236"/>
            <a:chExt cx="9199905" cy="2887521"/>
          </a:xfrm>
        </p:grpSpPr>
        <p:graphicFrame>
          <p:nvGraphicFramePr>
            <p:cNvPr id="23" name="Diagram 22"/>
            <p:cNvGraphicFramePr/>
            <p:nvPr>
              <p:extLst>
                <p:ext uri="{D42A27DB-BD31-4B8C-83A1-F6EECF244321}">
                  <p14:modId xmlns:p14="http://schemas.microsoft.com/office/powerpoint/2010/main" val="1654487005"/>
                </p:ext>
              </p:extLst>
            </p:nvPr>
          </p:nvGraphicFramePr>
          <p:xfrm>
            <a:off x="1622483" y="4116236"/>
            <a:ext cx="9174480" cy="288752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0" name="Picture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777375" y="4504532"/>
              <a:ext cx="2045013" cy="2032000"/>
            </a:xfrm>
            <a:prstGeom prst="ellipse">
              <a:avLst/>
            </a:prstGeom>
            <a:ln>
              <a:noFill/>
            </a:ln>
            <a:effectLst>
              <a:softEdge rad="112500"/>
            </a:effectLst>
          </p:spPr>
        </p:pic>
        <p:pic>
          <p:nvPicPr>
            <p:cNvPr id="24" name="Picture 23"/>
            <p:cNvPicPr>
              <a:picLocks noChangeAspect="1"/>
            </p:cNvPicPr>
            <p:nvPr/>
          </p:nvPicPr>
          <p:blipFill>
            <a:blip r:embed="rId10"/>
            <a:stretch>
              <a:fillRect/>
            </a:stretch>
          </p:blipFill>
          <p:spPr>
            <a:xfrm>
              <a:off x="1634962" y="4504532"/>
              <a:ext cx="2174122" cy="2071465"/>
            </a:xfrm>
            <a:prstGeom prst="ellipse">
              <a:avLst/>
            </a:prstGeom>
            <a:ln>
              <a:noFill/>
            </a:ln>
            <a:effectLst>
              <a:softEdge rad="112500"/>
            </a:effectLst>
          </p:spPr>
        </p:pic>
        <p:pic>
          <p:nvPicPr>
            <p:cNvPr id="26" name="Picture 25"/>
            <p:cNvPicPr>
              <a:picLocks noChangeAspect="1"/>
            </p:cNvPicPr>
            <p:nvPr/>
          </p:nvPicPr>
          <p:blipFill>
            <a:blip r:embed="rId11"/>
            <a:stretch>
              <a:fillRect/>
            </a:stretch>
          </p:blipFill>
          <p:spPr>
            <a:xfrm>
              <a:off x="4051706" y="5204716"/>
              <a:ext cx="2385447" cy="77819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pic>
        <p:nvPicPr>
          <p:cNvPr id="1027" name="Picture 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26313" y="4077806"/>
            <a:ext cx="2158285" cy="2076967"/>
          </a:xfrm>
          <a:prstGeom prst="ellipse">
            <a:avLst/>
          </a:prstGeom>
          <a:ln w="9525">
            <a:solidFill>
              <a:schemeClr val="tx1"/>
            </a:solidFill>
            <a:miter lim="800000"/>
            <a:headEnd/>
            <a:tailEnd/>
          </a:ln>
          <a:effectLst>
            <a:softEdge rad="112500"/>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1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794379" y="4066472"/>
            <a:ext cx="2156068" cy="2032000"/>
          </a:xfrm>
          <a:prstGeom prst="ellipse">
            <a:avLst/>
          </a:prstGeom>
          <a:ln>
            <a:noFill/>
          </a:ln>
          <a:effectLst>
            <a:softEdge rad="112500"/>
          </a:effectLst>
        </p:spPr>
      </p:pic>
      <p:sp>
        <p:nvSpPr>
          <p:cNvPr id="22" name="Round Diagonal Corner Rectangle 21"/>
          <p:cNvSpPr/>
          <p:nvPr/>
        </p:nvSpPr>
        <p:spPr>
          <a:xfrm>
            <a:off x="2490114" y="1580831"/>
            <a:ext cx="9243267" cy="2068252"/>
          </a:xfrm>
          <a:prstGeom prst="round2DiagRect">
            <a:avLst/>
          </a:prstGeom>
          <a:solidFill>
            <a:srgbClr val="CC9900"/>
          </a:solidFill>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Half Frame 27"/>
          <p:cNvSpPr/>
          <p:nvPr/>
        </p:nvSpPr>
        <p:spPr>
          <a:xfrm>
            <a:off x="2340988" y="1889319"/>
            <a:ext cx="893846" cy="1759764"/>
          </a:xfrm>
          <a:prstGeom prst="halfFrame">
            <a:avLst/>
          </a:prstGeom>
          <a:solidFill>
            <a:schemeClr val="accent2">
              <a:lumMod val="75000"/>
            </a:schemeClr>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Subtitle 2"/>
          <p:cNvSpPr>
            <a:spLocks noGrp="1"/>
          </p:cNvSpPr>
          <p:nvPr>
            <p:ph type="subTitle" idx="1"/>
          </p:nvPr>
        </p:nvSpPr>
        <p:spPr>
          <a:xfrm>
            <a:off x="2702676" y="1821643"/>
            <a:ext cx="8990480" cy="1555603"/>
          </a:xfrm>
        </p:spPr>
        <p:txBody>
          <a:bodyPr>
            <a:noAutofit/>
          </a:bodyPr>
          <a:lstStyle/>
          <a:p>
            <a:pPr marL="568325" algn="l"/>
            <a:r>
              <a:rPr lang="en-US" sz="2800" b="1">
                <a:solidFill>
                  <a:srgbClr val="002060"/>
                </a:solidFill>
                <a:ea typeface="Cambria" panose="02040503050406030204" pitchFamily="18" charset="0"/>
              </a:rPr>
              <a:t>BÁO CÁO</a:t>
            </a:r>
          </a:p>
          <a:p>
            <a:r>
              <a:rPr lang="x-none" sz="2200" b="1">
                <a:solidFill>
                  <a:srgbClr val="002060"/>
                </a:solidFill>
                <a:latin typeface="Times New Roman" panose="02020603050405020304" pitchFamily="18" charset="0"/>
                <a:ea typeface="Cambria" panose="02040503050406030204" pitchFamily="18" charset="0"/>
                <a:cs typeface="Times New Roman" panose="02020603050405020304" pitchFamily="18" charset="0"/>
              </a:rPr>
              <a:t>Kết quả thực hiện </a:t>
            </a:r>
            <a:r>
              <a:rPr lang="en-US" sz="2200" b="1">
                <a:solidFill>
                  <a:srgbClr val="002060"/>
                </a:solidFill>
                <a:latin typeface="Times New Roman" panose="02020603050405020304" pitchFamily="18" charset="0"/>
                <a:ea typeface="Cambria" panose="02040503050406030204" pitchFamily="18" charset="0"/>
                <a:cs typeface="Times New Roman" panose="02020603050405020304" pitchFamily="18" charset="0"/>
              </a:rPr>
              <a:t>công tác tham mưu chỉ đạo, điều hành Chương trình MTQG xây dựng NTM năm 2023, quý 1/2024 </a:t>
            </a:r>
            <a:r>
              <a:rPr lang="x-none" sz="2200" b="1">
                <a:solidFill>
                  <a:srgbClr val="002060"/>
                </a:solidFill>
                <a:latin typeface="Times New Roman" panose="02020603050405020304" pitchFamily="18" charset="0"/>
                <a:ea typeface="Cambria" panose="02040503050406030204" pitchFamily="18" charset="0"/>
                <a:cs typeface="Times New Roman" panose="02020603050405020304" pitchFamily="18" charset="0"/>
              </a:rPr>
              <a:t>và </a:t>
            </a:r>
            <a:r>
              <a:rPr lang="en-US" sz="2200" b="1">
                <a:solidFill>
                  <a:srgbClr val="002060"/>
                </a:solidFill>
                <a:latin typeface="Times New Roman" panose="02020603050405020304" pitchFamily="18" charset="0"/>
                <a:ea typeface="Cambria" panose="02040503050406030204" pitchFamily="18" charset="0"/>
                <a:cs typeface="Times New Roman" panose="02020603050405020304" pitchFamily="18" charset="0"/>
              </a:rPr>
              <a:t>phương hướng,  nhiệm vụ trọng tâm tập trung thực hiện trong năm 2024</a:t>
            </a:r>
          </a:p>
        </p:txBody>
      </p:sp>
    </p:spTree>
    <p:extLst>
      <p:ext uri="{BB962C8B-B14F-4D97-AF65-F5344CB8AC3E}">
        <p14:creationId xmlns:p14="http://schemas.microsoft.com/office/powerpoint/2010/main" val="10190390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103629" y="270821"/>
            <a:ext cx="8345171" cy="614287"/>
          </a:xfrm>
          <a:prstGeom prst="rect">
            <a:avLst/>
          </a:prstGeom>
          <a:noFill/>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a:solidFill>
                  <a:srgbClr val="002060"/>
                </a:solidFill>
                <a:latin typeface="Times New Roman" panose="02020603050405020304" pitchFamily="18" charset="0"/>
                <a:cs typeface="Times New Roman" panose="02020603050405020304" pitchFamily="18" charset="0"/>
              </a:rPr>
              <a:t>TRIỂN KHAI CÁC CHƯƠNG TRÌNH CHUYÊN ĐỀ</a:t>
            </a:r>
          </a:p>
        </p:txBody>
      </p:sp>
      <p:sp>
        <p:nvSpPr>
          <p:cNvPr id="5" name="Plaque 4"/>
          <p:cNvSpPr/>
          <p:nvPr/>
        </p:nvSpPr>
        <p:spPr>
          <a:xfrm>
            <a:off x="160655" y="191294"/>
            <a:ext cx="838200" cy="789064"/>
          </a:xfrm>
          <a:prstGeom prst="plaque">
            <a:avLst/>
          </a:prstGeom>
          <a:solidFill>
            <a:schemeClr val="accent6">
              <a:lumMod val="5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Times New Roman" panose="02020603050405020304" pitchFamily="18" charset="0"/>
                <a:cs typeface="Times New Roman" panose="02020603050405020304" pitchFamily="18" charset="0"/>
              </a:rPr>
              <a:t>05</a:t>
            </a:r>
          </a:p>
        </p:txBody>
      </p:sp>
      <p:sp>
        <p:nvSpPr>
          <p:cNvPr id="28" name="Content Placeholder 2"/>
          <p:cNvSpPr txBox="1">
            <a:spLocks/>
          </p:cNvSpPr>
          <p:nvPr/>
        </p:nvSpPr>
        <p:spPr>
          <a:xfrm>
            <a:off x="5276214" y="3608828"/>
            <a:ext cx="5925186" cy="63565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000">
                <a:solidFill>
                  <a:srgbClr val="C00000"/>
                </a:solidFill>
                <a:latin typeface="Times New Roman" pitchFamily="18" charset="0"/>
                <a:cs typeface="Times New Roman" pitchFamily="18" charset="0"/>
              </a:rPr>
              <a:t>- Bộ Nông nghiệp và PTNT đã ban hành danh mục </a:t>
            </a:r>
            <a:r>
              <a:rPr lang="en-US" sz="2000" b="1">
                <a:solidFill>
                  <a:srgbClr val="C00000"/>
                </a:solidFill>
                <a:latin typeface="Times New Roman" pitchFamily="18" charset="0"/>
                <a:cs typeface="Times New Roman" pitchFamily="18" charset="0"/>
              </a:rPr>
              <a:t>15 mô hình</a:t>
            </a:r>
            <a:r>
              <a:rPr lang="en-US" sz="2000">
                <a:solidFill>
                  <a:srgbClr val="C00000"/>
                </a:solidFill>
                <a:latin typeface="Times New Roman" pitchFamily="18" charset="0"/>
                <a:cs typeface="Times New Roman" pitchFamily="18" charset="0"/>
              </a:rPr>
              <a:t> thí điểm để các địa phương tổ chức triển khai. </a:t>
            </a:r>
            <a:endParaRPr lang="en-US" sz="2000" dirty="0">
              <a:solidFill>
                <a:srgbClr val="C00000"/>
              </a:solidFill>
              <a:latin typeface="Times New Roman" panose="02020603050405020304" pitchFamily="18" charset="0"/>
              <a:ea typeface="Cambria" panose="02040503050406030204" pitchFamily="18" charset="0"/>
              <a:cs typeface="Times New Roman" panose="02020603050405020304" pitchFamily="18" charset="0"/>
            </a:endParaRPr>
          </a:p>
        </p:txBody>
      </p:sp>
      <p:sp>
        <p:nvSpPr>
          <p:cNvPr id="31" name="Decagon 30"/>
          <p:cNvSpPr/>
          <p:nvPr/>
        </p:nvSpPr>
        <p:spPr>
          <a:xfrm>
            <a:off x="5276214" y="1662707"/>
            <a:ext cx="5696586" cy="1291526"/>
          </a:xfrm>
          <a:prstGeom prst="decagon">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61/63 tỉnh, thành phố ban hành Đề án/Kế hoạch triển khai Chương trình</a:t>
            </a:r>
          </a:p>
        </p:txBody>
      </p:sp>
      <p:sp>
        <p:nvSpPr>
          <p:cNvPr id="38" name="Title 1"/>
          <p:cNvSpPr txBox="1">
            <a:spLocks/>
          </p:cNvSpPr>
          <p:nvPr/>
        </p:nvSpPr>
        <p:spPr>
          <a:xfrm>
            <a:off x="998855" y="903717"/>
            <a:ext cx="10132971" cy="614287"/>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rgbClr val="002060"/>
                </a:solidFill>
                <a:latin typeface="Times New Roman" panose="02020603050405020304" pitchFamily="18" charset="0"/>
                <a:cs typeface="Times New Roman" panose="02020603050405020304" pitchFamily="18" charset="0"/>
              </a:rPr>
              <a:t>4. </a:t>
            </a:r>
            <a:r>
              <a:rPr lang="en-US" sz="2400" b="1" dirty="0" err="1">
                <a:solidFill>
                  <a:srgbClr val="002060"/>
                </a:solidFill>
                <a:latin typeface="Times New Roman" panose="02020603050405020304" pitchFamily="18" charset="0"/>
                <a:cs typeface="Times New Roman" panose="02020603050405020304" pitchFamily="18" charset="0"/>
              </a:rPr>
              <a:t>Kết</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quả</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triển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khai</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Chương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trình</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chuyển</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đổi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số</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trong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xây</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dựng</a:t>
            </a:r>
            <a:r>
              <a:rPr lang="en-US" sz="2400" b="1" dirty="0">
                <a:solidFill>
                  <a:srgbClr val="002060"/>
                </a:solidFill>
                <a:latin typeface="Times New Roman" panose="02020603050405020304" pitchFamily="18" charset="0"/>
                <a:cs typeface="Times New Roman" panose="02020603050405020304" pitchFamily="18" charset="0"/>
              </a:rPr>
              <a:t> NTM</a:t>
            </a:r>
          </a:p>
        </p:txBody>
      </p:sp>
      <p:sp>
        <p:nvSpPr>
          <p:cNvPr id="39" name="Content Placeholder 2"/>
          <p:cNvSpPr txBox="1">
            <a:spLocks/>
          </p:cNvSpPr>
          <p:nvPr/>
        </p:nvSpPr>
        <p:spPr>
          <a:xfrm>
            <a:off x="5276214" y="4677043"/>
            <a:ext cx="5925186" cy="9414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000" dirty="0">
                <a:latin typeface="Times New Roman" pitchFamily="18" charset="0"/>
                <a:cs typeface="Times New Roman" pitchFamily="18" charset="0"/>
              </a:rPr>
              <a:t>- Ban </a:t>
            </a:r>
            <a:r>
              <a:rPr lang="en-US" sz="2000" dirty="0" err="1">
                <a:latin typeface="Times New Roman" pitchFamily="18" charset="0"/>
                <a:cs typeface="Times New Roman" pitchFamily="18" charset="0"/>
              </a:rPr>
              <a:t>hành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tài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liệu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hướng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dẫn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xã</a:t>
            </a:r>
            <a:r>
              <a:rPr lang="en-US" sz="2000" dirty="0">
                <a:latin typeface="Times New Roman" pitchFamily="18" charset="0"/>
                <a:cs typeface="Times New Roman" pitchFamily="18" charset="0"/>
              </a:rPr>
              <a:t> NTM </a:t>
            </a:r>
            <a:r>
              <a:rPr lang="en-US" sz="2000" dirty="0" err="1">
                <a:latin typeface="Times New Roman" pitchFamily="18" charset="0"/>
                <a:cs typeface="Times New Roman" pitchFamily="18" charset="0"/>
              </a:rPr>
              <a:t>thông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minh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xã</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thương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mại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điện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tử</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Tổ</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chức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nhiều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hoạt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động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tập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huấn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hướng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dẫn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về</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chuyển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đổi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trong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xây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dựng</a:t>
            </a:r>
            <a:r>
              <a:rPr lang="en-US" sz="2000" dirty="0">
                <a:latin typeface="Times New Roman" pitchFamily="18" charset="0"/>
                <a:cs typeface="Times New Roman" pitchFamily="18" charset="0"/>
              </a:rPr>
              <a:t> NTM, </a:t>
            </a:r>
            <a:r>
              <a:rPr lang="en-US" sz="2000" dirty="0" err="1">
                <a:latin typeface="Times New Roman" pitchFamily="18" charset="0"/>
                <a:cs typeface="Times New Roman" pitchFamily="18" charset="0"/>
              </a:rPr>
              <a:t>hướng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tới</a:t>
            </a:r>
            <a:r>
              <a:rPr lang="en-US" sz="2000" dirty="0">
                <a:latin typeface="Times New Roman" pitchFamily="18" charset="0"/>
                <a:cs typeface="Times New Roman" pitchFamily="18" charset="0"/>
              </a:rPr>
              <a:t> NTM </a:t>
            </a:r>
            <a:r>
              <a:rPr lang="en-US" sz="2000" dirty="0" err="1">
                <a:latin typeface="Times New Roman" pitchFamily="18" charset="0"/>
                <a:cs typeface="Times New Roman" pitchFamily="18" charset="0"/>
              </a:rPr>
              <a:t>thông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minh</a:t>
            </a:r>
            <a:r>
              <a:rPr lang="en-US" sz="2000" dirty="0">
                <a:latin typeface="Times New Roman" pitchFamily="18" charset="0"/>
                <a:cs typeface="Times New Roman" pitchFamily="18" charset="0"/>
              </a:rPr>
              <a:t>.</a:t>
            </a:r>
            <a:endParaRPr lang="en-US" sz="2000" dirty="0">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5122" name="Picture 2" descr="Thúc đẩy chuyển đổi số trong xây dựng Nông thôn mới | VTC16 - YouTu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1132" y="2253083"/>
            <a:ext cx="3615316" cy="271148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2824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103629" y="270821"/>
            <a:ext cx="8345171" cy="614287"/>
          </a:xfrm>
          <a:prstGeom prst="rect">
            <a:avLst/>
          </a:prstGeom>
          <a:noFill/>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a:solidFill>
                  <a:srgbClr val="002060"/>
                </a:solidFill>
                <a:latin typeface="Times New Roman" panose="02020603050405020304" pitchFamily="18" charset="0"/>
                <a:cs typeface="Times New Roman" panose="02020603050405020304" pitchFamily="18" charset="0"/>
              </a:rPr>
              <a:t>TRIỂN KHAI CÁC CHƯƠNG TRÌNH CHUYÊN ĐỀ</a:t>
            </a:r>
          </a:p>
        </p:txBody>
      </p:sp>
      <p:sp>
        <p:nvSpPr>
          <p:cNvPr id="5" name="Plaque 4"/>
          <p:cNvSpPr/>
          <p:nvPr/>
        </p:nvSpPr>
        <p:spPr>
          <a:xfrm>
            <a:off x="160655" y="191294"/>
            <a:ext cx="838200" cy="789064"/>
          </a:xfrm>
          <a:prstGeom prst="plaque">
            <a:avLst/>
          </a:prstGeom>
          <a:solidFill>
            <a:schemeClr val="accent6">
              <a:lumMod val="5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Times New Roman" panose="02020603050405020304" pitchFamily="18" charset="0"/>
                <a:cs typeface="Times New Roman" panose="02020603050405020304" pitchFamily="18" charset="0"/>
              </a:rPr>
              <a:t>05</a:t>
            </a:r>
          </a:p>
        </p:txBody>
      </p:sp>
      <p:sp>
        <p:nvSpPr>
          <p:cNvPr id="28" name="Content Placeholder 2"/>
          <p:cNvSpPr txBox="1">
            <a:spLocks/>
          </p:cNvSpPr>
          <p:nvPr/>
        </p:nvSpPr>
        <p:spPr>
          <a:xfrm>
            <a:off x="5276214" y="3608828"/>
            <a:ext cx="5925186" cy="63565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000">
                <a:solidFill>
                  <a:srgbClr val="C00000"/>
                </a:solidFill>
                <a:latin typeface="Times New Roman" pitchFamily="18" charset="0"/>
                <a:cs typeface="Times New Roman" pitchFamily="18" charset="0"/>
              </a:rPr>
              <a:t>- Bộ Nông nghiệp và PTNT đã ban hành danh mục </a:t>
            </a:r>
            <a:r>
              <a:rPr lang="en-US" sz="2000" b="1">
                <a:solidFill>
                  <a:srgbClr val="C00000"/>
                </a:solidFill>
                <a:latin typeface="Times New Roman" pitchFamily="18" charset="0"/>
                <a:cs typeface="Times New Roman" pitchFamily="18" charset="0"/>
              </a:rPr>
              <a:t>48 mô hình</a:t>
            </a:r>
            <a:r>
              <a:rPr lang="en-US" sz="2000">
                <a:solidFill>
                  <a:srgbClr val="C00000"/>
                </a:solidFill>
                <a:latin typeface="Times New Roman" pitchFamily="18" charset="0"/>
                <a:cs typeface="Times New Roman" pitchFamily="18" charset="0"/>
              </a:rPr>
              <a:t> thí điểm để các địa phương tổ chức triển khai. </a:t>
            </a:r>
            <a:endParaRPr lang="en-US" sz="2000" dirty="0">
              <a:solidFill>
                <a:srgbClr val="C00000"/>
              </a:solidFill>
              <a:latin typeface="Times New Roman" panose="02020603050405020304" pitchFamily="18" charset="0"/>
              <a:ea typeface="Cambria" panose="02040503050406030204" pitchFamily="18" charset="0"/>
              <a:cs typeface="Times New Roman" panose="02020603050405020304" pitchFamily="18" charset="0"/>
            </a:endParaRPr>
          </a:p>
        </p:txBody>
      </p:sp>
      <p:sp>
        <p:nvSpPr>
          <p:cNvPr id="31" name="Decagon 30"/>
          <p:cNvSpPr/>
          <p:nvPr/>
        </p:nvSpPr>
        <p:spPr>
          <a:xfrm>
            <a:off x="5276214" y="1931064"/>
            <a:ext cx="5696586" cy="1291526"/>
          </a:xfrm>
          <a:prstGeom prst="decagon">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52/63 tỉnh, thành phố ban hành Đề án/Kế hoạch triển khai Chương trình</a:t>
            </a:r>
          </a:p>
        </p:txBody>
      </p:sp>
      <p:sp>
        <p:nvSpPr>
          <p:cNvPr id="38" name="Title 1"/>
          <p:cNvSpPr txBox="1">
            <a:spLocks/>
          </p:cNvSpPr>
          <p:nvPr/>
        </p:nvSpPr>
        <p:spPr>
          <a:xfrm>
            <a:off x="998855" y="903717"/>
            <a:ext cx="10132971" cy="855509"/>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rgbClr val="002060"/>
                </a:solidFill>
                <a:latin typeface="Times New Roman" panose="02020603050405020304" pitchFamily="18" charset="0"/>
                <a:cs typeface="Times New Roman" panose="02020603050405020304" pitchFamily="18" charset="0"/>
              </a:rPr>
              <a:t>5. </a:t>
            </a:r>
            <a:r>
              <a:rPr lang="en-US" sz="2400" b="1" dirty="0" err="1">
                <a:solidFill>
                  <a:srgbClr val="002060"/>
                </a:solidFill>
                <a:latin typeface="Times New Roman" panose="02020603050405020304" pitchFamily="18" charset="0"/>
                <a:cs typeface="Times New Roman" panose="02020603050405020304" pitchFamily="18" charset="0"/>
              </a:rPr>
              <a:t>Kết</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quả</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triển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khai</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Chương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trình</a:t>
            </a:r>
            <a:r>
              <a:rPr lang="en-US" sz="2400" b="1" dirty="0">
                <a:solidFill>
                  <a:srgbClr val="002060"/>
                </a:solidFill>
                <a:latin typeface="Times New Roman" panose="02020603050405020304" pitchFamily="18" charset="0"/>
                <a:cs typeface="Times New Roman" panose="02020603050405020304" pitchFamily="18" charset="0"/>
              </a:rPr>
              <a:t> </a:t>
            </a:r>
            <a:r>
              <a:rPr lang="de-DE" sz="2400" b="1" dirty="0">
                <a:solidFill>
                  <a:srgbClr val="002060"/>
                </a:solidFill>
                <a:latin typeface="Times New Roman" panose="02020603050405020304" pitchFamily="18" charset="0"/>
                <a:cs typeface="Times New Roman" panose="02020603050405020304" pitchFamily="18" charset="0"/>
              </a:rPr>
              <a:t>tăng cường </a:t>
            </a:r>
            <a:r>
              <a:rPr lang="de-DE" sz="2400" b="1" dirty="0">
                <a:solidFill>
                  <a:srgbClr val="FF0000"/>
                </a:solidFill>
                <a:latin typeface="Times New Roman" panose="02020603050405020304" pitchFamily="18" charset="0"/>
                <a:cs typeface="Times New Roman" panose="02020603050405020304" pitchFamily="18" charset="0"/>
              </a:rPr>
              <a:t>bảo vệ môi trường</a:t>
            </a:r>
            <a:r>
              <a:rPr lang="de-DE" sz="2400" b="1" dirty="0">
                <a:solidFill>
                  <a:srgbClr val="002060"/>
                </a:solidFill>
                <a:latin typeface="Times New Roman" panose="02020603050405020304" pitchFamily="18" charset="0"/>
                <a:cs typeface="Times New Roman" panose="02020603050405020304" pitchFamily="18" charset="0"/>
              </a:rPr>
              <a:t>, an toàn thực phẩm và cấp nước sạch nông thôn trong xây dựng NTM</a:t>
            </a:r>
            <a:endParaRPr lang="en-US" sz="2400" b="1" dirty="0">
              <a:solidFill>
                <a:srgbClr val="002060"/>
              </a:solidFill>
              <a:latin typeface="Times New Roman" panose="02020603050405020304" pitchFamily="18" charset="0"/>
              <a:cs typeface="Times New Roman" panose="02020603050405020304" pitchFamily="18" charset="0"/>
            </a:endParaRPr>
          </a:p>
        </p:txBody>
      </p:sp>
      <p:sp>
        <p:nvSpPr>
          <p:cNvPr id="39" name="Content Placeholder 2"/>
          <p:cNvSpPr txBox="1">
            <a:spLocks/>
          </p:cNvSpPr>
          <p:nvPr/>
        </p:nvSpPr>
        <p:spPr>
          <a:xfrm>
            <a:off x="5276214" y="4677043"/>
            <a:ext cx="5925186" cy="9414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000">
                <a:latin typeface="Times New Roman" pitchFamily="18" charset="0"/>
                <a:cs typeface="Times New Roman" pitchFamily="18" charset="0"/>
              </a:rPr>
              <a:t>- Tổ chức nhiều hoạt động tập huấn, hướng dẫn về thực hiện Chương trình.</a:t>
            </a:r>
            <a:endParaRPr lang="en-US" sz="2000" dirty="0">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7172" name="Picture 4" descr="Chương trình tăng cường bảo vệ môi trường, an toàn thực phẩm và cấp nước  sạ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340" y="2313466"/>
            <a:ext cx="4251477" cy="283431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200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103629" y="270821"/>
            <a:ext cx="8345171" cy="614287"/>
          </a:xfrm>
          <a:prstGeom prst="rect">
            <a:avLst/>
          </a:prstGeom>
          <a:noFill/>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a:solidFill>
                  <a:srgbClr val="002060"/>
                </a:solidFill>
                <a:latin typeface="Times New Roman" panose="02020603050405020304" pitchFamily="18" charset="0"/>
                <a:cs typeface="Times New Roman" panose="02020603050405020304" pitchFamily="18" charset="0"/>
              </a:rPr>
              <a:t>TRIỂN KHAI CÁC CHƯƠNG TRÌNH CHUYÊN ĐỀ</a:t>
            </a:r>
          </a:p>
        </p:txBody>
      </p:sp>
      <p:sp>
        <p:nvSpPr>
          <p:cNvPr id="5" name="Plaque 4"/>
          <p:cNvSpPr/>
          <p:nvPr/>
        </p:nvSpPr>
        <p:spPr>
          <a:xfrm>
            <a:off x="160655" y="191294"/>
            <a:ext cx="838200" cy="789064"/>
          </a:xfrm>
          <a:prstGeom prst="plaque">
            <a:avLst/>
          </a:prstGeom>
          <a:solidFill>
            <a:schemeClr val="accent6">
              <a:lumMod val="5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Times New Roman" panose="02020603050405020304" pitchFamily="18" charset="0"/>
                <a:cs typeface="Times New Roman" panose="02020603050405020304" pitchFamily="18" charset="0"/>
              </a:rPr>
              <a:t>05</a:t>
            </a:r>
          </a:p>
        </p:txBody>
      </p:sp>
      <p:sp>
        <p:nvSpPr>
          <p:cNvPr id="28" name="Content Placeholder 2"/>
          <p:cNvSpPr txBox="1">
            <a:spLocks/>
          </p:cNvSpPr>
          <p:nvPr/>
        </p:nvSpPr>
        <p:spPr>
          <a:xfrm>
            <a:off x="5276214" y="3907001"/>
            <a:ext cx="5925186" cy="15694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000" dirty="0">
                <a:solidFill>
                  <a:srgbClr val="C00000"/>
                </a:solidFill>
                <a:latin typeface="Times New Roman" pitchFamily="18" charset="0"/>
                <a:cs typeface="Times New Roman" pitchFamily="18" charset="0"/>
              </a:rPr>
              <a:t>- </a:t>
            </a:r>
            <a:r>
              <a:rPr lang="en-US" sz="2000" dirty="0">
                <a:latin typeface="Times New Roman" pitchFamily="18" charset="0"/>
                <a:cs typeface="Times New Roman" pitchFamily="18" charset="0"/>
              </a:rPr>
              <a:t>C</a:t>
            </a:r>
            <a:r>
              <a:rPr lang="af-ZA" sz="2000" dirty="0">
                <a:latin typeface="Times New Roman" pitchFamily="18" charset="0"/>
                <a:cs typeface="Times New Roman" pitchFamily="18" charset="0"/>
              </a:rPr>
              <a:t>ác địa phương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đã</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chủ</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động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triển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khai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quyết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liệt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đồng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bộ</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hiệu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quả</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biện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pháp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kéo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giảm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tội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phạm</a:t>
            </a:r>
            <a:r>
              <a:rPr lang="af-ZA" sz="2000" dirty="0">
                <a:latin typeface="Times New Roman" pitchFamily="18" charset="0"/>
                <a:cs typeface="Times New Roman" pitchFamily="18" charset="0"/>
              </a:rPr>
              <a:t>, t</a:t>
            </a:r>
            <a:r>
              <a:rPr lang="en-US" sz="2000" dirty="0" err="1">
                <a:latin typeface="Times New Roman" pitchFamily="18" charset="0"/>
                <a:cs typeface="Times New Roman" pitchFamily="18" charset="0"/>
              </a:rPr>
              <a:t>hực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hiện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hiệu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quả</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giải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pháp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đấu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tranh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phòng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chống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liên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quan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đến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hoạt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động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tín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dụng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đen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tội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phạm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lừa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đảo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chiếm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đoạt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tài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sản</a:t>
            </a:r>
            <a:r>
              <a:rPr lang="af-ZA" sz="2000" dirty="0">
                <a:latin typeface="Times New Roman" pitchFamily="18" charset="0"/>
                <a:cs typeface="Times New Roman" pitchFamily="18" charset="0"/>
              </a:rPr>
              <a:t>…, </a:t>
            </a:r>
            <a:endParaRPr lang="en-US" sz="2000" dirty="0">
              <a:solidFill>
                <a:srgbClr val="C00000"/>
              </a:solidFill>
              <a:latin typeface="Times New Roman" panose="02020603050405020304" pitchFamily="18" charset="0"/>
              <a:ea typeface="Cambria" panose="02040503050406030204" pitchFamily="18" charset="0"/>
              <a:cs typeface="Times New Roman" panose="02020603050405020304" pitchFamily="18" charset="0"/>
            </a:endParaRPr>
          </a:p>
        </p:txBody>
      </p:sp>
      <p:sp>
        <p:nvSpPr>
          <p:cNvPr id="31" name="Decagon 30"/>
          <p:cNvSpPr/>
          <p:nvPr/>
        </p:nvSpPr>
        <p:spPr>
          <a:xfrm>
            <a:off x="5276214" y="2229237"/>
            <a:ext cx="5696586" cy="1291526"/>
          </a:xfrm>
          <a:prstGeom prst="decagon">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63/63 tỉnh, thành phố ban hành Đề án/Kế hoạch triển khai Chương trình</a:t>
            </a:r>
          </a:p>
        </p:txBody>
      </p:sp>
      <p:sp>
        <p:nvSpPr>
          <p:cNvPr id="38" name="Title 1"/>
          <p:cNvSpPr txBox="1">
            <a:spLocks/>
          </p:cNvSpPr>
          <p:nvPr/>
        </p:nvSpPr>
        <p:spPr>
          <a:xfrm>
            <a:off x="998855" y="903717"/>
            <a:ext cx="10132971" cy="855509"/>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rgbClr val="002060"/>
                </a:solidFill>
                <a:latin typeface="Times New Roman" panose="02020603050405020304" pitchFamily="18" charset="0"/>
                <a:cs typeface="Times New Roman" panose="02020603050405020304" pitchFamily="18" charset="0"/>
              </a:rPr>
              <a:t>6. </a:t>
            </a:r>
            <a:r>
              <a:rPr lang="en-US" sz="2400" b="1" dirty="0" err="1">
                <a:solidFill>
                  <a:srgbClr val="002060"/>
                </a:solidFill>
                <a:latin typeface="Times New Roman" panose="02020603050405020304" pitchFamily="18" charset="0"/>
                <a:cs typeface="Times New Roman" panose="02020603050405020304" pitchFamily="18" charset="0"/>
              </a:rPr>
              <a:t>Kết</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quả</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triển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khai</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Chương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trình</a:t>
            </a:r>
            <a:r>
              <a:rPr lang="en-US" sz="2400" b="1" dirty="0">
                <a:solidFill>
                  <a:srgbClr val="002060"/>
                </a:solidFill>
                <a:latin typeface="Times New Roman" panose="02020603050405020304" pitchFamily="18" charset="0"/>
                <a:cs typeface="Times New Roman" panose="02020603050405020304" pitchFamily="18" charset="0"/>
              </a:rPr>
              <a:t> </a:t>
            </a:r>
            <a:r>
              <a:rPr lang="de-DE" sz="2400" b="1" dirty="0">
                <a:solidFill>
                  <a:srgbClr val="002060"/>
                </a:solidFill>
                <a:latin typeface="Times New Roman" panose="02020603050405020304" pitchFamily="18" charset="0"/>
                <a:cs typeface="Times New Roman" panose="02020603050405020304" pitchFamily="18" charset="0"/>
              </a:rPr>
              <a:t>nâng cao chất lượng,  hiệu quả thực hiện tiêu chí </a:t>
            </a:r>
            <a:r>
              <a:rPr lang="de-DE" sz="2400" b="1" dirty="0">
                <a:solidFill>
                  <a:srgbClr val="FF0000"/>
                </a:solidFill>
                <a:latin typeface="Times New Roman" panose="02020603050405020304" pitchFamily="18" charset="0"/>
                <a:cs typeface="Times New Roman" panose="02020603050405020304" pitchFamily="18" charset="0"/>
              </a:rPr>
              <a:t>an ninh, trật tự </a:t>
            </a:r>
            <a:r>
              <a:rPr lang="de-DE" sz="2400" b="1" dirty="0">
                <a:solidFill>
                  <a:srgbClr val="002060"/>
                </a:solidFill>
                <a:latin typeface="Times New Roman" panose="02020603050405020304" pitchFamily="18" charset="0"/>
                <a:cs typeface="Times New Roman" panose="02020603050405020304" pitchFamily="18" charset="0"/>
              </a:rPr>
              <a:t>trong xây dựng NTM giai đoạn 2021 – 2025</a:t>
            </a:r>
            <a:endParaRPr lang="en-US" sz="2400" b="1" dirty="0">
              <a:solidFill>
                <a:srgbClr val="002060"/>
              </a:solidFill>
              <a:latin typeface="Times New Roman" panose="02020603050405020304" pitchFamily="18" charset="0"/>
              <a:cs typeface="Times New Roman" panose="02020603050405020304" pitchFamily="18" charset="0"/>
            </a:endParaRPr>
          </a:p>
        </p:txBody>
      </p:sp>
      <p:pic>
        <p:nvPicPr>
          <p:cNvPr id="9218" name="Picture 2" descr="Nâng cao chất lượng, hiệu quả thực hiện tiêu chí an ninh, trật tự trong xây  dựng nông thôn mớ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688" y="2809099"/>
            <a:ext cx="4182481" cy="21958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0301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36">
            <a:extLst>
              <a:ext uri="{FF2B5EF4-FFF2-40B4-BE49-F238E27FC236}">
                <a16:creationId xmlns:a16="http://schemas.microsoft.com/office/drawing/2014/main" id="{AD5C022D-5399-4314-80AF-A156990CB29D}"/>
              </a:ext>
            </a:extLst>
          </p:cNvPr>
          <p:cNvGrpSpPr/>
          <p:nvPr/>
        </p:nvGrpSpPr>
        <p:grpSpPr>
          <a:xfrm>
            <a:off x="2952750" y="886835"/>
            <a:ext cx="8985677" cy="5630072"/>
            <a:chOff x="1124857" y="5273383"/>
            <a:chExt cx="10570184" cy="1146629"/>
          </a:xfrm>
        </p:grpSpPr>
        <p:sp>
          <p:nvSpPr>
            <p:cNvPr id="12" name="矩形 38">
              <a:extLst>
                <a:ext uri="{FF2B5EF4-FFF2-40B4-BE49-F238E27FC236}">
                  <a16:creationId xmlns:a16="http://schemas.microsoft.com/office/drawing/2014/main" id="{FA6857DA-819B-4E0C-B6D3-F20E42F8D5CB}"/>
                </a:ext>
              </a:extLst>
            </p:cNvPr>
            <p:cNvSpPr/>
            <p:nvPr/>
          </p:nvSpPr>
          <p:spPr>
            <a:xfrm>
              <a:off x="1124857" y="5273383"/>
              <a:ext cx="10091212" cy="1146629"/>
            </a:xfrm>
            <a:prstGeom prst="rect">
              <a:avLst/>
            </a:prstGeom>
            <a:solidFill>
              <a:schemeClr val="bg1"/>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blipFill>
                  <a:blip r:embed="rId2"/>
                  <a:tile tx="0" ty="0" sx="100000" sy="100000" flip="none" algn="tl"/>
                </a:blipFill>
                <a:cs typeface="+mn-ea"/>
                <a:sym typeface="+mn-lt"/>
              </a:endParaRPr>
            </a:p>
          </p:txBody>
        </p:sp>
        <p:sp>
          <p:nvSpPr>
            <p:cNvPr id="13" name="矩形 39">
              <a:extLst>
                <a:ext uri="{FF2B5EF4-FFF2-40B4-BE49-F238E27FC236}">
                  <a16:creationId xmlns:a16="http://schemas.microsoft.com/office/drawing/2014/main" id="{C2D6D316-4155-4F27-A73A-E185A32A456E}"/>
                </a:ext>
              </a:extLst>
            </p:cNvPr>
            <p:cNvSpPr/>
            <p:nvPr/>
          </p:nvSpPr>
          <p:spPr>
            <a:xfrm>
              <a:off x="1124857" y="5273383"/>
              <a:ext cx="478972" cy="114662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矩形 40">
              <a:extLst>
                <a:ext uri="{FF2B5EF4-FFF2-40B4-BE49-F238E27FC236}">
                  <a16:creationId xmlns:a16="http://schemas.microsoft.com/office/drawing/2014/main" id="{44102952-FA1F-47AB-867A-02E7A7857E9D}"/>
                </a:ext>
              </a:extLst>
            </p:cNvPr>
            <p:cNvSpPr/>
            <p:nvPr/>
          </p:nvSpPr>
          <p:spPr>
            <a:xfrm>
              <a:off x="11216069" y="5273383"/>
              <a:ext cx="478972" cy="1146629"/>
            </a:xfrm>
            <a:prstGeom prst="rect">
              <a:avLst/>
            </a:prstGeom>
            <a:solidFill>
              <a:srgbClr val="3857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15" name="Title 1"/>
          <p:cNvSpPr txBox="1">
            <a:spLocks/>
          </p:cNvSpPr>
          <p:nvPr/>
        </p:nvSpPr>
        <p:spPr>
          <a:xfrm>
            <a:off x="1061588" y="176229"/>
            <a:ext cx="9789291" cy="614287"/>
          </a:xfrm>
          <a:prstGeom prst="rect">
            <a:avLst/>
          </a:prstGeom>
          <a:noFill/>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a:solidFill>
                  <a:srgbClr val="002060"/>
                </a:solidFill>
                <a:latin typeface="Times New Roman" panose="02020603050405020304" pitchFamily="18" charset="0"/>
                <a:cs typeface="Times New Roman" panose="02020603050405020304" pitchFamily="18" charset="0"/>
              </a:rPr>
              <a:t>XÂY DỰNG KẾ HOẠCH VÀ PHÂN BỔ VỐN NGÂN SÁCH TRUNG ƯƠNG</a:t>
            </a:r>
          </a:p>
        </p:txBody>
      </p:sp>
      <p:sp>
        <p:nvSpPr>
          <p:cNvPr id="16" name="Donut 15"/>
          <p:cNvSpPr/>
          <p:nvPr/>
        </p:nvSpPr>
        <p:spPr>
          <a:xfrm>
            <a:off x="213360" y="86784"/>
            <a:ext cx="778509" cy="772160"/>
          </a:xfrm>
          <a:prstGeom prst="donut">
            <a:avLst/>
          </a:prstGeom>
          <a:solidFill>
            <a:schemeClr val="accent6">
              <a:lumMod val="75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latin typeface="Times New Roman" panose="02020603050405020304" pitchFamily="18" charset="0"/>
                <a:cs typeface="Times New Roman" panose="02020603050405020304" pitchFamily="18" charset="0"/>
              </a:rPr>
              <a:t>06</a:t>
            </a:r>
          </a:p>
        </p:txBody>
      </p:sp>
      <p:sp>
        <p:nvSpPr>
          <p:cNvPr id="17" name="文本框 17">
            <a:extLst>
              <a:ext uri="{FF2B5EF4-FFF2-40B4-BE49-F238E27FC236}">
                <a16:creationId xmlns:a16="http://schemas.microsoft.com/office/drawing/2014/main" id="{A86AF595-4A1E-4883-B615-0580E8CE628D}"/>
              </a:ext>
            </a:extLst>
          </p:cNvPr>
          <p:cNvSpPr txBox="1"/>
          <p:nvPr/>
        </p:nvSpPr>
        <p:spPr>
          <a:xfrm>
            <a:off x="3359922" y="1046340"/>
            <a:ext cx="8001595" cy="400110"/>
          </a:xfrm>
          <a:prstGeom prst="rect">
            <a:avLst/>
          </a:prstGeom>
          <a:solidFill>
            <a:schemeClr val="accent6">
              <a:lumMod val="20000"/>
              <a:lumOff val="80000"/>
            </a:schemeClr>
          </a:solidFill>
        </p:spPr>
        <p:txBody>
          <a:bodyPr wrap="square" rtlCol="0">
            <a:spAutoFit/>
          </a:bodyPr>
          <a:lstStyle/>
          <a:p>
            <a:pPr marL="342900" lvl="0" indent="-342900" algn="just" defTabSz="457200">
              <a:buFont typeface="Wingdings" panose="05000000000000000000" pitchFamily="2" charset="2"/>
              <a:buChar char="u"/>
              <a:defRPr/>
            </a:pPr>
            <a:r>
              <a:rPr lang="en-US" sz="2000" b="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TRUNG ƯƠNG: </a:t>
            </a:r>
            <a:r>
              <a:rPr lang="en-US" sz="2000">
                <a:solidFill>
                  <a:srgbClr val="C00000"/>
                </a:solidFill>
                <a:latin typeface="Times New Roman" panose="02020603050405020304" pitchFamily="18" charset="0"/>
                <a:cs typeface="Times New Roman" panose="02020603050405020304" pitchFamily="18" charset="0"/>
              </a:rPr>
              <a:t>VPĐP NTM Trung ương đã tham mưu</a:t>
            </a:r>
            <a:endParaRPr lang="en-US" altLang="zh-CN" sz="2000" dirty="0">
              <a:solidFill>
                <a:srgbClr val="C00000"/>
              </a:solidFill>
              <a:latin typeface="Times New Roman" panose="02020603050405020304" pitchFamily="18" charset="0"/>
              <a:cs typeface="Times New Roman" panose="02020603050405020304" pitchFamily="18" charset="0"/>
              <a:sym typeface="+mn-lt"/>
            </a:endParaRPr>
          </a:p>
        </p:txBody>
      </p:sp>
      <p:pic>
        <p:nvPicPr>
          <p:cNvPr id="2" name="Picture 1"/>
          <p:cNvPicPr>
            <a:picLocks noChangeAspect="1"/>
          </p:cNvPicPr>
          <p:nvPr/>
        </p:nvPicPr>
        <p:blipFill>
          <a:blip r:embed="rId3"/>
          <a:stretch>
            <a:fillRect/>
          </a:stretch>
        </p:blipFill>
        <p:spPr>
          <a:xfrm>
            <a:off x="336972" y="930096"/>
            <a:ext cx="2391805" cy="15559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8" name="Picture 4" descr="Xây dựng nông thôn mới nâng cao gắn với phát triển đô thị"/>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736" y="2761525"/>
            <a:ext cx="2416041" cy="169030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9" name="Picture 18"/>
          <p:cNvPicPr>
            <a:picLocks noChangeAspect="1"/>
          </p:cNvPicPr>
          <p:nvPr/>
        </p:nvPicPr>
        <p:blipFill>
          <a:blip r:embed="rId5"/>
          <a:stretch>
            <a:fillRect/>
          </a:stretch>
        </p:blipFill>
        <p:spPr>
          <a:xfrm>
            <a:off x="312736" y="4819455"/>
            <a:ext cx="2416041" cy="164833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0" name="文本框 17">
            <a:extLst>
              <a:ext uri="{FF2B5EF4-FFF2-40B4-BE49-F238E27FC236}">
                <a16:creationId xmlns:a16="http://schemas.microsoft.com/office/drawing/2014/main" id="{A86AF595-4A1E-4883-B615-0580E8CE628D}"/>
              </a:ext>
            </a:extLst>
          </p:cNvPr>
          <p:cNvSpPr txBox="1"/>
          <p:nvPr/>
        </p:nvSpPr>
        <p:spPr>
          <a:xfrm>
            <a:off x="3444790" y="1499380"/>
            <a:ext cx="8001595" cy="2246769"/>
          </a:xfrm>
          <a:prstGeom prst="rect">
            <a:avLst/>
          </a:prstGeom>
          <a:noFill/>
        </p:spPr>
        <p:txBody>
          <a:bodyPr wrap="square" rtlCol="0">
            <a:spAutoFit/>
          </a:bodyPr>
          <a:lstStyle/>
          <a:p>
            <a:pPr lvl="0" algn="just" defTabSz="457200">
              <a:defRPr/>
            </a:pPr>
            <a:r>
              <a:rPr lang="de-DE" sz="2000" dirty="0">
                <a:latin typeface="Times New Roman" panose="02020603050405020304" pitchFamily="18" charset="0"/>
                <a:cs typeface="Times New Roman" panose="02020603050405020304" pitchFamily="18" charset="0"/>
              </a:rPr>
              <a:t>- Vốn cho các địa phương: Đã hoàn thành việc tham mưu phân bổ vốn đầu tư 5 năm  (2021-2025) và vốn sự nghiệp 2021-2023, đã thông báo vốn 2024-2025 còn lại.</a:t>
            </a:r>
          </a:p>
          <a:p>
            <a:pPr lvl="0" algn="just" defTabSz="457200">
              <a:defRPr/>
            </a:pPr>
            <a:endParaRPr lang="de-DE" sz="2000" dirty="0">
              <a:latin typeface="Times New Roman" panose="02020603050405020304" pitchFamily="18" charset="0"/>
              <a:cs typeface="Times New Roman" panose="02020603050405020304" pitchFamily="18" charset="0"/>
            </a:endParaRPr>
          </a:p>
          <a:p>
            <a:pPr lvl="0" algn="just" defTabSz="457200">
              <a:defRPr/>
            </a:pPr>
            <a:r>
              <a:rPr lang="de-DE" sz="2000" dirty="0">
                <a:latin typeface="Times New Roman" panose="02020603050405020304" pitchFamily="18" charset="0"/>
                <a:cs typeface="Times New Roman" panose="02020603050405020304" pitchFamily="18" charset="0"/>
              </a:rPr>
              <a:t>- Vốn cho các Bộ/ngành TW: Đã hoàn thành trình phân bổ, sử dụng vốn sự nghiệp 2021-2023; đang tổng hợp hoàn thiện KH vốn 2024 từ các Bộ/ngành để gửi Bộ Tài chính.</a:t>
            </a:r>
          </a:p>
        </p:txBody>
      </p:sp>
      <p:sp>
        <p:nvSpPr>
          <p:cNvPr id="21" name="文本框 17">
            <a:extLst>
              <a:ext uri="{FF2B5EF4-FFF2-40B4-BE49-F238E27FC236}">
                <a16:creationId xmlns:a16="http://schemas.microsoft.com/office/drawing/2014/main" id="{A86AF595-4A1E-4883-B615-0580E8CE628D}"/>
              </a:ext>
            </a:extLst>
          </p:cNvPr>
          <p:cNvSpPr txBox="1"/>
          <p:nvPr/>
        </p:nvSpPr>
        <p:spPr>
          <a:xfrm>
            <a:off x="3444789" y="3781623"/>
            <a:ext cx="8001595" cy="400110"/>
          </a:xfrm>
          <a:prstGeom prst="rect">
            <a:avLst/>
          </a:prstGeom>
          <a:solidFill>
            <a:schemeClr val="accent6">
              <a:lumMod val="20000"/>
              <a:lumOff val="80000"/>
            </a:schemeClr>
          </a:solidFill>
        </p:spPr>
        <p:txBody>
          <a:bodyPr wrap="square" rtlCol="0">
            <a:spAutoFit/>
          </a:bodyPr>
          <a:lstStyle/>
          <a:p>
            <a:pPr marL="342900" lvl="0" indent="-342900" algn="just" defTabSz="457200">
              <a:buFont typeface="Wingdings" panose="05000000000000000000" pitchFamily="2" charset="2"/>
              <a:buChar char="u"/>
              <a:defRPr/>
            </a:pP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TIẾN ĐỘ GIẢI NGÂN TRÊN TOÀN QUỐC</a:t>
            </a:r>
            <a:endParaRPr lang="en-US" altLang="zh-CN" sz="2000" dirty="0">
              <a:solidFill>
                <a:srgbClr val="002060"/>
              </a:solidFill>
              <a:latin typeface="Times New Roman" panose="02020603050405020304" pitchFamily="18" charset="0"/>
              <a:cs typeface="Times New Roman" panose="02020603050405020304" pitchFamily="18" charset="0"/>
              <a:sym typeface="+mn-lt"/>
            </a:endParaRPr>
          </a:p>
        </p:txBody>
      </p:sp>
      <p:sp>
        <p:nvSpPr>
          <p:cNvPr id="24" name="文本框 17">
            <a:extLst>
              <a:ext uri="{FF2B5EF4-FFF2-40B4-BE49-F238E27FC236}">
                <a16:creationId xmlns:a16="http://schemas.microsoft.com/office/drawing/2014/main" id="{A86AF595-4A1E-4883-B615-0580E8CE628D}"/>
              </a:ext>
            </a:extLst>
          </p:cNvPr>
          <p:cNvSpPr txBox="1"/>
          <p:nvPr/>
        </p:nvSpPr>
        <p:spPr>
          <a:xfrm>
            <a:off x="3487224" y="4342957"/>
            <a:ext cx="8001595" cy="1015663"/>
          </a:xfrm>
          <a:prstGeom prst="rect">
            <a:avLst/>
          </a:prstGeom>
          <a:noFill/>
        </p:spPr>
        <p:txBody>
          <a:bodyPr wrap="square" rtlCol="0">
            <a:spAutoFit/>
          </a:bodyPr>
          <a:lstStyle/>
          <a:p>
            <a:pPr lvl="0" algn="just" defTabSz="457200">
              <a:defRPr/>
            </a:pPr>
            <a:r>
              <a:rPr lang="de-DE" sz="2000" dirty="0">
                <a:latin typeface="Times New Roman" panose="02020603050405020304" pitchFamily="18" charset="0"/>
                <a:cs typeface="Times New Roman" panose="02020603050405020304" pitchFamily="18" charset="0"/>
              </a:rPr>
              <a:t>- Tỷ lệ giải ngân vốn đầu tư công năm 2022 chuyển sang đạt 98%.</a:t>
            </a:r>
          </a:p>
          <a:p>
            <a:pPr lvl="0" algn="just" defTabSz="457200">
              <a:defRPr/>
            </a:pPr>
            <a:r>
              <a:rPr lang="en-US" altLang="zh-CN" sz="2000" dirty="0">
                <a:latin typeface="Times New Roman" panose="02020603050405020304" pitchFamily="18" charset="0"/>
                <a:cs typeface="Times New Roman" panose="02020603050405020304" pitchFamily="18" charset="0"/>
                <a:sym typeface="+mn-lt"/>
              </a:rPr>
              <a:t>- </a:t>
            </a:r>
            <a:r>
              <a:rPr lang="en-US" altLang="zh-CN" sz="2000" dirty="0" err="1">
                <a:latin typeface="Times New Roman" panose="02020603050405020304" pitchFamily="18" charset="0"/>
                <a:cs typeface="Times New Roman" panose="02020603050405020304" pitchFamily="18" charset="0"/>
                <a:sym typeface="+mn-lt"/>
              </a:rPr>
              <a:t>Tỷ</a:t>
            </a:r>
            <a:r>
              <a:rPr lang="en-US" altLang="zh-CN" sz="2000" dirty="0">
                <a:latin typeface="Times New Roman" panose="02020603050405020304" pitchFamily="18" charset="0"/>
                <a:cs typeface="Times New Roman" panose="02020603050405020304" pitchFamily="18" charset="0"/>
                <a:sym typeface="+mn-lt"/>
              </a:rPr>
              <a:t> </a:t>
            </a:r>
            <a:r>
              <a:rPr lang="en-US" altLang="zh-CN" sz="2000" dirty="0" err="1">
                <a:latin typeface="Times New Roman" panose="02020603050405020304" pitchFamily="18" charset="0"/>
                <a:cs typeface="Times New Roman" panose="02020603050405020304" pitchFamily="18" charset="0"/>
                <a:sym typeface="+mn-lt"/>
              </a:rPr>
              <a:t>lệ</a:t>
            </a:r>
            <a:r>
              <a:rPr lang="en-US" altLang="zh-CN" sz="2000" dirty="0">
                <a:latin typeface="Times New Roman" panose="02020603050405020304" pitchFamily="18" charset="0"/>
                <a:cs typeface="Times New Roman" panose="02020603050405020304" pitchFamily="18" charset="0"/>
                <a:sym typeface="+mn-lt"/>
              </a:rPr>
              <a:t> </a:t>
            </a:r>
            <a:r>
              <a:rPr lang="en-US" altLang="zh-CN" sz="2000" dirty="0" err="1">
                <a:latin typeface="Times New Roman" panose="02020603050405020304" pitchFamily="18" charset="0"/>
                <a:cs typeface="Times New Roman" panose="02020603050405020304" pitchFamily="18" charset="0"/>
                <a:sym typeface="+mn-lt"/>
              </a:rPr>
              <a:t>giải</a:t>
            </a:r>
            <a:r>
              <a:rPr lang="en-US" altLang="zh-CN" sz="2000" dirty="0">
                <a:latin typeface="Times New Roman" panose="02020603050405020304" pitchFamily="18" charset="0"/>
                <a:cs typeface="Times New Roman" panose="02020603050405020304" pitchFamily="18" charset="0"/>
                <a:sym typeface="+mn-lt"/>
              </a:rPr>
              <a:t> </a:t>
            </a:r>
            <a:r>
              <a:rPr lang="en-US" altLang="zh-CN" sz="2000" dirty="0" err="1">
                <a:latin typeface="Times New Roman" panose="02020603050405020304" pitchFamily="18" charset="0"/>
                <a:cs typeface="Times New Roman" panose="02020603050405020304" pitchFamily="18" charset="0"/>
                <a:sym typeface="+mn-lt"/>
              </a:rPr>
              <a:t>ngân</a:t>
            </a:r>
            <a:r>
              <a:rPr lang="en-US" altLang="zh-CN" sz="2000" dirty="0">
                <a:latin typeface="Times New Roman" panose="02020603050405020304" pitchFamily="18" charset="0"/>
                <a:cs typeface="Times New Roman" panose="02020603050405020304" pitchFamily="18" charset="0"/>
                <a:sym typeface="+mn-lt"/>
              </a:rPr>
              <a:t> </a:t>
            </a:r>
            <a:r>
              <a:rPr lang="en-US" altLang="zh-CN" sz="2000" dirty="0" err="1">
                <a:latin typeface="Times New Roman" panose="02020603050405020304" pitchFamily="18" charset="0"/>
                <a:cs typeface="Times New Roman" panose="02020603050405020304" pitchFamily="18" charset="0"/>
                <a:sym typeface="+mn-lt"/>
              </a:rPr>
              <a:t>vốn</a:t>
            </a:r>
            <a:r>
              <a:rPr lang="en-US" altLang="zh-CN" sz="2000" dirty="0">
                <a:latin typeface="Times New Roman" panose="02020603050405020304" pitchFamily="18" charset="0"/>
                <a:cs typeface="Times New Roman" panose="02020603050405020304" pitchFamily="18" charset="0"/>
                <a:sym typeface="+mn-lt"/>
              </a:rPr>
              <a:t> </a:t>
            </a:r>
            <a:r>
              <a:rPr lang="en-US" altLang="zh-CN" sz="2000" dirty="0" err="1">
                <a:latin typeface="Times New Roman" panose="02020603050405020304" pitchFamily="18" charset="0"/>
                <a:cs typeface="Times New Roman" panose="02020603050405020304" pitchFamily="18" charset="0"/>
                <a:sym typeface="+mn-lt"/>
              </a:rPr>
              <a:t>đầu</a:t>
            </a:r>
            <a:r>
              <a:rPr lang="en-US" altLang="zh-CN" sz="2000" dirty="0">
                <a:latin typeface="Times New Roman" panose="02020603050405020304" pitchFamily="18" charset="0"/>
                <a:cs typeface="Times New Roman" panose="02020603050405020304" pitchFamily="18" charset="0"/>
                <a:sym typeface="+mn-lt"/>
              </a:rPr>
              <a:t> </a:t>
            </a:r>
            <a:r>
              <a:rPr lang="en-US" altLang="zh-CN" sz="2000" dirty="0" err="1">
                <a:latin typeface="Times New Roman" panose="02020603050405020304" pitchFamily="18" charset="0"/>
                <a:cs typeface="Times New Roman" panose="02020603050405020304" pitchFamily="18" charset="0"/>
                <a:sym typeface="+mn-lt"/>
              </a:rPr>
              <a:t>tư</a:t>
            </a:r>
            <a:r>
              <a:rPr lang="en-US" altLang="zh-CN" sz="2000" dirty="0">
                <a:latin typeface="Times New Roman" panose="02020603050405020304" pitchFamily="18" charset="0"/>
                <a:cs typeface="Times New Roman" panose="02020603050405020304" pitchFamily="18" charset="0"/>
                <a:sym typeface="+mn-lt"/>
              </a:rPr>
              <a:t> </a:t>
            </a:r>
            <a:r>
              <a:rPr lang="en-US" altLang="zh-CN" sz="2000" dirty="0" err="1">
                <a:latin typeface="Times New Roman" panose="02020603050405020304" pitchFamily="18" charset="0"/>
                <a:cs typeface="Times New Roman" panose="02020603050405020304" pitchFamily="18" charset="0"/>
                <a:sym typeface="+mn-lt"/>
              </a:rPr>
              <a:t>công</a:t>
            </a:r>
            <a:r>
              <a:rPr lang="en-US" altLang="zh-CN" sz="2000" dirty="0">
                <a:latin typeface="Times New Roman" panose="02020603050405020304" pitchFamily="18" charset="0"/>
                <a:cs typeface="Times New Roman" panose="02020603050405020304" pitchFamily="18" charset="0"/>
                <a:sym typeface="+mn-lt"/>
              </a:rPr>
              <a:t> </a:t>
            </a:r>
            <a:r>
              <a:rPr lang="en-US" altLang="zh-CN" sz="2000" dirty="0" err="1">
                <a:latin typeface="Times New Roman" panose="02020603050405020304" pitchFamily="18" charset="0"/>
                <a:cs typeface="Times New Roman" panose="02020603050405020304" pitchFamily="18" charset="0"/>
                <a:sym typeface="+mn-lt"/>
              </a:rPr>
              <a:t>năm</a:t>
            </a:r>
            <a:r>
              <a:rPr lang="en-US" altLang="zh-CN" sz="2000" dirty="0">
                <a:latin typeface="Times New Roman" panose="02020603050405020304" pitchFamily="18" charset="0"/>
                <a:cs typeface="Times New Roman" panose="02020603050405020304" pitchFamily="18" charset="0"/>
                <a:sym typeface="+mn-lt"/>
              </a:rPr>
              <a:t> 2023: 76%.</a:t>
            </a:r>
          </a:p>
          <a:p>
            <a:pPr lvl="0" algn="just" defTabSz="457200">
              <a:defRPr/>
            </a:pPr>
            <a:r>
              <a:rPr lang="en-US" altLang="zh-CN" sz="2000" dirty="0">
                <a:latin typeface="Times New Roman" panose="02020603050405020304" pitchFamily="18" charset="0"/>
                <a:cs typeface="Times New Roman" panose="02020603050405020304" pitchFamily="18" charset="0"/>
                <a:sym typeface="+mn-lt"/>
              </a:rPr>
              <a:t>- </a:t>
            </a:r>
            <a:r>
              <a:rPr lang="en-US" altLang="zh-CN" sz="2000" dirty="0" err="1">
                <a:latin typeface="Times New Roman" panose="02020603050405020304" pitchFamily="18" charset="0"/>
                <a:cs typeface="Times New Roman" panose="02020603050405020304" pitchFamily="18" charset="0"/>
                <a:sym typeface="+mn-lt"/>
              </a:rPr>
              <a:t>Tỷ</a:t>
            </a:r>
            <a:r>
              <a:rPr lang="en-US" altLang="zh-CN" sz="2000" dirty="0">
                <a:latin typeface="Times New Roman" panose="02020603050405020304" pitchFamily="18" charset="0"/>
                <a:cs typeface="Times New Roman" panose="02020603050405020304" pitchFamily="18" charset="0"/>
                <a:sym typeface="+mn-lt"/>
              </a:rPr>
              <a:t> </a:t>
            </a:r>
            <a:r>
              <a:rPr lang="en-US" altLang="zh-CN" sz="2000" dirty="0" err="1">
                <a:latin typeface="Times New Roman" panose="02020603050405020304" pitchFamily="18" charset="0"/>
                <a:cs typeface="Times New Roman" panose="02020603050405020304" pitchFamily="18" charset="0"/>
                <a:sym typeface="+mn-lt"/>
              </a:rPr>
              <a:t>lệ</a:t>
            </a:r>
            <a:r>
              <a:rPr lang="en-US" altLang="zh-CN" sz="2000" dirty="0">
                <a:latin typeface="Times New Roman" panose="02020603050405020304" pitchFamily="18" charset="0"/>
                <a:cs typeface="Times New Roman" panose="02020603050405020304" pitchFamily="18" charset="0"/>
                <a:sym typeface="+mn-lt"/>
              </a:rPr>
              <a:t> </a:t>
            </a:r>
            <a:r>
              <a:rPr lang="en-US" altLang="zh-CN" sz="2000" dirty="0" err="1">
                <a:latin typeface="Times New Roman" panose="02020603050405020304" pitchFamily="18" charset="0"/>
                <a:cs typeface="Times New Roman" panose="02020603050405020304" pitchFamily="18" charset="0"/>
                <a:sym typeface="+mn-lt"/>
              </a:rPr>
              <a:t>giải</a:t>
            </a:r>
            <a:r>
              <a:rPr lang="en-US" altLang="zh-CN" sz="2000" dirty="0">
                <a:latin typeface="Times New Roman" panose="02020603050405020304" pitchFamily="18" charset="0"/>
                <a:cs typeface="Times New Roman" panose="02020603050405020304" pitchFamily="18" charset="0"/>
                <a:sym typeface="+mn-lt"/>
              </a:rPr>
              <a:t> </a:t>
            </a:r>
            <a:r>
              <a:rPr lang="en-US" altLang="zh-CN" sz="2000" dirty="0" err="1">
                <a:latin typeface="Times New Roman" panose="02020603050405020304" pitchFamily="18" charset="0"/>
                <a:cs typeface="Times New Roman" panose="02020603050405020304" pitchFamily="18" charset="0"/>
                <a:sym typeface="+mn-lt"/>
              </a:rPr>
              <a:t>ngân</a:t>
            </a:r>
            <a:r>
              <a:rPr lang="en-US" altLang="zh-CN" sz="2000" dirty="0">
                <a:latin typeface="Times New Roman" panose="02020603050405020304" pitchFamily="18" charset="0"/>
                <a:cs typeface="Times New Roman" panose="02020603050405020304" pitchFamily="18" charset="0"/>
                <a:sym typeface="+mn-lt"/>
              </a:rPr>
              <a:t> </a:t>
            </a:r>
            <a:r>
              <a:rPr lang="en-US" altLang="zh-CN" sz="2000" dirty="0" err="1">
                <a:latin typeface="Times New Roman" panose="02020603050405020304" pitchFamily="18" charset="0"/>
                <a:cs typeface="Times New Roman" panose="02020603050405020304" pitchFamily="18" charset="0"/>
                <a:sym typeface="+mn-lt"/>
              </a:rPr>
              <a:t>vốn</a:t>
            </a:r>
            <a:r>
              <a:rPr lang="en-US" altLang="zh-CN" sz="2000" dirty="0">
                <a:latin typeface="Times New Roman" panose="02020603050405020304" pitchFamily="18" charset="0"/>
                <a:cs typeface="Times New Roman" panose="02020603050405020304" pitchFamily="18" charset="0"/>
                <a:sym typeface="+mn-lt"/>
              </a:rPr>
              <a:t> </a:t>
            </a:r>
            <a:r>
              <a:rPr lang="en-US" altLang="zh-CN" sz="2000" dirty="0" err="1">
                <a:latin typeface="Times New Roman" panose="02020603050405020304" pitchFamily="18" charset="0"/>
                <a:cs typeface="Times New Roman" panose="02020603050405020304" pitchFamily="18" charset="0"/>
                <a:sym typeface="+mn-lt"/>
              </a:rPr>
              <a:t>sự</a:t>
            </a:r>
            <a:r>
              <a:rPr lang="en-US" altLang="zh-CN" sz="2000" dirty="0">
                <a:latin typeface="Times New Roman" panose="02020603050405020304" pitchFamily="18" charset="0"/>
                <a:cs typeface="Times New Roman" panose="02020603050405020304" pitchFamily="18" charset="0"/>
                <a:sym typeface="+mn-lt"/>
              </a:rPr>
              <a:t> </a:t>
            </a:r>
            <a:r>
              <a:rPr lang="en-US" altLang="zh-CN" sz="2000" dirty="0" err="1">
                <a:latin typeface="Times New Roman" panose="02020603050405020304" pitchFamily="18" charset="0"/>
                <a:cs typeface="Times New Roman" panose="02020603050405020304" pitchFamily="18" charset="0"/>
                <a:sym typeface="+mn-lt"/>
              </a:rPr>
              <a:t>nghiệp</a:t>
            </a:r>
            <a:r>
              <a:rPr lang="en-US" altLang="zh-CN" sz="2000" dirty="0">
                <a:latin typeface="Times New Roman" panose="02020603050405020304" pitchFamily="18" charset="0"/>
                <a:cs typeface="Times New Roman" panose="02020603050405020304" pitchFamily="18" charset="0"/>
                <a:sym typeface="+mn-lt"/>
              </a:rPr>
              <a:t> (2022 </a:t>
            </a:r>
            <a:r>
              <a:rPr lang="en-US" altLang="zh-CN" sz="2000" dirty="0" err="1">
                <a:latin typeface="Times New Roman" panose="02020603050405020304" pitchFamily="18" charset="0"/>
                <a:cs typeface="Times New Roman" panose="02020603050405020304" pitchFamily="18" charset="0"/>
                <a:sym typeface="+mn-lt"/>
              </a:rPr>
              <a:t>chuyển</a:t>
            </a:r>
            <a:r>
              <a:rPr lang="en-US" altLang="zh-CN" sz="2000" dirty="0">
                <a:latin typeface="Times New Roman" panose="02020603050405020304" pitchFamily="18" charset="0"/>
                <a:cs typeface="Times New Roman" panose="02020603050405020304" pitchFamily="18" charset="0"/>
                <a:sym typeface="+mn-lt"/>
              </a:rPr>
              <a:t> sang </a:t>
            </a:r>
            <a:r>
              <a:rPr lang="en-US" altLang="zh-CN" sz="2000" dirty="0" err="1">
                <a:latin typeface="Times New Roman" panose="02020603050405020304" pitchFamily="18" charset="0"/>
                <a:cs typeface="Times New Roman" panose="02020603050405020304" pitchFamily="18" charset="0"/>
                <a:sym typeface="+mn-lt"/>
              </a:rPr>
              <a:t>và</a:t>
            </a:r>
            <a:r>
              <a:rPr lang="en-US" altLang="zh-CN" sz="2000" dirty="0">
                <a:latin typeface="Times New Roman" panose="02020603050405020304" pitchFamily="18" charset="0"/>
                <a:cs typeface="Times New Roman" panose="02020603050405020304" pitchFamily="18" charset="0"/>
                <a:sym typeface="+mn-lt"/>
              </a:rPr>
              <a:t> 2023): 54%.</a:t>
            </a:r>
          </a:p>
        </p:txBody>
      </p:sp>
    </p:spTree>
    <p:extLst>
      <p:ext uri="{BB962C8B-B14F-4D97-AF65-F5344CB8AC3E}">
        <p14:creationId xmlns:p14="http://schemas.microsoft.com/office/powerpoint/2010/main" val="23673509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103629" y="270821"/>
            <a:ext cx="9036051" cy="614287"/>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a:solidFill>
                  <a:srgbClr val="002060"/>
                </a:solidFill>
                <a:latin typeface="Times New Roman" panose="02020603050405020304" pitchFamily="18" charset="0"/>
                <a:cs typeface="Times New Roman" panose="02020603050405020304" pitchFamily="18" charset="0"/>
              </a:rPr>
              <a:t>KẾT QUẢ HUY ĐỘNG NGUỒN LỰC</a:t>
            </a:r>
          </a:p>
        </p:txBody>
      </p:sp>
      <p:sp>
        <p:nvSpPr>
          <p:cNvPr id="5" name="Plaque 4"/>
          <p:cNvSpPr/>
          <p:nvPr/>
        </p:nvSpPr>
        <p:spPr>
          <a:xfrm>
            <a:off x="160655" y="191294"/>
            <a:ext cx="838200" cy="789064"/>
          </a:xfrm>
          <a:prstGeom prst="plaque">
            <a:avLst/>
          </a:prstGeom>
          <a:solidFill>
            <a:schemeClr val="accent6">
              <a:lumMod val="5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Times New Roman" panose="02020603050405020304" pitchFamily="18" charset="0"/>
                <a:cs typeface="Times New Roman" panose="02020603050405020304" pitchFamily="18" charset="0"/>
              </a:rPr>
              <a:t>07</a:t>
            </a:r>
          </a:p>
        </p:txBody>
      </p:sp>
      <p:pic>
        <p:nvPicPr>
          <p:cNvPr id="9" name="Picture 8"/>
          <p:cNvPicPr>
            <a:picLocks noChangeAspect="1"/>
          </p:cNvPicPr>
          <p:nvPr/>
        </p:nvPicPr>
        <p:blipFill>
          <a:blip r:embed="rId2"/>
          <a:stretch>
            <a:fillRect/>
          </a:stretch>
        </p:blipFill>
        <p:spPr>
          <a:xfrm>
            <a:off x="160655" y="2826197"/>
            <a:ext cx="6336468" cy="3316085"/>
          </a:xfrm>
          <a:prstGeom prst="rect">
            <a:avLst/>
          </a:prstGeom>
        </p:spPr>
      </p:pic>
      <p:sp>
        <p:nvSpPr>
          <p:cNvPr id="6" name="Content Placeholder 2"/>
          <p:cNvSpPr txBox="1">
            <a:spLocks/>
          </p:cNvSpPr>
          <p:nvPr/>
        </p:nvSpPr>
        <p:spPr>
          <a:xfrm>
            <a:off x="506871" y="1370801"/>
            <a:ext cx="5506720" cy="1788959"/>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buFont typeface="Wingdings" panose="05000000000000000000" pitchFamily="2" charset="2"/>
              <a:buChar char="q"/>
            </a:pP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Lũy</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kế</a:t>
            </a:r>
            <a:r>
              <a:rPr lang="en-US" sz="2400" b="1" dirty="0">
                <a:solidFill>
                  <a:srgbClr val="002060"/>
                </a:solidFill>
                <a:latin typeface="Times New Roman" panose="02020603050405020304" pitchFamily="18" charset="0"/>
                <a:cs typeface="Times New Roman" panose="02020603050405020304" pitchFamily="18" charset="0"/>
              </a:rPr>
              <a:t> </a:t>
            </a:r>
            <a:r>
              <a:rPr lang="de-DE" sz="2400" dirty="0">
                <a:latin typeface="Times New Roman" panose="02020603050405020304" pitchFamily="18" charset="0"/>
                <a:cs typeface="Times New Roman" panose="02020603050405020304" pitchFamily="18" charset="0"/>
              </a:rPr>
              <a:t>đến năm 2023, cả nước huy động được khoảng </a:t>
            </a:r>
            <a:r>
              <a:rPr lang="en-US" sz="2400" b="1" i="1" dirty="0">
                <a:latin typeface="Times New Roman" panose="02020603050405020304" pitchFamily="18" charset="0"/>
                <a:cs typeface="Times New Roman" panose="02020603050405020304" pitchFamily="18" charset="0"/>
              </a:rPr>
              <a:t>2,55 </a:t>
            </a:r>
            <a:r>
              <a:rPr lang="en-US" sz="2400" b="1" i="1" dirty="0" err="1">
                <a:latin typeface="Times New Roman" panose="02020603050405020304" pitchFamily="18" charset="0"/>
                <a:cs typeface="Times New Roman" panose="02020603050405020304" pitchFamily="18" charset="0"/>
              </a:rPr>
              <a:t>triệu</a:t>
            </a:r>
            <a:r>
              <a:rPr lang="de-DE" sz="2400" b="1" i="1" dirty="0">
                <a:latin typeface="Times New Roman" panose="02020603050405020304" pitchFamily="18" charset="0"/>
                <a:cs typeface="Times New Roman" panose="02020603050405020304" pitchFamily="18" charset="0"/>
              </a:rPr>
              <a:t> tỷ đồng</a:t>
            </a:r>
            <a:r>
              <a:rPr lang="de-DE"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từ các nguồn lực để </a:t>
            </a:r>
            <a:r>
              <a:rPr lang="de-DE" sz="2400" dirty="0">
                <a:latin typeface="Times New Roman" panose="02020603050405020304" pitchFamily="18" charset="0"/>
                <a:cs typeface="Times New Roman" panose="02020603050405020304" pitchFamily="18" charset="0"/>
              </a:rPr>
              <a:t>đầu tư thực hiện Chương trình </a:t>
            </a:r>
            <a:r>
              <a:rPr lang="vi-VN" sz="2400" i="1" dirty="0">
                <a:latin typeface="Times New Roman" panose="02020603050405020304" pitchFamily="18" charset="0"/>
                <a:cs typeface="Times New Roman" panose="02020603050405020304" pitchFamily="18" charset="0"/>
              </a:rPr>
              <a:t>(tăng </a:t>
            </a:r>
            <a:r>
              <a:rPr lang="en-US" sz="2400" i="1" dirty="0">
                <a:latin typeface="Times New Roman" panose="02020603050405020304" pitchFamily="18" charset="0"/>
                <a:cs typeface="Times New Roman" panose="02020603050405020304" pitchFamily="18" charset="0"/>
              </a:rPr>
              <a:t>1,3 </a:t>
            </a:r>
            <a:r>
              <a:rPr lang="en-US" sz="2400" i="1" dirty="0" err="1">
                <a:latin typeface="Times New Roman" panose="02020603050405020304" pitchFamily="18" charset="0"/>
                <a:cs typeface="Times New Roman" panose="02020603050405020304" pitchFamily="18" charset="0"/>
              </a:rPr>
              <a:t>lần</a:t>
            </a:r>
            <a:r>
              <a:rPr lang="en-US" sz="2400" i="1" dirty="0">
                <a:latin typeface="Times New Roman" panose="02020603050405020304" pitchFamily="18" charset="0"/>
                <a:cs typeface="Times New Roman" panose="02020603050405020304" pitchFamily="18" charset="0"/>
              </a:rPr>
              <a:t> </a:t>
            </a:r>
            <a:r>
              <a:rPr lang="vi-VN" sz="2400" i="1" dirty="0">
                <a:latin typeface="Times New Roman" panose="02020603050405020304" pitchFamily="18" charset="0"/>
                <a:cs typeface="Times New Roman" panose="02020603050405020304" pitchFamily="18" charset="0"/>
              </a:rPr>
              <a:t>so với năm 20</a:t>
            </a:r>
            <a:r>
              <a:rPr lang="en-US" sz="2400" i="1" dirty="0">
                <a:latin typeface="Times New Roman" panose="02020603050405020304" pitchFamily="18" charset="0"/>
                <a:cs typeface="Times New Roman" panose="02020603050405020304" pitchFamily="18" charset="0"/>
              </a:rPr>
              <a:t>21).</a:t>
            </a:r>
            <a:endParaRPr lang="en-US" sz="2400" i="1" dirty="0">
              <a:solidFill>
                <a:srgbClr val="002060"/>
              </a:solidFill>
              <a:latin typeface="Times New Roman" panose="02020603050405020304" pitchFamily="18" charset="0"/>
              <a:cs typeface="Times New Roman" panose="02020603050405020304" pitchFamily="18" charset="0"/>
            </a:endParaRPr>
          </a:p>
        </p:txBody>
      </p:sp>
      <p:sp>
        <p:nvSpPr>
          <p:cNvPr id="7" name="Content Placeholder 2"/>
          <p:cNvSpPr txBox="1">
            <a:spLocks/>
          </p:cNvSpPr>
          <p:nvPr/>
        </p:nvSpPr>
        <p:spPr>
          <a:xfrm>
            <a:off x="6349436" y="1765384"/>
            <a:ext cx="5506720" cy="4376898"/>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0"/>
              </a:spcBef>
              <a:buFont typeface="Wingdings" panose="05000000000000000000" pitchFamily="2" charset="2"/>
              <a:buChar char="q"/>
            </a:pPr>
            <a:r>
              <a:rPr lang="en-US" sz="2000" b="1" dirty="0">
                <a:solidFill>
                  <a:srgbClr val="002060"/>
                </a:solidFill>
                <a:latin typeface="Times New Roman" panose="02020603050405020304" pitchFamily="18" charset="0"/>
                <a:cs typeface="Times New Roman" panose="02020603050405020304" pitchFamily="18" charset="0"/>
              </a:rPr>
              <a:t> CƠ CẤU NGUỒN VỐN:</a:t>
            </a:r>
          </a:p>
          <a:p>
            <a:pPr marL="0" indent="0" algn="just">
              <a:buNone/>
            </a:pPr>
            <a:r>
              <a:rPr lang="vi-VN" sz="2000" dirty="0">
                <a:solidFill>
                  <a:srgbClr val="002060"/>
                </a:solidFill>
                <a:latin typeface="Times New Roman" panose="02020603050405020304" pitchFamily="18" charset="0"/>
                <a:cs typeface="Times New Roman" panose="02020603050405020304" pitchFamily="18" charset="0"/>
              </a:rPr>
              <a:t>- Vốn ngân sách Trung ương hỗ trợ là </a:t>
            </a:r>
            <a:r>
              <a:rPr lang="de-DE" sz="2000" dirty="0">
                <a:solidFill>
                  <a:srgbClr val="002060"/>
                </a:solidFill>
                <a:latin typeface="Times New Roman" panose="02020603050405020304" pitchFamily="18" charset="0"/>
                <a:cs typeface="Times New Roman" panose="02020603050405020304" pitchFamily="18" charset="0"/>
              </a:rPr>
              <a:t>22.235 </a:t>
            </a:r>
            <a:r>
              <a:rPr lang="vi-VN" sz="2000" dirty="0">
                <a:solidFill>
                  <a:srgbClr val="002060"/>
                </a:solidFill>
                <a:latin typeface="Times New Roman" panose="02020603050405020304" pitchFamily="18" charset="0"/>
                <a:cs typeface="Times New Roman" panose="02020603050405020304" pitchFamily="18" charset="0"/>
              </a:rPr>
              <a:t>tỷ đồng </a:t>
            </a:r>
            <a:r>
              <a:rPr lang="de-DE" sz="2000" i="1" dirty="0">
                <a:solidFill>
                  <a:srgbClr val="002060"/>
                </a:solidFill>
                <a:latin typeface="Times New Roman" panose="02020603050405020304" pitchFamily="18" charset="0"/>
                <a:cs typeface="Times New Roman" panose="02020603050405020304" pitchFamily="18" charset="0"/>
              </a:rPr>
              <a:t>(chiếm khoảng </a:t>
            </a:r>
            <a:r>
              <a:rPr lang="de-DE" sz="2000" i="1" dirty="0">
                <a:solidFill>
                  <a:srgbClr val="FF0000"/>
                </a:solidFill>
                <a:latin typeface="Times New Roman" panose="02020603050405020304" pitchFamily="18" charset="0"/>
                <a:cs typeface="Times New Roman" panose="02020603050405020304" pitchFamily="18" charset="0"/>
              </a:rPr>
              <a:t>1,0%</a:t>
            </a:r>
            <a:r>
              <a:rPr lang="de-DE" sz="2000" i="1" dirty="0">
                <a:solidFill>
                  <a:srgbClr val="002060"/>
                </a:solidFill>
                <a:latin typeface="Times New Roman" panose="02020603050405020304" pitchFamily="18" charset="0"/>
                <a:cs typeface="Times New Roman" panose="02020603050405020304" pitchFamily="18" charset="0"/>
              </a:rPr>
              <a:t>)</a:t>
            </a:r>
            <a:r>
              <a:rPr lang="en-US" sz="2000" dirty="0">
                <a:solidFill>
                  <a:srgbClr val="002060"/>
                </a:solidFill>
                <a:latin typeface="Times New Roman" panose="02020603050405020304" pitchFamily="18" charset="0"/>
                <a:cs typeface="Times New Roman" panose="02020603050405020304" pitchFamily="18" charset="0"/>
              </a:rPr>
              <a:t>;</a:t>
            </a:r>
          </a:p>
          <a:p>
            <a:pPr marL="0" indent="0" algn="just">
              <a:buNone/>
            </a:pPr>
            <a:r>
              <a:rPr lang="vi-VN" sz="2000" dirty="0">
                <a:solidFill>
                  <a:srgbClr val="002060"/>
                </a:solidFill>
                <a:latin typeface="Times New Roman" panose="02020603050405020304" pitchFamily="18" charset="0"/>
                <a:cs typeface="Times New Roman" panose="02020603050405020304" pitchFamily="18" charset="0"/>
              </a:rPr>
              <a:t>- Vốn đối ứng từ ngân sách địa phương đã bố trí thực hiện Chương trình khoảng </a:t>
            </a:r>
            <a:r>
              <a:rPr lang="de-DE" sz="2000" dirty="0">
                <a:solidFill>
                  <a:srgbClr val="002060"/>
                </a:solidFill>
                <a:latin typeface="Times New Roman" panose="02020603050405020304" pitchFamily="18" charset="0"/>
                <a:cs typeface="Times New Roman" panose="02020603050405020304" pitchFamily="18" charset="0"/>
              </a:rPr>
              <a:t>184.465 </a:t>
            </a:r>
            <a:r>
              <a:rPr lang="vi-VN" sz="2000" dirty="0">
                <a:solidFill>
                  <a:srgbClr val="002060"/>
                </a:solidFill>
                <a:latin typeface="Times New Roman" panose="02020603050405020304" pitchFamily="18" charset="0"/>
                <a:cs typeface="Times New Roman" panose="02020603050405020304" pitchFamily="18" charset="0"/>
              </a:rPr>
              <a:t>tỷ đồng </a:t>
            </a:r>
            <a:r>
              <a:rPr lang="de-DE" sz="2000" i="1" dirty="0">
                <a:solidFill>
                  <a:srgbClr val="002060"/>
                </a:solidFill>
                <a:latin typeface="Times New Roman" panose="02020603050405020304" pitchFamily="18" charset="0"/>
                <a:cs typeface="Times New Roman" panose="02020603050405020304" pitchFamily="18" charset="0"/>
              </a:rPr>
              <a:t>(chiếm </a:t>
            </a:r>
            <a:r>
              <a:rPr lang="de-DE" sz="2000" i="1" dirty="0">
                <a:solidFill>
                  <a:srgbClr val="FF0000"/>
                </a:solidFill>
                <a:latin typeface="Times New Roman" panose="02020603050405020304" pitchFamily="18" charset="0"/>
                <a:cs typeface="Times New Roman" panose="02020603050405020304" pitchFamily="18" charset="0"/>
              </a:rPr>
              <a:t>7,2%</a:t>
            </a:r>
            <a:r>
              <a:rPr lang="de-DE" sz="2000" i="1" dirty="0">
                <a:solidFill>
                  <a:srgbClr val="002060"/>
                </a:solidFill>
                <a:latin typeface="Times New Roman" panose="02020603050405020304" pitchFamily="18" charset="0"/>
                <a:cs typeface="Times New Roman" panose="02020603050405020304" pitchFamily="18" charset="0"/>
              </a:rPr>
              <a:t>)</a:t>
            </a:r>
            <a:r>
              <a:rPr lang="en-US" sz="2000" i="1" dirty="0">
                <a:solidFill>
                  <a:srgbClr val="002060"/>
                </a:solidFill>
                <a:latin typeface="Times New Roman" panose="02020603050405020304" pitchFamily="18" charset="0"/>
                <a:cs typeface="Times New Roman" panose="02020603050405020304" pitchFamily="18" charset="0"/>
              </a:rPr>
              <a:t>;</a:t>
            </a:r>
            <a:r>
              <a:rPr lang="vi-VN" sz="2000" i="1" dirty="0">
                <a:solidFill>
                  <a:srgbClr val="002060"/>
                </a:solidFill>
                <a:latin typeface="Times New Roman" panose="02020603050405020304" pitchFamily="18" charset="0"/>
                <a:cs typeface="Times New Roman" panose="02020603050405020304" pitchFamily="18" charset="0"/>
              </a:rPr>
              <a:t>  </a:t>
            </a:r>
            <a:endParaRPr lang="en-US" sz="2000" i="1" dirty="0">
              <a:solidFill>
                <a:srgbClr val="002060"/>
              </a:solidFill>
              <a:latin typeface="Times New Roman" panose="02020603050405020304" pitchFamily="18" charset="0"/>
              <a:cs typeface="Times New Roman" panose="02020603050405020304" pitchFamily="18" charset="0"/>
            </a:endParaRPr>
          </a:p>
          <a:p>
            <a:pPr marL="0" indent="0" algn="just">
              <a:buNone/>
            </a:pPr>
            <a:r>
              <a:rPr lang="de-DE" sz="2000" dirty="0">
                <a:solidFill>
                  <a:srgbClr val="002060"/>
                </a:solidFill>
                <a:latin typeface="Times New Roman" panose="02020603050405020304" pitchFamily="18" charset="0"/>
                <a:cs typeface="Times New Roman" panose="02020603050405020304" pitchFamily="18" charset="0"/>
              </a:rPr>
              <a:t>- Lồng ghép từ các Chương trình, dự án khác: 142.478 tỷ đồng </a:t>
            </a:r>
            <a:r>
              <a:rPr lang="de-DE" sz="2000" i="1" dirty="0">
                <a:solidFill>
                  <a:srgbClr val="002060"/>
                </a:solidFill>
                <a:latin typeface="Times New Roman" panose="02020603050405020304" pitchFamily="18" charset="0"/>
                <a:cs typeface="Times New Roman" panose="02020603050405020304" pitchFamily="18" charset="0"/>
              </a:rPr>
              <a:t>(chiếm </a:t>
            </a:r>
            <a:r>
              <a:rPr lang="de-DE" sz="2000" i="1" dirty="0">
                <a:solidFill>
                  <a:srgbClr val="FF0000"/>
                </a:solidFill>
                <a:latin typeface="Times New Roman" panose="02020603050405020304" pitchFamily="18" charset="0"/>
                <a:cs typeface="Times New Roman" panose="02020603050405020304" pitchFamily="18" charset="0"/>
              </a:rPr>
              <a:t>5,6%</a:t>
            </a:r>
            <a:r>
              <a:rPr lang="de-DE" sz="2000" i="1" dirty="0">
                <a:solidFill>
                  <a:srgbClr val="002060"/>
                </a:solidFill>
                <a:latin typeface="Times New Roman" panose="02020603050405020304" pitchFamily="18" charset="0"/>
                <a:cs typeface="Times New Roman" panose="02020603050405020304" pitchFamily="18" charset="0"/>
              </a:rPr>
              <a:t>); </a:t>
            </a:r>
          </a:p>
          <a:p>
            <a:pPr marL="0" indent="0" algn="just">
              <a:buNone/>
            </a:pPr>
            <a:r>
              <a:rPr lang="de-DE" sz="2000" dirty="0">
                <a:solidFill>
                  <a:srgbClr val="002060"/>
                </a:solidFill>
                <a:latin typeface="Times New Roman" panose="02020603050405020304" pitchFamily="18" charset="0"/>
                <a:cs typeface="Times New Roman" panose="02020603050405020304" pitchFamily="18" charset="0"/>
              </a:rPr>
              <a:t>- Tín dụng: 1.983.970 tỷ đồng </a:t>
            </a:r>
            <a:r>
              <a:rPr lang="de-DE" sz="2000" i="1" dirty="0">
                <a:solidFill>
                  <a:srgbClr val="002060"/>
                </a:solidFill>
                <a:latin typeface="Times New Roman" panose="02020603050405020304" pitchFamily="18" charset="0"/>
                <a:cs typeface="Times New Roman" panose="02020603050405020304" pitchFamily="18" charset="0"/>
              </a:rPr>
              <a:t>(chiếm </a:t>
            </a:r>
            <a:r>
              <a:rPr lang="de-DE" sz="2000" i="1" dirty="0">
                <a:solidFill>
                  <a:srgbClr val="FF0000"/>
                </a:solidFill>
                <a:latin typeface="Times New Roman" panose="02020603050405020304" pitchFamily="18" charset="0"/>
                <a:cs typeface="Times New Roman" panose="02020603050405020304" pitchFamily="18" charset="0"/>
              </a:rPr>
              <a:t>77,9%</a:t>
            </a:r>
            <a:r>
              <a:rPr lang="de-DE" sz="2000" i="1" dirty="0">
                <a:solidFill>
                  <a:srgbClr val="002060"/>
                </a:solidFill>
                <a:latin typeface="Times New Roman" panose="02020603050405020304" pitchFamily="18" charset="0"/>
                <a:cs typeface="Times New Roman" panose="02020603050405020304" pitchFamily="18" charset="0"/>
              </a:rPr>
              <a:t>); </a:t>
            </a:r>
          </a:p>
          <a:p>
            <a:pPr marL="0" indent="0" algn="just">
              <a:buNone/>
            </a:pPr>
            <a:r>
              <a:rPr lang="de-DE" sz="2000" dirty="0">
                <a:solidFill>
                  <a:srgbClr val="002060"/>
                </a:solidFill>
                <a:latin typeface="Times New Roman" panose="02020603050405020304" pitchFamily="18" charset="0"/>
                <a:cs typeface="Times New Roman" panose="02020603050405020304" pitchFamily="18" charset="0"/>
              </a:rPr>
              <a:t>- Doanh nghiệp: 112.174 tỷ đồng </a:t>
            </a:r>
            <a:r>
              <a:rPr lang="de-DE" sz="2000" i="1" dirty="0">
                <a:solidFill>
                  <a:srgbClr val="002060"/>
                </a:solidFill>
                <a:latin typeface="Times New Roman" panose="02020603050405020304" pitchFamily="18" charset="0"/>
                <a:cs typeface="Times New Roman" panose="02020603050405020304" pitchFamily="18" charset="0"/>
              </a:rPr>
              <a:t>(chiếm </a:t>
            </a:r>
            <a:r>
              <a:rPr lang="de-DE" sz="2000" i="1" dirty="0">
                <a:solidFill>
                  <a:srgbClr val="FF0000"/>
                </a:solidFill>
                <a:latin typeface="Times New Roman" panose="02020603050405020304" pitchFamily="18" charset="0"/>
                <a:cs typeface="Times New Roman" panose="02020603050405020304" pitchFamily="18" charset="0"/>
              </a:rPr>
              <a:t>4,4%</a:t>
            </a:r>
            <a:r>
              <a:rPr lang="de-DE" sz="2000" i="1" dirty="0">
                <a:solidFill>
                  <a:srgbClr val="002060"/>
                </a:solidFill>
                <a:latin typeface="Times New Roman" panose="02020603050405020304" pitchFamily="18" charset="0"/>
                <a:cs typeface="Times New Roman" panose="02020603050405020304" pitchFamily="18" charset="0"/>
              </a:rPr>
              <a:t>);</a:t>
            </a:r>
          </a:p>
          <a:p>
            <a:pPr marL="0" indent="0" algn="just">
              <a:buNone/>
            </a:pPr>
            <a:r>
              <a:rPr lang="de-DE" sz="2000" dirty="0">
                <a:solidFill>
                  <a:srgbClr val="002060"/>
                </a:solidFill>
                <a:latin typeface="Times New Roman" panose="02020603050405020304" pitchFamily="18" charset="0"/>
                <a:cs typeface="Times New Roman" panose="02020603050405020304" pitchFamily="18" charset="0"/>
              </a:rPr>
              <a:t>- Cộng đồng và người dân tự nguyện đóng góp: 100.632 tỷ đồng </a:t>
            </a:r>
            <a:r>
              <a:rPr lang="de-DE" sz="2000" i="1" dirty="0">
                <a:solidFill>
                  <a:srgbClr val="002060"/>
                </a:solidFill>
                <a:latin typeface="Times New Roman" panose="02020603050405020304" pitchFamily="18" charset="0"/>
                <a:cs typeface="Times New Roman" panose="02020603050405020304" pitchFamily="18" charset="0"/>
              </a:rPr>
              <a:t>(chiếm </a:t>
            </a:r>
            <a:r>
              <a:rPr lang="de-DE" sz="2000" i="1" dirty="0">
                <a:solidFill>
                  <a:srgbClr val="FF0000"/>
                </a:solidFill>
                <a:latin typeface="Times New Roman" panose="02020603050405020304" pitchFamily="18" charset="0"/>
                <a:cs typeface="Times New Roman" panose="02020603050405020304" pitchFamily="18" charset="0"/>
              </a:rPr>
              <a:t>3,9%</a:t>
            </a:r>
            <a:r>
              <a:rPr lang="de-DE" sz="2000" i="1" dirty="0">
                <a:solidFill>
                  <a:srgbClr val="002060"/>
                </a:solidFill>
                <a:latin typeface="Times New Roman" panose="02020603050405020304" pitchFamily="18" charset="0"/>
                <a:cs typeface="Times New Roman" panose="02020603050405020304" pitchFamily="18" charset="0"/>
              </a:rPr>
              <a:t>).</a:t>
            </a:r>
            <a:endParaRPr lang="en-US" sz="2000" i="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5814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heel(1)">
                                      <p:cBhvr>
                                        <p:cTn id="11" dur="2000"/>
                                        <p:tgtEl>
                                          <p:spTgt spid="6"/>
                                        </p:tgtEl>
                                      </p:cBhvr>
                                    </p:animEffect>
                                  </p:childTnLst>
                                </p:cTn>
                              </p:par>
                            </p:childTnLst>
                          </p:cTn>
                        </p:par>
                        <p:par>
                          <p:cTn id="12" fill="hold">
                            <p:stCondLst>
                              <p:cond delay="4000"/>
                            </p:stCondLst>
                            <p:childTnLst>
                              <p:par>
                                <p:cTn id="13" presetID="1" presetClass="entr" presetSubtype="0" fill="hold" grpId="0" nodeType="afterEffect">
                                  <p:stCondLst>
                                    <p:cond delay="0"/>
                                  </p:stCondLst>
                                  <p:childTnLst>
                                    <p:set>
                                      <p:cBhvr>
                                        <p:cTn id="14" dur="1" fill="hold">
                                          <p:stCondLst>
                                            <p:cond delay="19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0" y="0"/>
            <a:ext cx="5619750" cy="6858000"/>
          </a:xfrm>
          <a:prstGeom prst="rect">
            <a:avLst/>
          </a:prstGeom>
        </p:spPr>
      </p:pic>
      <p:sp>
        <p:nvSpPr>
          <p:cNvPr id="5" name="Plaque 4"/>
          <p:cNvSpPr/>
          <p:nvPr/>
        </p:nvSpPr>
        <p:spPr>
          <a:xfrm>
            <a:off x="2531335" y="244270"/>
            <a:ext cx="716690" cy="646971"/>
          </a:xfrm>
          <a:prstGeom prst="plaqu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latin typeface="Times New Roman" panose="02020603050405020304" pitchFamily="18" charset="0"/>
                <a:cs typeface="Times New Roman" panose="02020603050405020304" pitchFamily="18" charset="0"/>
              </a:rPr>
              <a:t>08</a:t>
            </a:r>
          </a:p>
        </p:txBody>
      </p:sp>
      <p:sp>
        <p:nvSpPr>
          <p:cNvPr id="14" name="Content Placeholder 2"/>
          <p:cNvSpPr>
            <a:spLocks noGrp="1"/>
          </p:cNvSpPr>
          <p:nvPr>
            <p:ph idx="1"/>
          </p:nvPr>
        </p:nvSpPr>
        <p:spPr>
          <a:xfrm>
            <a:off x="4810538" y="1291104"/>
            <a:ext cx="7007087" cy="2743528"/>
          </a:xfrm>
        </p:spPr>
        <p:txBody>
          <a:bodyPr>
            <a:noAutofit/>
          </a:bodyPr>
          <a:lstStyle/>
          <a:p>
            <a:pPr algn="just">
              <a:spcBef>
                <a:spcPts val="600"/>
              </a:spcBef>
              <a:buFontTx/>
              <a:buChar char="-"/>
            </a:pPr>
            <a:r>
              <a:rPr lang="de-DE" sz="2200" spc="-20" dirty="0">
                <a:latin typeface="Times New Roman" panose="02020603050405020304" pitchFamily="18" charset="0"/>
                <a:ea typeface="Times New Roman" panose="02020603050405020304" pitchFamily="18" charset="0"/>
                <a:cs typeface="Times New Roman" panose="02020603050405020304" pitchFamily="18" charset="0"/>
              </a:rPr>
              <a:t>Cấp xã: Khoảng </a:t>
            </a:r>
            <a:r>
              <a:rPr lang="de-DE" sz="2200" b="1" dirty="0">
                <a:latin typeface="Times New Roman" panose="02020603050405020304" pitchFamily="18" charset="0"/>
                <a:cs typeface="Times New Roman" panose="02020603050405020304" pitchFamily="18" charset="0"/>
              </a:rPr>
              <a:t>7</a:t>
            </a:r>
            <a:r>
              <a:rPr lang="de-DE" sz="2200" spc="-20" dirty="0">
                <a:latin typeface="Times New Roman" panose="02020603050405020304" pitchFamily="18" charset="0"/>
                <a:ea typeface="Times New Roman" panose="02020603050405020304" pitchFamily="18" charset="0"/>
                <a:cs typeface="Times New Roman" panose="02020603050405020304" pitchFamily="18" charset="0"/>
              </a:rPr>
              <a:t>8% số xã đạt chuẩn NTM </a:t>
            </a:r>
            <a:r>
              <a:rPr lang="de-DE" sz="2200" i="1" dirty="0">
                <a:latin typeface="Times New Roman" pitchFamily="18" charset="0"/>
                <a:cs typeface="Times New Roman" pitchFamily="18" charset="0"/>
              </a:rPr>
              <a:t>(tăng 4,9% so với cuối năm 2022)</a:t>
            </a:r>
            <a:r>
              <a:rPr lang="de-DE" sz="2200" i="1" spc="-20" dirty="0">
                <a:latin typeface="Times New Roman" panose="02020603050405020304" pitchFamily="18" charset="0"/>
                <a:ea typeface="Times New Roman" panose="02020603050405020304" pitchFamily="18" charset="0"/>
                <a:cs typeface="Times New Roman" panose="02020603050405020304" pitchFamily="18" charset="0"/>
              </a:rPr>
              <a:t>.</a:t>
            </a:r>
          </a:p>
          <a:p>
            <a:pPr marL="0" indent="0" algn="just">
              <a:spcBef>
                <a:spcPts val="600"/>
              </a:spcBef>
              <a:buNone/>
            </a:pPr>
            <a:r>
              <a:rPr lang="de-DE" sz="2200" spc="-20" dirty="0">
                <a:latin typeface="Times New Roman" panose="02020603050405020304" pitchFamily="18" charset="0"/>
                <a:ea typeface="Times New Roman" panose="02020603050405020304" pitchFamily="18" charset="0"/>
                <a:cs typeface="Times New Roman" panose="02020603050405020304" pitchFamily="18" charset="0"/>
              </a:rPr>
              <a:t>	+ 1.860 xã NTM nâng cao;</a:t>
            </a:r>
          </a:p>
          <a:p>
            <a:pPr marL="0" indent="0" algn="just">
              <a:spcBef>
                <a:spcPts val="600"/>
              </a:spcBef>
              <a:buNone/>
            </a:pPr>
            <a:r>
              <a:rPr lang="de-DE" sz="2200" spc="-20" dirty="0">
                <a:latin typeface="Times New Roman" panose="02020603050405020304" pitchFamily="18" charset="0"/>
                <a:ea typeface="Times New Roman" panose="02020603050405020304" pitchFamily="18" charset="0"/>
                <a:cs typeface="Times New Roman" panose="02020603050405020304" pitchFamily="18" charset="0"/>
              </a:rPr>
              <a:t> 	+ 340 xã NTM kiểu mẫu; </a:t>
            </a:r>
          </a:p>
          <a:p>
            <a:pPr marL="0" indent="0" algn="just">
              <a:spcBef>
                <a:spcPts val="600"/>
              </a:spcBef>
              <a:buNone/>
            </a:pPr>
            <a:r>
              <a:rPr lang="de-DE" sz="2200" spc="-20" dirty="0">
                <a:latin typeface="Times New Roman" panose="02020603050405020304" pitchFamily="18" charset="0"/>
                <a:ea typeface="Times New Roman" panose="02020603050405020304" pitchFamily="18" charset="0"/>
                <a:cs typeface="Times New Roman" panose="02020603050405020304" pitchFamily="18" charset="0"/>
              </a:rPr>
              <a:t>- Bình quân cả nước đạt 17,1 tiêu chí/xã.</a:t>
            </a:r>
          </a:p>
          <a:p>
            <a:pPr marL="0" indent="0">
              <a:spcBef>
                <a:spcPts val="600"/>
              </a:spcBef>
              <a:buNone/>
            </a:pPr>
            <a:endParaRPr lang="de-DE" sz="2200" spc="-2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spcBef>
                <a:spcPts val="600"/>
              </a:spcBef>
              <a:buNone/>
            </a:pPr>
            <a:r>
              <a:rPr lang="de-DE" sz="2200" spc="-20" dirty="0">
                <a:latin typeface="Times New Roman" panose="02020603050405020304" pitchFamily="18" charset="0"/>
                <a:ea typeface="Times New Roman" panose="02020603050405020304" pitchFamily="18" charset="0"/>
                <a:cs typeface="Times New Roman" panose="02020603050405020304" pitchFamily="18" charset="0"/>
              </a:rPr>
              <a:t>-</a:t>
            </a:r>
            <a:r>
              <a:rPr lang="de-DE" sz="2200" b="1" spc="-10" dirty="0">
                <a:latin typeface="Times New Roman" panose="02020603050405020304" pitchFamily="18" charset="0"/>
                <a:ea typeface="Times New Roman" panose="02020603050405020304" pitchFamily="18" charset="0"/>
                <a:cs typeface="Times New Roman" panose="02020603050405020304" pitchFamily="18" charset="0"/>
              </a:rPr>
              <a:t> </a:t>
            </a:r>
            <a:r>
              <a:rPr lang="de-DE" sz="2200" spc="-1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Cấp huyện: </a:t>
            </a:r>
            <a:r>
              <a:rPr lang="de-DE" sz="2200" b="1" spc="-10" dirty="0">
                <a:latin typeface="Times New Roman" panose="02020603050405020304" pitchFamily="18" charset="0"/>
                <a:ea typeface="Times New Roman" panose="02020603050405020304" pitchFamily="18" charset="0"/>
                <a:cs typeface="Times New Roman" panose="02020603050405020304" pitchFamily="18" charset="0"/>
              </a:rPr>
              <a:t>283 đơn vị </a:t>
            </a:r>
            <a:r>
              <a:rPr lang="de-DE" sz="2200" spc="-10" dirty="0">
                <a:latin typeface="Times New Roman" panose="02020603050405020304" pitchFamily="18" charset="0"/>
                <a:ea typeface="Times New Roman" panose="02020603050405020304" pitchFamily="18" charset="0"/>
                <a:cs typeface="Times New Roman" panose="02020603050405020304" pitchFamily="18" charset="0"/>
              </a:rPr>
              <a:t>cấp huyện, chiếm 43,9% tổng số đơn vị cấp huyện cả nước. </a:t>
            </a:r>
            <a:r>
              <a:rPr lang="de-DE" sz="2200" b="1" spc="-10" dirty="0">
                <a:latin typeface="Times New Roman" panose="02020603050405020304" pitchFamily="18" charset="0"/>
                <a:ea typeface="Times New Roman" panose="02020603050405020304" pitchFamily="18" charset="0"/>
                <a:cs typeface="Times New Roman" panose="02020603050405020304" pitchFamily="18" charset="0"/>
              </a:rPr>
              <a:t>03 đơn vị </a:t>
            </a:r>
            <a:r>
              <a:rPr lang="de-DE" sz="2200" spc="-10" dirty="0">
                <a:latin typeface="Times New Roman" panose="02020603050405020304" pitchFamily="18" charset="0"/>
                <a:ea typeface="Times New Roman" panose="02020603050405020304" pitchFamily="18" charset="0"/>
                <a:cs typeface="Times New Roman" panose="02020603050405020304" pitchFamily="18" charset="0"/>
              </a:rPr>
              <a:t>được công nhận NTM nâng cao.</a:t>
            </a:r>
            <a:br>
              <a:rPr lang="en-US" sz="2200" dirty="0">
                <a:latin typeface="Times New Roman" panose="02020603050405020304" pitchFamily="18" charset="0"/>
                <a:ea typeface="Times New Roman" panose="02020603050405020304" pitchFamily="18" charset="0"/>
                <a:cs typeface="Times New Roman" panose="02020603050405020304" pitchFamily="18" charset="0"/>
              </a:rPr>
            </a:br>
            <a:endParaRPr lang="en-US" sz="22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spcBef>
                <a:spcPts val="600"/>
              </a:spcBef>
              <a:buNone/>
            </a:pP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Cấp</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tỉnh</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b="1" dirty="0">
                <a:latin typeface="Times New Roman" panose="02020603050405020304" pitchFamily="18" charset="0"/>
                <a:ea typeface="Calibri" panose="020F0502020204030204" pitchFamily="34" charset="0"/>
                <a:cs typeface="Times New Roman" panose="02020603050405020304" pitchFamily="18" charset="0"/>
              </a:rPr>
              <a:t>22 </a:t>
            </a:r>
            <a:r>
              <a:rPr lang="en-US" sz="2200" b="1" dirty="0" err="1">
                <a:latin typeface="Times New Roman" panose="02020603050405020304" pitchFamily="18" charset="0"/>
                <a:ea typeface="Calibri" panose="020F0502020204030204" pitchFamily="34" charset="0"/>
                <a:cs typeface="Times New Roman" panose="02020603050405020304" pitchFamily="18" charset="0"/>
              </a:rPr>
              <a:t>tỉnh</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có</a:t>
            </a:r>
            <a:r>
              <a:rPr lang="en-US" sz="2200" dirty="0">
                <a:latin typeface="Times New Roman" panose="02020603050405020304" pitchFamily="18" charset="0"/>
                <a:ea typeface="Calibri" panose="020F0502020204030204" pitchFamily="34" charset="0"/>
                <a:cs typeface="Times New Roman" panose="02020603050405020304" pitchFamily="18" charset="0"/>
              </a:rPr>
              <a:t> 100% </a:t>
            </a:r>
            <a:r>
              <a:rPr lang="en-US" sz="2200" dirty="0" err="1">
                <a:latin typeface="Times New Roman" panose="02020603050405020304" pitchFamily="18" charset="0"/>
                <a:ea typeface="Calibri" panose="020F0502020204030204" pitchFamily="34" charset="0"/>
                <a:cs typeface="Times New Roman" panose="02020603050405020304" pitchFamily="18" charset="0"/>
              </a:rPr>
              <a:t>số</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xã</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đạt</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chuẩn</a:t>
            </a:r>
            <a:r>
              <a:rPr lang="en-US" sz="2200" dirty="0">
                <a:latin typeface="Times New Roman" panose="02020603050405020304" pitchFamily="18" charset="0"/>
                <a:ea typeface="Calibri" panose="020F0502020204030204" pitchFamily="34" charset="0"/>
                <a:cs typeface="Times New Roman" panose="02020603050405020304" pitchFamily="18" charset="0"/>
              </a:rPr>
              <a:t> NTM; </a:t>
            </a:r>
            <a:r>
              <a:rPr lang="en-US" sz="2200" dirty="0" err="1">
                <a:latin typeface="Times New Roman" panose="02020603050405020304" pitchFamily="18" charset="0"/>
                <a:ea typeface="Calibri" panose="020F0502020204030204" pitchFamily="34" charset="0"/>
                <a:cs typeface="Times New Roman" panose="02020603050405020304" pitchFamily="18" charset="0"/>
              </a:rPr>
              <a:t>trong</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đó</a:t>
            </a:r>
            <a:r>
              <a:rPr lang="en-US" sz="2200" dirty="0">
                <a:latin typeface="Times New Roman" panose="02020603050405020304" pitchFamily="18" charset="0"/>
                <a:ea typeface="Calibri" panose="020F0502020204030204" pitchFamily="34" charset="0"/>
                <a:cs typeface="Times New Roman" panose="02020603050405020304" pitchFamily="18" charset="0"/>
              </a:rPr>
              <a:t> 15 </a:t>
            </a:r>
            <a:r>
              <a:rPr lang="en-US" sz="2200" dirty="0" err="1">
                <a:latin typeface="Times New Roman" panose="02020603050405020304" pitchFamily="18" charset="0"/>
                <a:ea typeface="Calibri" panose="020F0502020204030204" pitchFamily="34" charset="0"/>
                <a:cs typeface="Times New Roman" panose="02020603050405020304" pitchFamily="18" charset="0"/>
              </a:rPr>
              <a:t>tỉnh</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đã</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có</a:t>
            </a:r>
            <a:r>
              <a:rPr lang="en-US" sz="2200" dirty="0">
                <a:latin typeface="Times New Roman" panose="02020603050405020304" pitchFamily="18" charset="0"/>
                <a:ea typeface="Calibri" panose="020F0502020204030204" pitchFamily="34" charset="0"/>
                <a:cs typeface="Times New Roman" panose="02020603050405020304" pitchFamily="18" charset="0"/>
              </a:rPr>
              <a:t> 100% </a:t>
            </a:r>
            <a:r>
              <a:rPr lang="en-US" sz="2200" dirty="0" err="1">
                <a:latin typeface="Times New Roman" panose="02020603050405020304" pitchFamily="18" charset="0"/>
                <a:ea typeface="Calibri" panose="020F0502020204030204" pitchFamily="34" charset="0"/>
                <a:cs typeface="Times New Roman" panose="02020603050405020304" pitchFamily="18" charset="0"/>
              </a:rPr>
              <a:t>xã</a:t>
            </a:r>
            <a:r>
              <a:rPr lang="en-US" sz="2200" dirty="0">
                <a:latin typeface="Times New Roman" panose="02020603050405020304" pitchFamily="18" charset="0"/>
                <a:ea typeface="Calibri" panose="020F0502020204030204" pitchFamily="34" charset="0"/>
                <a:cs typeface="Times New Roman" panose="02020603050405020304" pitchFamily="18" charset="0"/>
              </a:rPr>
              <a:t>, 100% </a:t>
            </a:r>
            <a:r>
              <a:rPr lang="en-US" sz="2200" dirty="0" err="1">
                <a:latin typeface="Times New Roman" panose="02020603050405020304" pitchFamily="18" charset="0"/>
                <a:ea typeface="Calibri" panose="020F0502020204030204" pitchFamily="34" charset="0"/>
                <a:cs typeface="Times New Roman" panose="02020603050405020304" pitchFamily="18" charset="0"/>
              </a:rPr>
              <a:t>huyện</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đạt</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chuẩn</a:t>
            </a:r>
            <a:r>
              <a:rPr lang="en-US" sz="2200" dirty="0">
                <a:latin typeface="Times New Roman" panose="02020603050405020304" pitchFamily="18" charset="0"/>
                <a:ea typeface="Calibri" panose="020F0502020204030204" pitchFamily="34" charset="0"/>
                <a:cs typeface="Times New Roman" panose="02020603050405020304" pitchFamily="18" charset="0"/>
              </a:rPr>
              <a:t>; 05 </a:t>
            </a:r>
            <a:r>
              <a:rPr lang="en-US" sz="2200" dirty="0" err="1">
                <a:latin typeface="Times New Roman" panose="02020603050405020304" pitchFamily="18" charset="0"/>
                <a:ea typeface="Calibri" panose="020F0502020204030204" pitchFamily="34" charset="0"/>
                <a:cs typeface="Times New Roman" panose="02020603050405020304" pitchFamily="18" charset="0"/>
              </a:rPr>
              <a:t>tỉnh</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đã</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được</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công</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nhận</a:t>
            </a:r>
            <a:r>
              <a:rPr lang="en-US" sz="2200" dirty="0">
                <a:latin typeface="Times New Roman" panose="02020603050405020304" pitchFamily="18" charset="0"/>
                <a:ea typeface="Calibri" panose="020F0502020204030204" pitchFamily="34" charset="0"/>
                <a:cs typeface="Times New Roman" panose="02020603050405020304" pitchFamily="18" charset="0"/>
              </a:rPr>
              <a:t>.</a:t>
            </a:r>
            <a:endParaRPr lang="en-US" sz="2200" dirty="0">
              <a:latin typeface="Times New Roman" panose="02020603050405020304" pitchFamily="18" charset="0"/>
              <a:ea typeface="Times New Roman" panose="02020603050405020304" pitchFamily="18" charset="0"/>
            </a:endParaRPr>
          </a:p>
        </p:txBody>
      </p:sp>
      <p:sp>
        <p:nvSpPr>
          <p:cNvPr id="4" name="Title 1"/>
          <p:cNvSpPr txBox="1">
            <a:spLocks/>
          </p:cNvSpPr>
          <p:nvPr/>
        </p:nvSpPr>
        <p:spPr>
          <a:xfrm>
            <a:off x="3524250" y="276954"/>
            <a:ext cx="8445463" cy="614287"/>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200" b="1">
                <a:solidFill>
                  <a:srgbClr val="002060"/>
                </a:solidFill>
                <a:latin typeface="Times New Roman" panose="02020603050405020304" pitchFamily="18" charset="0"/>
                <a:cs typeface="Times New Roman" panose="02020603050405020304" pitchFamily="18" charset="0"/>
              </a:rPr>
              <a:t>KẾT QUẢ THỰC HIỆN CÁC MỤC TIÊU CỦA CHƯƠNG TRÌNH</a:t>
            </a:r>
          </a:p>
        </p:txBody>
      </p:sp>
    </p:spTree>
    <p:extLst>
      <p:ext uri="{BB962C8B-B14F-4D97-AF65-F5344CB8AC3E}">
        <p14:creationId xmlns:p14="http://schemas.microsoft.com/office/powerpoint/2010/main" val="469137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36">
            <a:extLst>
              <a:ext uri="{FF2B5EF4-FFF2-40B4-BE49-F238E27FC236}">
                <a16:creationId xmlns:a16="http://schemas.microsoft.com/office/drawing/2014/main" id="{AD5C022D-5399-4314-80AF-A156990CB29D}"/>
              </a:ext>
            </a:extLst>
          </p:cNvPr>
          <p:cNvGrpSpPr/>
          <p:nvPr/>
        </p:nvGrpSpPr>
        <p:grpSpPr>
          <a:xfrm>
            <a:off x="2952750" y="886835"/>
            <a:ext cx="8985677" cy="5630072"/>
            <a:chOff x="1124857" y="5273383"/>
            <a:chExt cx="10570184" cy="1146629"/>
          </a:xfrm>
        </p:grpSpPr>
        <p:sp>
          <p:nvSpPr>
            <p:cNvPr id="12" name="矩形 38">
              <a:extLst>
                <a:ext uri="{FF2B5EF4-FFF2-40B4-BE49-F238E27FC236}">
                  <a16:creationId xmlns:a16="http://schemas.microsoft.com/office/drawing/2014/main" id="{FA6857DA-819B-4E0C-B6D3-F20E42F8D5CB}"/>
                </a:ext>
              </a:extLst>
            </p:cNvPr>
            <p:cNvSpPr/>
            <p:nvPr/>
          </p:nvSpPr>
          <p:spPr>
            <a:xfrm>
              <a:off x="1124857" y="5273383"/>
              <a:ext cx="10091212" cy="1146629"/>
            </a:xfrm>
            <a:prstGeom prst="rect">
              <a:avLst/>
            </a:prstGeom>
            <a:solidFill>
              <a:schemeClr val="bg1"/>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blipFill>
                  <a:blip r:embed="rId2"/>
                  <a:tile tx="0" ty="0" sx="100000" sy="100000" flip="none" algn="tl"/>
                </a:blipFill>
                <a:cs typeface="+mn-ea"/>
                <a:sym typeface="+mn-lt"/>
              </a:endParaRPr>
            </a:p>
          </p:txBody>
        </p:sp>
        <p:sp>
          <p:nvSpPr>
            <p:cNvPr id="13" name="矩形 39">
              <a:extLst>
                <a:ext uri="{FF2B5EF4-FFF2-40B4-BE49-F238E27FC236}">
                  <a16:creationId xmlns:a16="http://schemas.microsoft.com/office/drawing/2014/main" id="{C2D6D316-4155-4F27-A73A-E185A32A456E}"/>
                </a:ext>
              </a:extLst>
            </p:cNvPr>
            <p:cNvSpPr/>
            <p:nvPr/>
          </p:nvSpPr>
          <p:spPr>
            <a:xfrm>
              <a:off x="1124857" y="5273383"/>
              <a:ext cx="478972" cy="114662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矩形 40">
              <a:extLst>
                <a:ext uri="{FF2B5EF4-FFF2-40B4-BE49-F238E27FC236}">
                  <a16:creationId xmlns:a16="http://schemas.microsoft.com/office/drawing/2014/main" id="{44102952-FA1F-47AB-867A-02E7A7857E9D}"/>
                </a:ext>
              </a:extLst>
            </p:cNvPr>
            <p:cNvSpPr/>
            <p:nvPr/>
          </p:nvSpPr>
          <p:spPr>
            <a:xfrm>
              <a:off x="11216069" y="5273383"/>
              <a:ext cx="478972" cy="1146629"/>
            </a:xfrm>
            <a:prstGeom prst="rect">
              <a:avLst/>
            </a:prstGeom>
            <a:solidFill>
              <a:srgbClr val="3857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15" name="Title 1"/>
          <p:cNvSpPr txBox="1">
            <a:spLocks/>
          </p:cNvSpPr>
          <p:nvPr/>
        </p:nvSpPr>
        <p:spPr>
          <a:xfrm>
            <a:off x="1061588" y="176229"/>
            <a:ext cx="9789291" cy="614287"/>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a:solidFill>
                  <a:srgbClr val="002060"/>
                </a:solidFill>
                <a:latin typeface="Times New Roman" panose="02020603050405020304" pitchFamily="18" charset="0"/>
                <a:cs typeface="Times New Roman" panose="02020603050405020304" pitchFamily="18" charset="0"/>
              </a:rPr>
              <a:t>MỘT SỐ KHÓ KHĂN, TỒN TẠI</a:t>
            </a:r>
          </a:p>
        </p:txBody>
      </p:sp>
      <p:sp>
        <p:nvSpPr>
          <p:cNvPr id="16" name="Donut 15"/>
          <p:cNvSpPr/>
          <p:nvPr/>
        </p:nvSpPr>
        <p:spPr>
          <a:xfrm>
            <a:off x="213360" y="86784"/>
            <a:ext cx="778509" cy="772160"/>
          </a:xfrm>
          <a:prstGeom prst="donut">
            <a:avLst/>
          </a:prstGeom>
          <a:solidFill>
            <a:schemeClr val="accent6">
              <a:lumMod val="75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latin typeface="Times New Roman" panose="02020603050405020304" pitchFamily="18" charset="0"/>
                <a:cs typeface="Times New Roman" panose="02020603050405020304" pitchFamily="18" charset="0"/>
              </a:rPr>
              <a:t>09</a:t>
            </a:r>
          </a:p>
        </p:txBody>
      </p:sp>
      <p:sp>
        <p:nvSpPr>
          <p:cNvPr id="20" name="文本框 17">
            <a:extLst>
              <a:ext uri="{FF2B5EF4-FFF2-40B4-BE49-F238E27FC236}">
                <a16:creationId xmlns:a16="http://schemas.microsoft.com/office/drawing/2014/main" id="{A86AF595-4A1E-4883-B615-0580E8CE628D}"/>
              </a:ext>
            </a:extLst>
          </p:cNvPr>
          <p:cNvSpPr txBox="1"/>
          <p:nvPr/>
        </p:nvSpPr>
        <p:spPr>
          <a:xfrm>
            <a:off x="3359922" y="1131936"/>
            <a:ext cx="8001595" cy="4124206"/>
          </a:xfrm>
          <a:prstGeom prst="rect">
            <a:avLst/>
          </a:prstGeom>
          <a:noFill/>
        </p:spPr>
        <p:txBody>
          <a:bodyPr wrap="square" rtlCol="0">
            <a:spAutoFit/>
          </a:bodyPr>
          <a:lstStyle/>
          <a:p>
            <a:pPr lvl="0" algn="just" defTabSz="457200">
              <a:spcBef>
                <a:spcPts val="600"/>
              </a:spcBef>
              <a:defRPr/>
            </a:pPr>
            <a:r>
              <a:rPr lang="en-US" sz="2200" b="1" dirty="0">
                <a:latin typeface="Times New Roman" pitchFamily="18" charset="0"/>
                <a:cs typeface="Times New Roman" pitchFamily="18" charset="0"/>
              </a:rPr>
              <a:t> 1. THÁCH THỨC VỀ MỤC TIÊU ĐẾN 2025 (</a:t>
            </a:r>
            <a:r>
              <a:rPr lang="en-US" sz="2200" b="1" dirty="0" err="1">
                <a:latin typeface="Times New Roman" pitchFamily="18" charset="0"/>
                <a:cs typeface="Times New Roman" pitchFamily="18" charset="0"/>
              </a:rPr>
              <a:t>còn</a:t>
            </a:r>
            <a:r>
              <a:rPr lang="en-US" sz="2200" b="1" dirty="0">
                <a:latin typeface="Times New Roman" pitchFamily="18" charset="0"/>
                <a:cs typeface="Times New Roman" pitchFamily="18" charset="0"/>
              </a:rPr>
              <a:t> 1,5 </a:t>
            </a:r>
            <a:r>
              <a:rPr lang="en-US" sz="2200" b="1" dirty="0" err="1">
                <a:latin typeface="Times New Roman" pitchFamily="18" charset="0"/>
                <a:cs typeface="Times New Roman" pitchFamily="18" charset="0"/>
              </a:rPr>
              <a:t>năm</a:t>
            </a:r>
            <a:r>
              <a:rPr lang="en-US" sz="2200" b="1" dirty="0">
                <a:latin typeface="Times New Roman" pitchFamily="18" charset="0"/>
                <a:cs typeface="Times New Roman" pitchFamily="18" charset="0"/>
              </a:rPr>
              <a:t>):</a:t>
            </a:r>
          </a:p>
          <a:p>
            <a:pPr lvl="0" algn="just" defTabSz="457200">
              <a:spcBef>
                <a:spcPts val="600"/>
              </a:spcBef>
              <a:defRPr/>
            </a:pPr>
            <a:r>
              <a:rPr lang="en-US" altLang="zh-CN" sz="2200" b="1" dirty="0">
                <a:latin typeface="Times New Roman" pitchFamily="18" charset="0"/>
                <a:cs typeface="Times New Roman" pitchFamily="18" charset="0"/>
                <a:sym typeface="+mn-lt"/>
              </a:rPr>
              <a:t>- </a:t>
            </a:r>
            <a:r>
              <a:rPr lang="en-US" altLang="zh-CN" sz="2200" dirty="0" err="1">
                <a:latin typeface="Times New Roman" pitchFamily="18" charset="0"/>
                <a:cs typeface="Times New Roman" pitchFamily="18" charset="0"/>
                <a:sym typeface="+mn-lt"/>
              </a:rPr>
              <a:t>Ít</a:t>
            </a:r>
            <a:r>
              <a:rPr lang="en-US" altLang="zh-CN" sz="2200" dirty="0">
                <a:latin typeface="Times New Roman" pitchFamily="18" charset="0"/>
                <a:cs typeface="Times New Roman" pitchFamily="18" charset="0"/>
                <a:sym typeface="+mn-lt"/>
              </a:rPr>
              <a:t> </a:t>
            </a:r>
            <a:r>
              <a:rPr lang="en-US" altLang="zh-CN" sz="2200" dirty="0" err="1">
                <a:latin typeface="Times New Roman" pitchFamily="18" charset="0"/>
                <a:cs typeface="Times New Roman" pitchFamily="18" charset="0"/>
                <a:sym typeface="+mn-lt"/>
              </a:rPr>
              <a:t>nhất</a:t>
            </a:r>
            <a:r>
              <a:rPr lang="en-US" altLang="zh-CN" sz="2200" dirty="0">
                <a:latin typeface="Times New Roman" pitchFamily="18" charset="0"/>
                <a:cs typeface="Times New Roman" pitchFamily="18" charset="0"/>
                <a:sym typeface="+mn-lt"/>
              </a:rPr>
              <a:t> </a:t>
            </a:r>
            <a:r>
              <a:rPr lang="en-US" altLang="zh-CN" sz="2200" b="1" dirty="0">
                <a:latin typeface="Times New Roman" pitchFamily="18" charset="0"/>
                <a:cs typeface="Times New Roman" pitchFamily="18" charset="0"/>
                <a:sym typeface="+mn-lt"/>
              </a:rPr>
              <a:t>80% </a:t>
            </a:r>
            <a:r>
              <a:rPr lang="en-US" altLang="zh-CN" sz="2200" b="1" dirty="0" err="1">
                <a:latin typeface="Times New Roman" pitchFamily="18" charset="0"/>
                <a:cs typeface="Times New Roman" pitchFamily="18" charset="0"/>
                <a:sym typeface="+mn-lt"/>
              </a:rPr>
              <a:t>số</a:t>
            </a:r>
            <a:r>
              <a:rPr lang="en-US" altLang="zh-CN" sz="2200" b="1" dirty="0">
                <a:latin typeface="Times New Roman" pitchFamily="18" charset="0"/>
                <a:cs typeface="Times New Roman" pitchFamily="18" charset="0"/>
                <a:sym typeface="+mn-lt"/>
              </a:rPr>
              <a:t> </a:t>
            </a:r>
            <a:r>
              <a:rPr lang="en-US" altLang="zh-CN" sz="2200" b="1" dirty="0" err="1">
                <a:latin typeface="Times New Roman" pitchFamily="18" charset="0"/>
                <a:cs typeface="Times New Roman" pitchFamily="18" charset="0"/>
                <a:sym typeface="+mn-lt"/>
              </a:rPr>
              <a:t>xã</a:t>
            </a:r>
            <a:r>
              <a:rPr lang="en-US" altLang="zh-CN" sz="2200" b="1" dirty="0">
                <a:latin typeface="Times New Roman" pitchFamily="18" charset="0"/>
                <a:cs typeface="Times New Roman" pitchFamily="18" charset="0"/>
                <a:sym typeface="+mn-lt"/>
              </a:rPr>
              <a:t> </a:t>
            </a:r>
            <a:r>
              <a:rPr lang="en-US" altLang="zh-CN" sz="2200" b="1" dirty="0" err="1">
                <a:latin typeface="Times New Roman" pitchFamily="18" charset="0"/>
                <a:cs typeface="Times New Roman" pitchFamily="18" charset="0"/>
                <a:sym typeface="+mn-lt"/>
              </a:rPr>
              <a:t>đạt</a:t>
            </a:r>
            <a:r>
              <a:rPr lang="en-US" altLang="zh-CN" sz="2200" b="1" dirty="0">
                <a:latin typeface="Times New Roman" pitchFamily="18" charset="0"/>
                <a:cs typeface="Times New Roman" pitchFamily="18" charset="0"/>
                <a:sym typeface="+mn-lt"/>
              </a:rPr>
              <a:t> </a:t>
            </a:r>
            <a:r>
              <a:rPr lang="en-US" altLang="zh-CN" sz="2200" b="1" dirty="0" err="1">
                <a:latin typeface="Times New Roman" pitchFamily="18" charset="0"/>
                <a:cs typeface="Times New Roman" pitchFamily="18" charset="0"/>
                <a:sym typeface="+mn-lt"/>
              </a:rPr>
              <a:t>chuẩn</a:t>
            </a:r>
            <a:r>
              <a:rPr lang="en-US" altLang="zh-CN" sz="2200" b="1" dirty="0">
                <a:latin typeface="Times New Roman" pitchFamily="18" charset="0"/>
                <a:cs typeface="Times New Roman" pitchFamily="18" charset="0"/>
                <a:sym typeface="+mn-lt"/>
              </a:rPr>
              <a:t> NTM</a:t>
            </a:r>
            <a:r>
              <a:rPr lang="en-US" altLang="zh-CN" sz="2200" dirty="0">
                <a:latin typeface="Times New Roman" pitchFamily="18" charset="0"/>
                <a:cs typeface="Times New Roman" pitchFamily="18" charset="0"/>
                <a:sym typeface="+mn-lt"/>
              </a:rPr>
              <a:t>, </a:t>
            </a:r>
            <a:r>
              <a:rPr lang="en-US" altLang="zh-CN" sz="2200" dirty="0" err="1">
                <a:latin typeface="Times New Roman" pitchFamily="18" charset="0"/>
                <a:cs typeface="Times New Roman" pitchFamily="18" charset="0"/>
                <a:sym typeface="+mn-lt"/>
              </a:rPr>
              <a:t>trong</a:t>
            </a:r>
            <a:r>
              <a:rPr lang="en-US" altLang="zh-CN" sz="2200" dirty="0">
                <a:latin typeface="Times New Roman" pitchFamily="18" charset="0"/>
                <a:cs typeface="Times New Roman" pitchFamily="18" charset="0"/>
                <a:sym typeface="+mn-lt"/>
              </a:rPr>
              <a:t> </a:t>
            </a:r>
            <a:r>
              <a:rPr lang="en-US" altLang="zh-CN" sz="2200" dirty="0" err="1">
                <a:latin typeface="Times New Roman" pitchFamily="18" charset="0"/>
                <a:cs typeface="Times New Roman" pitchFamily="18" charset="0"/>
                <a:sym typeface="+mn-lt"/>
              </a:rPr>
              <a:t>đó</a:t>
            </a:r>
            <a:r>
              <a:rPr lang="en-US" altLang="zh-CN" sz="2200" dirty="0">
                <a:latin typeface="Times New Roman" pitchFamily="18" charset="0"/>
                <a:cs typeface="Times New Roman" pitchFamily="18" charset="0"/>
                <a:sym typeface="+mn-lt"/>
              </a:rPr>
              <a:t> </a:t>
            </a:r>
            <a:r>
              <a:rPr lang="en-US" altLang="zh-CN" sz="2200" b="1" dirty="0">
                <a:latin typeface="Times New Roman" pitchFamily="18" charset="0"/>
                <a:cs typeface="Times New Roman" pitchFamily="18" charset="0"/>
                <a:sym typeface="+mn-lt"/>
              </a:rPr>
              <a:t>40% </a:t>
            </a:r>
            <a:r>
              <a:rPr lang="en-US" altLang="zh-CN" sz="2200" b="1" dirty="0" err="1">
                <a:latin typeface="Times New Roman" pitchFamily="18" charset="0"/>
                <a:cs typeface="Times New Roman" pitchFamily="18" charset="0"/>
                <a:sym typeface="+mn-lt"/>
              </a:rPr>
              <a:t>số</a:t>
            </a:r>
            <a:r>
              <a:rPr lang="en-US" altLang="zh-CN" sz="2200" b="1" dirty="0">
                <a:latin typeface="Times New Roman" pitchFamily="18" charset="0"/>
                <a:cs typeface="Times New Roman" pitchFamily="18" charset="0"/>
                <a:sym typeface="+mn-lt"/>
              </a:rPr>
              <a:t> </a:t>
            </a:r>
            <a:r>
              <a:rPr lang="en-US" altLang="zh-CN" sz="2200" b="1" dirty="0" err="1">
                <a:latin typeface="Times New Roman" pitchFamily="18" charset="0"/>
                <a:cs typeface="Times New Roman" pitchFamily="18" charset="0"/>
                <a:sym typeface="+mn-lt"/>
              </a:rPr>
              <a:t>xã</a:t>
            </a:r>
            <a:r>
              <a:rPr lang="en-US" altLang="zh-CN" sz="2200" dirty="0">
                <a:latin typeface="Times New Roman" pitchFamily="18" charset="0"/>
                <a:cs typeface="Times New Roman" pitchFamily="18" charset="0"/>
                <a:sym typeface="+mn-lt"/>
              </a:rPr>
              <a:t> </a:t>
            </a:r>
            <a:r>
              <a:rPr lang="en-US" altLang="zh-CN" sz="2200" dirty="0" err="1">
                <a:latin typeface="Times New Roman" pitchFamily="18" charset="0"/>
                <a:cs typeface="Times New Roman" pitchFamily="18" charset="0"/>
                <a:sym typeface="+mn-lt"/>
              </a:rPr>
              <a:t>đạt</a:t>
            </a:r>
            <a:r>
              <a:rPr lang="en-US" altLang="zh-CN" sz="2200" dirty="0">
                <a:latin typeface="Times New Roman" pitchFamily="18" charset="0"/>
                <a:cs typeface="Times New Roman" pitchFamily="18" charset="0"/>
                <a:sym typeface="+mn-lt"/>
              </a:rPr>
              <a:t> NTM </a:t>
            </a:r>
            <a:r>
              <a:rPr lang="en-US" altLang="zh-CN" sz="2200" dirty="0" err="1">
                <a:latin typeface="Times New Roman" pitchFamily="18" charset="0"/>
                <a:cs typeface="Times New Roman" pitchFamily="18" charset="0"/>
                <a:sym typeface="+mn-lt"/>
              </a:rPr>
              <a:t>nâng</a:t>
            </a:r>
            <a:r>
              <a:rPr lang="en-US" altLang="zh-CN" sz="2200" dirty="0">
                <a:latin typeface="Times New Roman" pitchFamily="18" charset="0"/>
                <a:cs typeface="Times New Roman" pitchFamily="18" charset="0"/>
                <a:sym typeface="+mn-lt"/>
              </a:rPr>
              <a:t> </a:t>
            </a:r>
            <a:r>
              <a:rPr lang="en-US" altLang="zh-CN" sz="2200" dirty="0" err="1">
                <a:latin typeface="Times New Roman" pitchFamily="18" charset="0"/>
                <a:cs typeface="Times New Roman" pitchFamily="18" charset="0"/>
                <a:sym typeface="+mn-lt"/>
              </a:rPr>
              <a:t>cao</a:t>
            </a:r>
            <a:r>
              <a:rPr lang="en-US" altLang="zh-CN" sz="2200" dirty="0">
                <a:latin typeface="Times New Roman" pitchFamily="18" charset="0"/>
                <a:cs typeface="Times New Roman" pitchFamily="18" charset="0"/>
                <a:sym typeface="+mn-lt"/>
              </a:rPr>
              <a:t>, NTM </a:t>
            </a:r>
            <a:r>
              <a:rPr lang="en-US" altLang="zh-CN" sz="2200" dirty="0" err="1">
                <a:latin typeface="Times New Roman" pitchFamily="18" charset="0"/>
                <a:cs typeface="Times New Roman" pitchFamily="18" charset="0"/>
                <a:sym typeface="+mn-lt"/>
              </a:rPr>
              <a:t>kiểu</a:t>
            </a:r>
            <a:r>
              <a:rPr lang="en-US" altLang="zh-CN" sz="2200" dirty="0">
                <a:latin typeface="Times New Roman" pitchFamily="18" charset="0"/>
                <a:cs typeface="Times New Roman" pitchFamily="18" charset="0"/>
                <a:sym typeface="+mn-lt"/>
              </a:rPr>
              <a:t> </a:t>
            </a:r>
            <a:r>
              <a:rPr lang="en-US" altLang="zh-CN" sz="2200" dirty="0" err="1">
                <a:latin typeface="Times New Roman" pitchFamily="18" charset="0"/>
                <a:cs typeface="Times New Roman" pitchFamily="18" charset="0"/>
                <a:sym typeface="+mn-lt"/>
              </a:rPr>
              <a:t>mẫu</a:t>
            </a:r>
            <a:r>
              <a:rPr lang="en-US" altLang="zh-CN" sz="2200" dirty="0">
                <a:latin typeface="Times New Roman" pitchFamily="18" charset="0"/>
                <a:cs typeface="Times New Roman" pitchFamily="18" charset="0"/>
                <a:sym typeface="+mn-lt"/>
              </a:rPr>
              <a:t> </a:t>
            </a:r>
            <a:r>
              <a:rPr lang="en-US" altLang="zh-CN" sz="2200" i="1" dirty="0">
                <a:latin typeface="Times New Roman" pitchFamily="18" charset="0"/>
                <a:cs typeface="Times New Roman" pitchFamily="18" charset="0"/>
                <a:sym typeface="+mn-lt"/>
              </a:rPr>
              <a:t>(</a:t>
            </a:r>
            <a:r>
              <a:rPr lang="en-US" altLang="zh-CN" sz="2200" i="1" dirty="0" err="1">
                <a:latin typeface="Times New Roman" pitchFamily="18" charset="0"/>
                <a:cs typeface="Times New Roman" pitchFamily="18" charset="0"/>
                <a:sym typeface="+mn-lt"/>
              </a:rPr>
              <a:t>khả</a:t>
            </a:r>
            <a:r>
              <a:rPr lang="en-US" altLang="zh-CN" sz="2200" i="1" dirty="0">
                <a:latin typeface="Times New Roman" pitchFamily="18" charset="0"/>
                <a:cs typeface="Times New Roman" pitchFamily="18" charset="0"/>
                <a:sym typeface="+mn-lt"/>
              </a:rPr>
              <a:t> </a:t>
            </a:r>
            <a:r>
              <a:rPr lang="en-US" altLang="zh-CN" sz="2200" i="1" dirty="0" err="1">
                <a:latin typeface="Times New Roman" pitchFamily="18" charset="0"/>
                <a:cs typeface="Times New Roman" pitchFamily="18" charset="0"/>
                <a:sym typeface="+mn-lt"/>
              </a:rPr>
              <a:t>năng</a:t>
            </a:r>
            <a:r>
              <a:rPr lang="en-US" altLang="zh-CN" sz="2200" i="1" dirty="0">
                <a:latin typeface="Times New Roman" pitchFamily="18" charset="0"/>
                <a:cs typeface="Times New Roman" pitchFamily="18" charset="0"/>
                <a:sym typeface="+mn-lt"/>
              </a:rPr>
              <a:t> </a:t>
            </a:r>
            <a:r>
              <a:rPr lang="en-US" altLang="zh-CN" sz="2200" i="1" dirty="0" err="1">
                <a:latin typeface="Times New Roman" pitchFamily="18" charset="0"/>
                <a:cs typeface="Times New Roman" pitchFamily="18" charset="0"/>
                <a:sym typeface="+mn-lt"/>
              </a:rPr>
              <a:t>đạt</a:t>
            </a:r>
            <a:r>
              <a:rPr lang="en-US" altLang="zh-CN" sz="2200" i="1" dirty="0">
                <a:latin typeface="Times New Roman" pitchFamily="18" charset="0"/>
                <a:cs typeface="Times New Roman" pitchFamily="18" charset="0"/>
                <a:sym typeface="+mn-lt"/>
              </a:rPr>
              <a:t>)</a:t>
            </a:r>
            <a:r>
              <a:rPr lang="en-US" altLang="zh-CN" sz="2200" dirty="0">
                <a:latin typeface="Times New Roman" pitchFamily="18" charset="0"/>
                <a:cs typeface="Times New Roman" pitchFamily="18" charset="0"/>
                <a:sym typeface="+mn-lt"/>
              </a:rPr>
              <a:t>.</a:t>
            </a:r>
          </a:p>
          <a:p>
            <a:pPr lvl="0" algn="just" defTabSz="457200">
              <a:spcBef>
                <a:spcPts val="600"/>
              </a:spcBef>
              <a:defRPr/>
            </a:pPr>
            <a:r>
              <a:rPr lang="en-US" altLang="zh-CN" sz="2200" b="1" dirty="0">
                <a:latin typeface="Times New Roman" panose="02020603050405020304" pitchFamily="18" charset="0"/>
                <a:cs typeface="Times New Roman" panose="02020603050405020304" pitchFamily="18" charset="0"/>
                <a:sym typeface="+mn-lt"/>
              </a:rPr>
              <a:t>- </a:t>
            </a:r>
            <a:r>
              <a:rPr lang="en-US" altLang="zh-CN" sz="2200" dirty="0" err="1">
                <a:latin typeface="Times New Roman" panose="02020603050405020304" pitchFamily="18" charset="0"/>
                <a:cs typeface="Times New Roman" panose="02020603050405020304" pitchFamily="18" charset="0"/>
                <a:sym typeface="+mn-lt"/>
              </a:rPr>
              <a:t>Ít</a:t>
            </a:r>
            <a:r>
              <a:rPr lang="en-US" altLang="zh-CN" sz="2200" dirty="0">
                <a:latin typeface="Times New Roman" panose="02020603050405020304" pitchFamily="18" charset="0"/>
                <a:cs typeface="Times New Roman" panose="02020603050405020304" pitchFamily="18" charset="0"/>
                <a:sym typeface="+mn-lt"/>
              </a:rPr>
              <a:t> </a:t>
            </a:r>
            <a:r>
              <a:rPr lang="en-US" altLang="zh-CN" sz="2200" dirty="0" err="1">
                <a:latin typeface="Times New Roman" panose="02020603050405020304" pitchFamily="18" charset="0"/>
                <a:cs typeface="Times New Roman" panose="02020603050405020304" pitchFamily="18" charset="0"/>
                <a:sym typeface="+mn-lt"/>
              </a:rPr>
              <a:t>nhất</a:t>
            </a:r>
            <a:r>
              <a:rPr lang="en-US" altLang="zh-CN" sz="2200" dirty="0">
                <a:latin typeface="Times New Roman" panose="02020603050405020304" pitchFamily="18" charset="0"/>
                <a:cs typeface="Times New Roman" panose="02020603050405020304" pitchFamily="18" charset="0"/>
                <a:sym typeface="+mn-lt"/>
              </a:rPr>
              <a:t> </a:t>
            </a:r>
            <a:r>
              <a:rPr lang="en-US" altLang="zh-CN" sz="2200" b="1" dirty="0">
                <a:latin typeface="Times New Roman" panose="02020603050405020304" pitchFamily="18" charset="0"/>
                <a:cs typeface="Times New Roman" panose="02020603050405020304" pitchFamily="18" charset="0"/>
                <a:sym typeface="+mn-lt"/>
              </a:rPr>
              <a:t>50% </a:t>
            </a:r>
            <a:r>
              <a:rPr lang="en-US" altLang="zh-CN" sz="2200" b="1" dirty="0" err="1">
                <a:latin typeface="Times New Roman" panose="02020603050405020304" pitchFamily="18" charset="0"/>
                <a:cs typeface="Times New Roman" panose="02020603050405020304" pitchFamily="18" charset="0"/>
                <a:sym typeface="+mn-lt"/>
              </a:rPr>
              <a:t>đơn</a:t>
            </a:r>
            <a:r>
              <a:rPr lang="en-US" altLang="zh-CN" sz="2200" b="1" dirty="0">
                <a:latin typeface="Times New Roman" panose="02020603050405020304" pitchFamily="18" charset="0"/>
                <a:cs typeface="Times New Roman" panose="02020603050405020304" pitchFamily="18" charset="0"/>
                <a:sym typeface="+mn-lt"/>
              </a:rPr>
              <a:t> </a:t>
            </a:r>
            <a:r>
              <a:rPr lang="en-US" altLang="zh-CN" sz="2200" b="1" dirty="0" err="1">
                <a:latin typeface="Times New Roman" panose="02020603050405020304" pitchFamily="18" charset="0"/>
                <a:cs typeface="Times New Roman" panose="02020603050405020304" pitchFamily="18" charset="0"/>
                <a:sym typeface="+mn-lt"/>
              </a:rPr>
              <a:t>vị</a:t>
            </a:r>
            <a:r>
              <a:rPr lang="en-US" altLang="zh-CN" sz="2200" b="1" dirty="0">
                <a:latin typeface="Times New Roman" panose="02020603050405020304" pitchFamily="18" charset="0"/>
                <a:cs typeface="Times New Roman" panose="02020603050405020304" pitchFamily="18" charset="0"/>
                <a:sym typeface="+mn-lt"/>
              </a:rPr>
              <a:t> </a:t>
            </a:r>
            <a:r>
              <a:rPr lang="en-US" altLang="zh-CN" sz="2200" b="1" dirty="0" err="1">
                <a:latin typeface="Times New Roman" panose="02020603050405020304" pitchFamily="18" charset="0"/>
                <a:cs typeface="Times New Roman" panose="02020603050405020304" pitchFamily="18" charset="0"/>
                <a:sym typeface="+mn-lt"/>
              </a:rPr>
              <a:t>cấp</a:t>
            </a:r>
            <a:r>
              <a:rPr lang="en-US" altLang="zh-CN" sz="2200" b="1" dirty="0">
                <a:latin typeface="Times New Roman" panose="02020603050405020304" pitchFamily="18" charset="0"/>
                <a:cs typeface="Times New Roman" panose="02020603050405020304" pitchFamily="18" charset="0"/>
                <a:sym typeface="+mn-lt"/>
              </a:rPr>
              <a:t> </a:t>
            </a:r>
            <a:r>
              <a:rPr lang="en-US" altLang="zh-CN" sz="2200" b="1" dirty="0" err="1">
                <a:latin typeface="Times New Roman" panose="02020603050405020304" pitchFamily="18" charset="0"/>
                <a:cs typeface="Times New Roman" panose="02020603050405020304" pitchFamily="18" charset="0"/>
                <a:sym typeface="+mn-lt"/>
              </a:rPr>
              <a:t>huyện</a:t>
            </a:r>
            <a:r>
              <a:rPr lang="en-US" altLang="zh-CN" sz="2200" b="1" dirty="0">
                <a:latin typeface="Times New Roman" panose="02020603050405020304" pitchFamily="18" charset="0"/>
                <a:cs typeface="Times New Roman" panose="02020603050405020304" pitchFamily="18" charset="0"/>
                <a:sym typeface="+mn-lt"/>
              </a:rPr>
              <a:t> </a:t>
            </a:r>
            <a:r>
              <a:rPr lang="en-US" altLang="zh-CN" sz="2200" dirty="0">
                <a:latin typeface="Times New Roman" panose="02020603050405020304" pitchFamily="18" charset="0"/>
                <a:cs typeface="Times New Roman" panose="02020603050405020304" pitchFamily="18" charset="0"/>
                <a:sym typeface="+mn-lt"/>
              </a:rPr>
              <a:t>(</a:t>
            </a:r>
            <a:r>
              <a:rPr lang="en-US" altLang="zh-CN" sz="2200" dirty="0" err="1">
                <a:latin typeface="Times New Roman" panose="02020603050405020304" pitchFamily="18" charset="0"/>
                <a:cs typeface="Times New Roman" panose="02020603050405020304" pitchFamily="18" charset="0"/>
                <a:sym typeface="+mn-lt"/>
              </a:rPr>
              <a:t>tương</a:t>
            </a:r>
            <a:r>
              <a:rPr lang="en-US" altLang="zh-CN" sz="2200" dirty="0">
                <a:latin typeface="Times New Roman" panose="02020603050405020304" pitchFamily="18" charset="0"/>
                <a:cs typeface="Times New Roman" panose="02020603050405020304" pitchFamily="18" charset="0"/>
                <a:sym typeface="+mn-lt"/>
              </a:rPr>
              <a:t> </a:t>
            </a:r>
            <a:r>
              <a:rPr lang="en-US" altLang="zh-CN" sz="2200" dirty="0" err="1">
                <a:latin typeface="Times New Roman" panose="02020603050405020304" pitchFamily="18" charset="0"/>
                <a:cs typeface="Times New Roman" panose="02020603050405020304" pitchFamily="18" charset="0"/>
                <a:sym typeface="+mn-lt"/>
              </a:rPr>
              <a:t>đương</a:t>
            </a:r>
            <a:r>
              <a:rPr lang="en-US" altLang="zh-CN" sz="2200" dirty="0">
                <a:latin typeface="Times New Roman" panose="02020603050405020304" pitchFamily="18" charset="0"/>
                <a:cs typeface="Times New Roman" panose="02020603050405020304" pitchFamily="18" charset="0"/>
                <a:sym typeface="+mn-lt"/>
              </a:rPr>
              <a:t> 320 </a:t>
            </a:r>
            <a:r>
              <a:rPr lang="en-US" altLang="zh-CN" sz="2200" dirty="0" err="1">
                <a:latin typeface="Times New Roman" panose="02020603050405020304" pitchFamily="18" charset="0"/>
                <a:cs typeface="Times New Roman" panose="02020603050405020304" pitchFamily="18" charset="0"/>
                <a:sym typeface="+mn-lt"/>
              </a:rPr>
              <a:t>đơn</a:t>
            </a:r>
            <a:r>
              <a:rPr lang="en-US" altLang="zh-CN" sz="2200" dirty="0">
                <a:latin typeface="Times New Roman" panose="02020603050405020304" pitchFamily="18" charset="0"/>
                <a:cs typeface="Times New Roman" panose="02020603050405020304" pitchFamily="18" charset="0"/>
                <a:sym typeface="+mn-lt"/>
              </a:rPr>
              <a:t> </a:t>
            </a:r>
            <a:r>
              <a:rPr lang="en-US" altLang="zh-CN" sz="2200" dirty="0" err="1">
                <a:latin typeface="Times New Roman" panose="02020603050405020304" pitchFamily="18" charset="0"/>
                <a:cs typeface="Times New Roman" panose="02020603050405020304" pitchFamily="18" charset="0"/>
                <a:sym typeface="+mn-lt"/>
              </a:rPr>
              <a:t>vị</a:t>
            </a:r>
            <a:r>
              <a:rPr lang="en-US" altLang="zh-CN" sz="2200" dirty="0">
                <a:latin typeface="Times New Roman" panose="02020603050405020304" pitchFamily="18" charset="0"/>
                <a:cs typeface="Times New Roman" panose="02020603050405020304" pitchFamily="18" charset="0"/>
                <a:sym typeface="+mn-lt"/>
              </a:rPr>
              <a:t>) </a:t>
            </a:r>
            <a:r>
              <a:rPr lang="en-US" altLang="zh-CN" sz="2200" dirty="0" err="1">
                <a:latin typeface="Times New Roman" panose="02020603050405020304" pitchFamily="18" charset="0"/>
                <a:cs typeface="Times New Roman" panose="02020603050405020304" pitchFamily="18" charset="0"/>
                <a:sym typeface="+mn-lt"/>
              </a:rPr>
              <a:t>đạt</a:t>
            </a:r>
            <a:r>
              <a:rPr lang="en-US" altLang="zh-CN" sz="2200" dirty="0">
                <a:latin typeface="Times New Roman" panose="02020603050405020304" pitchFamily="18" charset="0"/>
                <a:cs typeface="Times New Roman" panose="02020603050405020304" pitchFamily="18" charset="0"/>
                <a:sym typeface="+mn-lt"/>
              </a:rPr>
              <a:t> </a:t>
            </a:r>
            <a:r>
              <a:rPr lang="en-US" altLang="zh-CN" sz="2200" dirty="0" err="1">
                <a:latin typeface="Times New Roman" panose="02020603050405020304" pitchFamily="18" charset="0"/>
                <a:cs typeface="Times New Roman" panose="02020603050405020304" pitchFamily="18" charset="0"/>
                <a:sym typeface="+mn-lt"/>
              </a:rPr>
              <a:t>chuẩn</a:t>
            </a:r>
            <a:r>
              <a:rPr lang="en-US" altLang="zh-CN" sz="2200" dirty="0">
                <a:latin typeface="Times New Roman" panose="02020603050405020304" pitchFamily="18" charset="0"/>
                <a:cs typeface="Times New Roman" panose="02020603050405020304" pitchFamily="18" charset="0"/>
                <a:sym typeface="+mn-lt"/>
              </a:rPr>
              <a:t>/</a:t>
            </a:r>
            <a:r>
              <a:rPr lang="en-US" altLang="zh-CN" sz="2200" dirty="0" err="1">
                <a:latin typeface="Times New Roman" panose="02020603050405020304" pitchFamily="18" charset="0"/>
                <a:cs typeface="Times New Roman" panose="02020603050405020304" pitchFamily="18" charset="0"/>
                <a:sym typeface="+mn-lt"/>
              </a:rPr>
              <a:t>hoàn</a:t>
            </a:r>
            <a:r>
              <a:rPr lang="en-US" altLang="zh-CN" sz="2200" dirty="0">
                <a:latin typeface="Times New Roman" panose="02020603050405020304" pitchFamily="18" charset="0"/>
                <a:cs typeface="Times New Roman" panose="02020603050405020304" pitchFamily="18" charset="0"/>
                <a:sym typeface="+mn-lt"/>
              </a:rPr>
              <a:t> </a:t>
            </a:r>
            <a:r>
              <a:rPr lang="en-US" altLang="zh-CN" sz="2200" dirty="0" err="1">
                <a:latin typeface="Times New Roman" panose="02020603050405020304" pitchFamily="18" charset="0"/>
                <a:cs typeface="Times New Roman" panose="02020603050405020304" pitchFamily="18" charset="0"/>
                <a:sym typeface="+mn-lt"/>
              </a:rPr>
              <a:t>thành</a:t>
            </a:r>
            <a:r>
              <a:rPr lang="en-US" altLang="zh-CN" sz="2200" dirty="0">
                <a:latin typeface="Times New Roman" panose="02020603050405020304" pitchFamily="18" charset="0"/>
                <a:cs typeface="Times New Roman" panose="02020603050405020304" pitchFamily="18" charset="0"/>
                <a:sym typeface="+mn-lt"/>
              </a:rPr>
              <a:t> NTM, </a:t>
            </a:r>
            <a:r>
              <a:rPr lang="en-US" altLang="zh-CN" sz="2200" dirty="0" err="1">
                <a:latin typeface="Times New Roman" panose="02020603050405020304" pitchFamily="18" charset="0"/>
                <a:cs typeface="Times New Roman" panose="02020603050405020304" pitchFamily="18" charset="0"/>
                <a:sym typeface="+mn-lt"/>
              </a:rPr>
              <a:t>trong</a:t>
            </a:r>
            <a:r>
              <a:rPr lang="en-US" altLang="zh-CN" sz="2200" dirty="0">
                <a:latin typeface="Times New Roman" panose="02020603050405020304" pitchFamily="18" charset="0"/>
                <a:cs typeface="Times New Roman" panose="02020603050405020304" pitchFamily="18" charset="0"/>
                <a:sym typeface="+mn-lt"/>
              </a:rPr>
              <a:t> </a:t>
            </a:r>
            <a:r>
              <a:rPr lang="en-US" altLang="zh-CN" sz="2200" dirty="0" err="1">
                <a:latin typeface="Times New Roman" panose="02020603050405020304" pitchFamily="18" charset="0"/>
                <a:cs typeface="Times New Roman" panose="02020603050405020304" pitchFamily="18" charset="0"/>
                <a:sym typeface="+mn-lt"/>
              </a:rPr>
              <a:t>đó</a:t>
            </a:r>
            <a:r>
              <a:rPr lang="en-US" altLang="zh-CN" sz="2200" dirty="0">
                <a:latin typeface="Times New Roman" panose="02020603050405020304" pitchFamily="18" charset="0"/>
                <a:cs typeface="Times New Roman" panose="02020603050405020304" pitchFamily="18" charset="0"/>
                <a:sym typeface="+mn-lt"/>
              </a:rPr>
              <a:t> </a:t>
            </a:r>
            <a:r>
              <a:rPr lang="en-US" altLang="zh-CN" sz="2200" dirty="0" err="1">
                <a:latin typeface="Times New Roman" panose="02020603050405020304" pitchFamily="18" charset="0"/>
                <a:cs typeface="Times New Roman" panose="02020603050405020304" pitchFamily="18" charset="0"/>
                <a:sym typeface="+mn-lt"/>
              </a:rPr>
              <a:t>có</a:t>
            </a:r>
            <a:r>
              <a:rPr lang="en-US" altLang="zh-CN" sz="2200" dirty="0">
                <a:latin typeface="Times New Roman" panose="02020603050405020304" pitchFamily="18" charset="0"/>
                <a:cs typeface="Times New Roman" panose="02020603050405020304" pitchFamily="18" charset="0"/>
                <a:sym typeface="+mn-lt"/>
              </a:rPr>
              <a:t> 20% </a:t>
            </a:r>
            <a:r>
              <a:rPr lang="en-US" altLang="zh-CN" sz="2200" dirty="0" err="1">
                <a:latin typeface="Times New Roman" panose="02020603050405020304" pitchFamily="18" charset="0"/>
                <a:cs typeface="Times New Roman" panose="02020603050405020304" pitchFamily="18" charset="0"/>
                <a:sym typeface="+mn-lt"/>
              </a:rPr>
              <a:t>đạt</a:t>
            </a:r>
            <a:r>
              <a:rPr lang="en-US" altLang="zh-CN" sz="2200" dirty="0">
                <a:latin typeface="Times New Roman" panose="02020603050405020304" pitchFamily="18" charset="0"/>
                <a:cs typeface="Times New Roman" panose="02020603050405020304" pitchFamily="18" charset="0"/>
                <a:sym typeface="+mn-lt"/>
              </a:rPr>
              <a:t> </a:t>
            </a:r>
            <a:r>
              <a:rPr lang="en-US" altLang="zh-CN" sz="2200" dirty="0" err="1">
                <a:latin typeface="Times New Roman" panose="02020603050405020304" pitchFamily="18" charset="0"/>
                <a:cs typeface="Times New Roman" panose="02020603050405020304" pitchFamily="18" charset="0"/>
                <a:sym typeface="+mn-lt"/>
              </a:rPr>
              <a:t>huyện</a:t>
            </a:r>
            <a:r>
              <a:rPr lang="en-US" altLang="zh-CN" sz="2200" dirty="0">
                <a:latin typeface="Times New Roman" panose="02020603050405020304" pitchFamily="18" charset="0"/>
                <a:cs typeface="Times New Roman" panose="02020603050405020304" pitchFamily="18" charset="0"/>
                <a:sym typeface="+mn-lt"/>
              </a:rPr>
              <a:t> NTM </a:t>
            </a:r>
            <a:r>
              <a:rPr lang="en-US" altLang="zh-CN" sz="2200" dirty="0" err="1">
                <a:latin typeface="Times New Roman" panose="02020603050405020304" pitchFamily="18" charset="0"/>
                <a:cs typeface="Times New Roman" panose="02020603050405020304" pitchFamily="18" charset="0"/>
                <a:sym typeface="+mn-lt"/>
              </a:rPr>
              <a:t>nâng</a:t>
            </a:r>
            <a:r>
              <a:rPr lang="en-US" altLang="zh-CN" sz="2200" dirty="0">
                <a:latin typeface="Times New Roman" panose="02020603050405020304" pitchFamily="18" charset="0"/>
                <a:cs typeface="Times New Roman" panose="02020603050405020304" pitchFamily="18" charset="0"/>
                <a:sym typeface="+mn-lt"/>
              </a:rPr>
              <a:t> </a:t>
            </a:r>
            <a:r>
              <a:rPr lang="en-US" altLang="zh-CN" sz="2200" dirty="0" err="1">
                <a:latin typeface="Times New Roman" panose="02020603050405020304" pitchFamily="18" charset="0"/>
                <a:cs typeface="Times New Roman" panose="02020603050405020304" pitchFamily="18" charset="0"/>
                <a:sym typeface="+mn-lt"/>
              </a:rPr>
              <a:t>cao</a:t>
            </a:r>
            <a:r>
              <a:rPr lang="en-US" altLang="zh-CN" sz="2200" dirty="0">
                <a:latin typeface="Times New Roman" panose="02020603050405020304" pitchFamily="18" charset="0"/>
                <a:cs typeface="Times New Roman" panose="02020603050405020304" pitchFamily="18" charset="0"/>
                <a:sym typeface="+mn-lt"/>
              </a:rPr>
              <a:t>, </a:t>
            </a:r>
            <a:r>
              <a:rPr lang="en-US" altLang="zh-CN" sz="2200" dirty="0" err="1">
                <a:latin typeface="Times New Roman" panose="02020603050405020304" pitchFamily="18" charset="0"/>
                <a:cs typeface="Times New Roman" panose="02020603050405020304" pitchFamily="18" charset="0"/>
                <a:sym typeface="+mn-lt"/>
              </a:rPr>
              <a:t>kiểu</a:t>
            </a:r>
            <a:r>
              <a:rPr lang="en-US" altLang="zh-CN" sz="2200" dirty="0">
                <a:latin typeface="Times New Roman" panose="02020603050405020304" pitchFamily="18" charset="0"/>
                <a:cs typeface="Times New Roman" panose="02020603050405020304" pitchFamily="18" charset="0"/>
                <a:sym typeface="+mn-lt"/>
              </a:rPr>
              <a:t> </a:t>
            </a:r>
            <a:r>
              <a:rPr lang="en-US" altLang="zh-CN" sz="2200" dirty="0" err="1">
                <a:latin typeface="Times New Roman" panose="02020603050405020304" pitchFamily="18" charset="0"/>
                <a:cs typeface="Times New Roman" panose="02020603050405020304" pitchFamily="18" charset="0"/>
                <a:sym typeface="+mn-lt"/>
              </a:rPr>
              <a:t>mẫu</a:t>
            </a:r>
            <a:r>
              <a:rPr lang="en-US" altLang="zh-CN" sz="2200" dirty="0">
                <a:latin typeface="Times New Roman" panose="02020603050405020304" pitchFamily="18" charset="0"/>
                <a:cs typeface="Times New Roman" panose="02020603050405020304" pitchFamily="18" charset="0"/>
                <a:sym typeface="+mn-lt"/>
              </a:rPr>
              <a:t> </a:t>
            </a:r>
            <a:r>
              <a:rPr lang="en-US" altLang="zh-CN" sz="2200" i="1" dirty="0">
                <a:latin typeface="Times New Roman" panose="02020603050405020304" pitchFamily="18" charset="0"/>
                <a:cs typeface="Times New Roman" panose="02020603050405020304" pitchFamily="18" charset="0"/>
                <a:sym typeface="+mn-lt"/>
              </a:rPr>
              <a:t>(</a:t>
            </a:r>
            <a:r>
              <a:rPr lang="en-US" altLang="zh-CN" sz="2200" i="1" dirty="0" err="1">
                <a:latin typeface="Times New Roman" panose="02020603050405020304" pitchFamily="18" charset="0"/>
                <a:cs typeface="Times New Roman" panose="02020603050405020304" pitchFamily="18" charset="0"/>
                <a:sym typeface="+mn-lt"/>
              </a:rPr>
              <a:t>thách</a:t>
            </a:r>
            <a:r>
              <a:rPr lang="en-US" altLang="zh-CN" sz="2200" i="1" dirty="0">
                <a:latin typeface="Times New Roman" panose="02020603050405020304" pitchFamily="18" charset="0"/>
                <a:cs typeface="Times New Roman" panose="02020603050405020304" pitchFamily="18" charset="0"/>
                <a:sym typeface="+mn-lt"/>
              </a:rPr>
              <a:t> </a:t>
            </a:r>
            <a:r>
              <a:rPr lang="en-US" altLang="zh-CN" sz="2200" i="1" dirty="0" err="1">
                <a:latin typeface="Times New Roman" panose="02020603050405020304" pitchFamily="18" charset="0"/>
                <a:cs typeface="Times New Roman" panose="02020603050405020304" pitchFamily="18" charset="0"/>
                <a:sym typeface="+mn-lt"/>
              </a:rPr>
              <a:t>thức</a:t>
            </a:r>
            <a:r>
              <a:rPr lang="en-US" altLang="zh-CN" sz="2200" i="1" dirty="0">
                <a:latin typeface="Times New Roman" panose="02020603050405020304" pitchFamily="18" charset="0"/>
                <a:cs typeface="Times New Roman" panose="02020603050405020304" pitchFamily="18" charset="0"/>
                <a:sym typeface="+mn-lt"/>
              </a:rPr>
              <a:t> </a:t>
            </a:r>
            <a:r>
              <a:rPr lang="en-US" altLang="zh-CN" sz="2200" i="1" dirty="0" err="1">
                <a:latin typeface="Times New Roman" panose="02020603050405020304" pitchFamily="18" charset="0"/>
                <a:cs typeface="Times New Roman" panose="02020603050405020304" pitchFamily="18" charset="0"/>
                <a:sym typeface="+mn-lt"/>
              </a:rPr>
              <a:t>chưa</a:t>
            </a:r>
            <a:r>
              <a:rPr lang="en-US" altLang="zh-CN" sz="2200" i="1" dirty="0">
                <a:latin typeface="Times New Roman" panose="02020603050405020304" pitchFamily="18" charset="0"/>
                <a:cs typeface="Times New Roman" panose="02020603050405020304" pitchFamily="18" charset="0"/>
                <a:sym typeface="+mn-lt"/>
              </a:rPr>
              <a:t> </a:t>
            </a:r>
            <a:r>
              <a:rPr lang="en-US" altLang="zh-CN" sz="2200" i="1" dirty="0" err="1">
                <a:latin typeface="Times New Roman" panose="02020603050405020304" pitchFamily="18" charset="0"/>
                <a:cs typeface="Times New Roman" panose="02020603050405020304" pitchFamily="18" charset="0"/>
                <a:sym typeface="+mn-lt"/>
              </a:rPr>
              <a:t>có</a:t>
            </a:r>
            <a:r>
              <a:rPr lang="en-US" altLang="zh-CN" sz="2200" i="1" dirty="0">
                <a:latin typeface="Times New Roman" panose="02020603050405020304" pitchFamily="18" charset="0"/>
                <a:cs typeface="Times New Roman" panose="02020603050405020304" pitchFamily="18" charset="0"/>
                <a:sym typeface="+mn-lt"/>
              </a:rPr>
              <a:t> </a:t>
            </a:r>
            <a:r>
              <a:rPr lang="en-US" altLang="zh-CN" sz="2200" i="1" dirty="0" err="1">
                <a:latin typeface="Times New Roman" panose="02020603050405020304" pitchFamily="18" charset="0"/>
                <a:cs typeface="Times New Roman" panose="02020603050405020304" pitchFamily="18" charset="0"/>
                <a:sym typeface="+mn-lt"/>
              </a:rPr>
              <a:t>huyện</a:t>
            </a:r>
            <a:r>
              <a:rPr lang="en-US" altLang="zh-CN" sz="2200" i="1" dirty="0">
                <a:latin typeface="Times New Roman" panose="02020603050405020304" pitchFamily="18" charset="0"/>
                <a:cs typeface="Times New Roman" panose="02020603050405020304" pitchFamily="18" charset="0"/>
                <a:sym typeface="+mn-lt"/>
              </a:rPr>
              <a:t> </a:t>
            </a:r>
            <a:r>
              <a:rPr lang="en-US" altLang="zh-CN" sz="2200" i="1" dirty="0" err="1">
                <a:latin typeface="Times New Roman" panose="02020603050405020304" pitchFamily="18" charset="0"/>
                <a:cs typeface="Times New Roman" panose="02020603050405020304" pitchFamily="18" charset="0"/>
                <a:sym typeface="+mn-lt"/>
              </a:rPr>
              <a:t>kiểu</a:t>
            </a:r>
            <a:r>
              <a:rPr lang="en-US" altLang="zh-CN" sz="2200" i="1" dirty="0">
                <a:latin typeface="Times New Roman" panose="02020603050405020304" pitchFamily="18" charset="0"/>
                <a:cs typeface="Times New Roman" panose="02020603050405020304" pitchFamily="18" charset="0"/>
                <a:sym typeface="+mn-lt"/>
              </a:rPr>
              <a:t> </a:t>
            </a:r>
            <a:r>
              <a:rPr lang="en-US" altLang="zh-CN" sz="2200" i="1" dirty="0" err="1">
                <a:latin typeface="Times New Roman" panose="02020603050405020304" pitchFamily="18" charset="0"/>
                <a:cs typeface="Times New Roman" panose="02020603050405020304" pitchFamily="18" charset="0"/>
                <a:sym typeface="+mn-lt"/>
              </a:rPr>
              <a:t>mẫu</a:t>
            </a:r>
            <a:r>
              <a:rPr lang="en-US" altLang="zh-CN" sz="2200" i="1" dirty="0">
                <a:latin typeface="Times New Roman" panose="02020603050405020304" pitchFamily="18" charset="0"/>
                <a:cs typeface="Times New Roman" panose="02020603050405020304" pitchFamily="18" charset="0"/>
                <a:sym typeface="+mn-lt"/>
              </a:rPr>
              <a:t>)</a:t>
            </a:r>
            <a:r>
              <a:rPr lang="en-US" altLang="zh-CN" sz="2200" dirty="0">
                <a:latin typeface="Times New Roman" panose="02020603050405020304" pitchFamily="18" charset="0"/>
                <a:cs typeface="Times New Roman" panose="02020603050405020304" pitchFamily="18" charset="0"/>
                <a:sym typeface="+mn-lt"/>
              </a:rPr>
              <a:t>.</a:t>
            </a:r>
          </a:p>
          <a:p>
            <a:pPr lvl="0" algn="just" defTabSz="457200">
              <a:spcBef>
                <a:spcPts val="600"/>
              </a:spcBef>
              <a:defRPr/>
            </a:pPr>
            <a:r>
              <a:rPr lang="en-US" altLang="zh-CN" sz="2200" dirty="0">
                <a:latin typeface="Times New Roman" panose="02020603050405020304" pitchFamily="18" charset="0"/>
                <a:cs typeface="Times New Roman" panose="02020603050405020304" pitchFamily="18" charset="0"/>
                <a:sym typeface="+mn-lt"/>
              </a:rPr>
              <a:t>- </a:t>
            </a:r>
            <a:r>
              <a:rPr lang="en-US" altLang="zh-CN" sz="2200" dirty="0" err="1">
                <a:latin typeface="Times New Roman" panose="02020603050405020304" pitchFamily="18" charset="0"/>
                <a:cs typeface="Times New Roman" panose="02020603050405020304" pitchFamily="18" charset="0"/>
                <a:sym typeface="+mn-lt"/>
              </a:rPr>
              <a:t>Phấn</a:t>
            </a:r>
            <a:r>
              <a:rPr lang="en-US" altLang="zh-CN" sz="2200" dirty="0">
                <a:latin typeface="Times New Roman" panose="02020603050405020304" pitchFamily="18" charset="0"/>
                <a:cs typeface="Times New Roman" panose="02020603050405020304" pitchFamily="18" charset="0"/>
                <a:sym typeface="+mn-lt"/>
              </a:rPr>
              <a:t> </a:t>
            </a:r>
            <a:r>
              <a:rPr lang="en-US" altLang="zh-CN" sz="2200" dirty="0" err="1">
                <a:latin typeface="Times New Roman" panose="02020603050405020304" pitchFamily="18" charset="0"/>
                <a:cs typeface="Times New Roman" panose="02020603050405020304" pitchFamily="18" charset="0"/>
                <a:sym typeface="+mn-lt"/>
              </a:rPr>
              <a:t>đấu</a:t>
            </a:r>
            <a:r>
              <a:rPr lang="en-US" altLang="zh-CN" sz="2200" dirty="0">
                <a:latin typeface="Times New Roman" panose="02020603050405020304" pitchFamily="18" charset="0"/>
                <a:cs typeface="Times New Roman" panose="02020603050405020304" pitchFamily="18" charset="0"/>
                <a:sym typeface="+mn-lt"/>
              </a:rPr>
              <a:t> </a:t>
            </a:r>
            <a:r>
              <a:rPr lang="en-US" altLang="zh-CN" sz="2200" b="1" dirty="0">
                <a:latin typeface="Times New Roman" panose="02020603050405020304" pitchFamily="18" charset="0"/>
                <a:cs typeface="Times New Roman" panose="02020603050405020304" pitchFamily="18" charset="0"/>
                <a:sym typeface="+mn-lt"/>
              </a:rPr>
              <a:t>17-19 </a:t>
            </a:r>
            <a:r>
              <a:rPr lang="en-US" altLang="zh-CN" sz="2200" b="1" dirty="0" err="1">
                <a:latin typeface="Times New Roman" panose="02020603050405020304" pitchFamily="18" charset="0"/>
                <a:cs typeface="Times New Roman" panose="02020603050405020304" pitchFamily="18" charset="0"/>
                <a:sym typeface="+mn-lt"/>
              </a:rPr>
              <a:t>đơn</a:t>
            </a:r>
            <a:r>
              <a:rPr lang="en-US" altLang="zh-CN" sz="2200" b="1" dirty="0">
                <a:latin typeface="Times New Roman" panose="02020603050405020304" pitchFamily="18" charset="0"/>
                <a:cs typeface="Times New Roman" panose="02020603050405020304" pitchFamily="18" charset="0"/>
                <a:sym typeface="+mn-lt"/>
              </a:rPr>
              <a:t> </a:t>
            </a:r>
            <a:r>
              <a:rPr lang="en-US" altLang="zh-CN" sz="2200" b="1" dirty="0" err="1">
                <a:latin typeface="Times New Roman" panose="02020603050405020304" pitchFamily="18" charset="0"/>
                <a:cs typeface="Times New Roman" panose="02020603050405020304" pitchFamily="18" charset="0"/>
                <a:sym typeface="+mn-lt"/>
              </a:rPr>
              <a:t>vị</a:t>
            </a:r>
            <a:r>
              <a:rPr lang="en-US" altLang="zh-CN" sz="2200" b="1" dirty="0">
                <a:latin typeface="Times New Roman" panose="02020603050405020304" pitchFamily="18" charset="0"/>
                <a:cs typeface="Times New Roman" panose="02020603050405020304" pitchFamily="18" charset="0"/>
                <a:sym typeface="+mn-lt"/>
              </a:rPr>
              <a:t> </a:t>
            </a:r>
            <a:r>
              <a:rPr lang="en-US" altLang="zh-CN" sz="2200" b="1" dirty="0" err="1">
                <a:latin typeface="Times New Roman" panose="02020603050405020304" pitchFamily="18" charset="0"/>
                <a:cs typeface="Times New Roman" panose="02020603050405020304" pitchFamily="18" charset="0"/>
                <a:sym typeface="+mn-lt"/>
              </a:rPr>
              <a:t>cấp</a:t>
            </a:r>
            <a:r>
              <a:rPr lang="en-US" altLang="zh-CN" sz="2200" b="1" dirty="0">
                <a:latin typeface="Times New Roman" panose="02020603050405020304" pitchFamily="18" charset="0"/>
                <a:cs typeface="Times New Roman" panose="02020603050405020304" pitchFamily="18" charset="0"/>
                <a:sym typeface="+mn-lt"/>
              </a:rPr>
              <a:t> </a:t>
            </a:r>
            <a:r>
              <a:rPr lang="en-US" altLang="zh-CN" sz="2200" b="1" dirty="0" err="1">
                <a:latin typeface="Times New Roman" panose="02020603050405020304" pitchFamily="18" charset="0"/>
                <a:cs typeface="Times New Roman" panose="02020603050405020304" pitchFamily="18" charset="0"/>
                <a:sym typeface="+mn-lt"/>
              </a:rPr>
              <a:t>tỉnh</a:t>
            </a:r>
            <a:r>
              <a:rPr lang="en-US" altLang="zh-CN" sz="2200" b="1" dirty="0">
                <a:latin typeface="Times New Roman" panose="02020603050405020304" pitchFamily="18" charset="0"/>
                <a:cs typeface="Times New Roman" panose="02020603050405020304" pitchFamily="18" charset="0"/>
                <a:sym typeface="+mn-lt"/>
              </a:rPr>
              <a:t> </a:t>
            </a:r>
            <a:r>
              <a:rPr lang="en-US" altLang="zh-CN" sz="2200" dirty="0" err="1">
                <a:latin typeface="Times New Roman" panose="02020603050405020304" pitchFamily="18" charset="0"/>
                <a:cs typeface="Times New Roman" panose="02020603050405020304" pitchFamily="18" charset="0"/>
                <a:sym typeface="+mn-lt"/>
              </a:rPr>
              <a:t>hoàn</a:t>
            </a:r>
            <a:r>
              <a:rPr lang="en-US" altLang="zh-CN" sz="2200" dirty="0">
                <a:latin typeface="Times New Roman" panose="02020603050405020304" pitchFamily="18" charset="0"/>
                <a:cs typeface="Times New Roman" panose="02020603050405020304" pitchFamily="18" charset="0"/>
                <a:sym typeface="+mn-lt"/>
              </a:rPr>
              <a:t> </a:t>
            </a:r>
            <a:r>
              <a:rPr lang="en-US" altLang="zh-CN" sz="2200" dirty="0" err="1">
                <a:latin typeface="Times New Roman" panose="02020603050405020304" pitchFamily="18" charset="0"/>
                <a:cs typeface="Times New Roman" panose="02020603050405020304" pitchFamily="18" charset="0"/>
                <a:sym typeface="+mn-lt"/>
              </a:rPr>
              <a:t>thành</a:t>
            </a:r>
            <a:r>
              <a:rPr lang="en-US" altLang="zh-CN" sz="2200" dirty="0">
                <a:latin typeface="Times New Roman" panose="02020603050405020304" pitchFamily="18" charset="0"/>
                <a:cs typeface="Times New Roman" panose="02020603050405020304" pitchFamily="18" charset="0"/>
                <a:sym typeface="+mn-lt"/>
              </a:rPr>
              <a:t> </a:t>
            </a:r>
            <a:r>
              <a:rPr lang="en-US" altLang="zh-CN" sz="2200" dirty="0" err="1">
                <a:latin typeface="Times New Roman" panose="02020603050405020304" pitchFamily="18" charset="0"/>
                <a:cs typeface="Times New Roman" panose="02020603050405020304" pitchFamily="18" charset="0"/>
                <a:sym typeface="+mn-lt"/>
              </a:rPr>
              <a:t>nhiệm</a:t>
            </a:r>
            <a:r>
              <a:rPr lang="en-US" altLang="zh-CN" sz="2200" dirty="0">
                <a:latin typeface="Times New Roman" panose="02020603050405020304" pitchFamily="18" charset="0"/>
                <a:cs typeface="Times New Roman" panose="02020603050405020304" pitchFamily="18" charset="0"/>
                <a:sym typeface="+mn-lt"/>
              </a:rPr>
              <a:t> </a:t>
            </a:r>
            <a:r>
              <a:rPr lang="en-US" altLang="zh-CN" sz="2200" dirty="0" err="1">
                <a:latin typeface="Times New Roman" panose="02020603050405020304" pitchFamily="18" charset="0"/>
                <a:cs typeface="Times New Roman" panose="02020603050405020304" pitchFamily="18" charset="0"/>
                <a:sym typeface="+mn-lt"/>
              </a:rPr>
              <a:t>vụ</a:t>
            </a:r>
            <a:r>
              <a:rPr lang="en-US" altLang="zh-CN" sz="2200" dirty="0">
                <a:latin typeface="Times New Roman" panose="02020603050405020304" pitchFamily="18" charset="0"/>
                <a:cs typeface="Times New Roman" panose="02020603050405020304" pitchFamily="18" charset="0"/>
                <a:sym typeface="+mn-lt"/>
              </a:rPr>
              <a:t> </a:t>
            </a:r>
            <a:r>
              <a:rPr lang="en-US" altLang="zh-CN" sz="2200" dirty="0" err="1">
                <a:latin typeface="Times New Roman" panose="02020603050405020304" pitchFamily="18" charset="0"/>
                <a:cs typeface="Times New Roman" panose="02020603050405020304" pitchFamily="18" charset="0"/>
                <a:sym typeface="+mn-lt"/>
              </a:rPr>
              <a:t>xây</a:t>
            </a:r>
            <a:r>
              <a:rPr lang="en-US" altLang="zh-CN" sz="2200" dirty="0">
                <a:latin typeface="Times New Roman" panose="02020603050405020304" pitchFamily="18" charset="0"/>
                <a:cs typeface="Times New Roman" panose="02020603050405020304" pitchFamily="18" charset="0"/>
                <a:sym typeface="+mn-lt"/>
              </a:rPr>
              <a:t> </a:t>
            </a:r>
            <a:r>
              <a:rPr lang="en-US" altLang="zh-CN" sz="2200" dirty="0" err="1">
                <a:latin typeface="Times New Roman" panose="02020603050405020304" pitchFamily="18" charset="0"/>
                <a:cs typeface="Times New Roman" panose="02020603050405020304" pitchFamily="18" charset="0"/>
                <a:sym typeface="+mn-lt"/>
              </a:rPr>
              <a:t>dựng</a:t>
            </a:r>
            <a:r>
              <a:rPr lang="en-US" altLang="zh-CN" sz="2200" dirty="0">
                <a:latin typeface="Times New Roman" panose="02020603050405020304" pitchFamily="18" charset="0"/>
                <a:cs typeface="Times New Roman" panose="02020603050405020304" pitchFamily="18" charset="0"/>
                <a:sym typeface="+mn-lt"/>
              </a:rPr>
              <a:t> </a:t>
            </a:r>
            <a:r>
              <a:rPr lang="en-US" altLang="zh-CN" sz="2200" dirty="0" err="1">
                <a:latin typeface="Times New Roman" panose="02020603050405020304" pitchFamily="18" charset="0"/>
                <a:cs typeface="Times New Roman" panose="02020603050405020304" pitchFamily="18" charset="0"/>
                <a:sym typeface="+mn-lt"/>
              </a:rPr>
              <a:t>nông</a:t>
            </a:r>
            <a:r>
              <a:rPr lang="en-US" altLang="zh-CN" sz="2200" dirty="0">
                <a:latin typeface="Times New Roman" panose="02020603050405020304" pitchFamily="18" charset="0"/>
                <a:cs typeface="Times New Roman" panose="02020603050405020304" pitchFamily="18" charset="0"/>
                <a:sym typeface="+mn-lt"/>
              </a:rPr>
              <a:t> </a:t>
            </a:r>
            <a:r>
              <a:rPr lang="en-US" altLang="zh-CN" sz="2200" dirty="0" err="1">
                <a:latin typeface="Times New Roman" panose="02020603050405020304" pitchFamily="18" charset="0"/>
                <a:cs typeface="Times New Roman" panose="02020603050405020304" pitchFamily="18" charset="0"/>
                <a:sym typeface="+mn-lt"/>
              </a:rPr>
              <a:t>thôn</a:t>
            </a:r>
            <a:r>
              <a:rPr lang="en-US" altLang="zh-CN" sz="2200" dirty="0">
                <a:latin typeface="Times New Roman" panose="02020603050405020304" pitchFamily="18" charset="0"/>
                <a:cs typeface="Times New Roman" panose="02020603050405020304" pitchFamily="18" charset="0"/>
                <a:sym typeface="+mn-lt"/>
              </a:rPr>
              <a:t> </a:t>
            </a:r>
            <a:r>
              <a:rPr lang="en-US" altLang="zh-CN" sz="2200" dirty="0" err="1">
                <a:latin typeface="Times New Roman" panose="02020603050405020304" pitchFamily="18" charset="0"/>
                <a:cs typeface="Times New Roman" panose="02020603050405020304" pitchFamily="18" charset="0"/>
                <a:sym typeface="+mn-lt"/>
              </a:rPr>
              <a:t>mới</a:t>
            </a:r>
            <a:r>
              <a:rPr lang="en-US" altLang="zh-CN" sz="2200" dirty="0">
                <a:latin typeface="Times New Roman" panose="02020603050405020304" pitchFamily="18" charset="0"/>
                <a:cs typeface="Times New Roman" panose="02020603050405020304" pitchFamily="18" charset="0"/>
                <a:sym typeface="+mn-lt"/>
              </a:rPr>
              <a:t> </a:t>
            </a:r>
            <a:r>
              <a:rPr lang="en-US" altLang="zh-CN" sz="2200" i="1" dirty="0">
                <a:latin typeface="Times New Roman" panose="02020603050405020304" pitchFamily="18" charset="0"/>
                <a:cs typeface="Times New Roman" panose="02020603050405020304" pitchFamily="18" charset="0"/>
                <a:sym typeface="+mn-lt"/>
              </a:rPr>
              <a:t>(</a:t>
            </a:r>
            <a:r>
              <a:rPr lang="en-US" altLang="zh-CN" sz="2200" i="1" dirty="0" err="1">
                <a:latin typeface="Times New Roman" panose="02020603050405020304" pitchFamily="18" charset="0"/>
                <a:cs typeface="Times New Roman" panose="02020603050405020304" pitchFamily="18" charset="0"/>
                <a:sym typeface="+mn-lt"/>
              </a:rPr>
              <a:t>thách</a:t>
            </a:r>
            <a:r>
              <a:rPr lang="en-US" altLang="zh-CN" sz="2200" i="1" dirty="0">
                <a:latin typeface="Times New Roman" panose="02020603050405020304" pitchFamily="18" charset="0"/>
                <a:cs typeface="Times New Roman" panose="02020603050405020304" pitchFamily="18" charset="0"/>
                <a:sym typeface="+mn-lt"/>
              </a:rPr>
              <a:t> </a:t>
            </a:r>
            <a:r>
              <a:rPr lang="en-US" altLang="zh-CN" sz="2200" i="1" dirty="0" err="1">
                <a:latin typeface="Times New Roman" panose="02020603050405020304" pitchFamily="18" charset="0"/>
                <a:cs typeface="Times New Roman" panose="02020603050405020304" pitchFamily="18" charset="0"/>
                <a:sym typeface="+mn-lt"/>
              </a:rPr>
              <a:t>thức</a:t>
            </a:r>
            <a:r>
              <a:rPr lang="en-US" altLang="zh-CN" sz="2200" i="1" dirty="0">
                <a:latin typeface="Times New Roman" panose="02020603050405020304" pitchFamily="18" charset="0"/>
                <a:cs typeface="Times New Roman" panose="02020603050405020304" pitchFamily="18" charset="0"/>
                <a:sym typeface="+mn-lt"/>
              </a:rPr>
              <a:t> </a:t>
            </a:r>
            <a:r>
              <a:rPr lang="en-US" altLang="zh-CN" sz="2200" i="1" dirty="0" err="1">
                <a:latin typeface="Times New Roman" panose="02020603050405020304" pitchFamily="18" charset="0"/>
                <a:cs typeface="Times New Roman" panose="02020603050405020304" pitchFamily="18" charset="0"/>
                <a:sym typeface="+mn-lt"/>
              </a:rPr>
              <a:t>về</a:t>
            </a:r>
            <a:r>
              <a:rPr lang="en-US" altLang="zh-CN" sz="2200" i="1" dirty="0">
                <a:latin typeface="Times New Roman" panose="02020603050405020304" pitchFamily="18" charset="0"/>
                <a:cs typeface="Times New Roman" panose="02020603050405020304" pitchFamily="18" charset="0"/>
                <a:sym typeface="+mn-lt"/>
              </a:rPr>
              <a:t> </a:t>
            </a:r>
            <a:r>
              <a:rPr lang="en-US" altLang="zh-CN" sz="2200" i="1" dirty="0" err="1">
                <a:latin typeface="Times New Roman" panose="02020603050405020304" pitchFamily="18" charset="0"/>
                <a:cs typeface="Times New Roman" panose="02020603050405020304" pitchFamily="18" charset="0"/>
                <a:sym typeface="+mn-lt"/>
              </a:rPr>
              <a:t>tiêu</a:t>
            </a:r>
            <a:r>
              <a:rPr lang="en-US" altLang="zh-CN" sz="2200" i="1" dirty="0">
                <a:latin typeface="Times New Roman" panose="02020603050405020304" pitchFamily="18" charset="0"/>
                <a:cs typeface="Times New Roman" panose="02020603050405020304" pitchFamily="18" charset="0"/>
                <a:sym typeface="+mn-lt"/>
              </a:rPr>
              <a:t> </a:t>
            </a:r>
            <a:r>
              <a:rPr lang="en-US" altLang="zh-CN" sz="2200" i="1" dirty="0" err="1">
                <a:latin typeface="Times New Roman" panose="02020603050405020304" pitchFamily="18" charset="0"/>
                <a:cs typeface="Times New Roman" panose="02020603050405020304" pitchFamily="18" charset="0"/>
                <a:sym typeface="+mn-lt"/>
              </a:rPr>
              <a:t>chí</a:t>
            </a:r>
            <a:r>
              <a:rPr lang="en-US" altLang="zh-CN" sz="2200" i="1" dirty="0">
                <a:latin typeface="Times New Roman" panose="02020603050405020304" pitchFamily="18" charset="0"/>
                <a:cs typeface="Times New Roman" panose="02020603050405020304" pitchFamily="18" charset="0"/>
                <a:sym typeface="+mn-lt"/>
              </a:rPr>
              <a:t> </a:t>
            </a:r>
            <a:r>
              <a:rPr lang="en-US" altLang="zh-CN" sz="2200" i="1" dirty="0" err="1">
                <a:latin typeface="Times New Roman" panose="02020603050405020304" pitchFamily="18" charset="0"/>
                <a:cs typeface="Times New Roman" panose="02020603050405020304" pitchFamily="18" charset="0"/>
                <a:sym typeface="+mn-lt"/>
              </a:rPr>
              <a:t>số</a:t>
            </a:r>
            <a:r>
              <a:rPr lang="en-US" altLang="zh-CN" sz="2200" i="1" dirty="0">
                <a:latin typeface="Times New Roman" panose="02020603050405020304" pitchFamily="18" charset="0"/>
                <a:cs typeface="Times New Roman" panose="02020603050405020304" pitchFamily="18" charset="0"/>
                <a:sym typeface="+mn-lt"/>
              </a:rPr>
              <a:t> 8, QĐ 321)</a:t>
            </a:r>
            <a:r>
              <a:rPr lang="en-US" altLang="zh-CN" sz="2200" dirty="0">
                <a:latin typeface="Times New Roman" panose="02020603050405020304" pitchFamily="18" charset="0"/>
                <a:cs typeface="Times New Roman" panose="02020603050405020304" pitchFamily="18" charset="0"/>
                <a:sym typeface="+mn-lt"/>
              </a:rPr>
              <a:t>.</a:t>
            </a:r>
          </a:p>
          <a:p>
            <a:pPr lvl="0" algn="just" defTabSz="457200">
              <a:spcBef>
                <a:spcPts val="600"/>
              </a:spcBef>
              <a:defRPr/>
            </a:pPr>
            <a:r>
              <a:rPr lang="en-US" altLang="zh-CN" sz="2200" dirty="0">
                <a:latin typeface="Times New Roman" panose="02020603050405020304" pitchFamily="18" charset="0"/>
                <a:cs typeface="Times New Roman" panose="02020603050405020304" pitchFamily="18" charset="0"/>
                <a:sym typeface="+mn-lt"/>
              </a:rPr>
              <a:t>- </a:t>
            </a:r>
            <a:r>
              <a:rPr lang="en-US" altLang="zh-CN" sz="2200" dirty="0" err="1">
                <a:latin typeface="Times New Roman" panose="02020603050405020304" pitchFamily="18" charset="0"/>
                <a:cs typeface="Times New Roman" panose="02020603050405020304" pitchFamily="18" charset="0"/>
                <a:sym typeface="+mn-lt"/>
              </a:rPr>
              <a:t>Không</a:t>
            </a:r>
            <a:r>
              <a:rPr lang="en-US" altLang="zh-CN" sz="2200" dirty="0">
                <a:latin typeface="Times New Roman" panose="02020603050405020304" pitchFamily="18" charset="0"/>
                <a:cs typeface="Times New Roman" panose="02020603050405020304" pitchFamily="18" charset="0"/>
                <a:sym typeface="+mn-lt"/>
              </a:rPr>
              <a:t> </a:t>
            </a:r>
            <a:r>
              <a:rPr lang="en-US" altLang="zh-CN" sz="2200" dirty="0" err="1">
                <a:latin typeface="Times New Roman" panose="02020603050405020304" pitchFamily="18" charset="0"/>
                <a:cs typeface="Times New Roman" panose="02020603050405020304" pitchFamily="18" charset="0"/>
                <a:sym typeface="+mn-lt"/>
              </a:rPr>
              <a:t>còn</a:t>
            </a:r>
            <a:r>
              <a:rPr lang="en-US" altLang="zh-CN" sz="2200" dirty="0">
                <a:latin typeface="Times New Roman" panose="02020603050405020304" pitchFamily="18" charset="0"/>
                <a:cs typeface="Times New Roman" panose="02020603050405020304" pitchFamily="18" charset="0"/>
                <a:sym typeface="+mn-lt"/>
              </a:rPr>
              <a:t> </a:t>
            </a:r>
            <a:r>
              <a:rPr lang="en-US" altLang="zh-CN" sz="2200" dirty="0" err="1">
                <a:latin typeface="Times New Roman" panose="02020603050405020304" pitchFamily="18" charset="0"/>
                <a:cs typeface="Times New Roman" panose="02020603050405020304" pitchFamily="18" charset="0"/>
                <a:sym typeface="+mn-lt"/>
              </a:rPr>
              <a:t>xã</a:t>
            </a:r>
            <a:r>
              <a:rPr lang="en-US" altLang="zh-CN" sz="2200" dirty="0">
                <a:latin typeface="Times New Roman" panose="02020603050405020304" pitchFamily="18" charset="0"/>
                <a:cs typeface="Times New Roman" panose="02020603050405020304" pitchFamily="18" charset="0"/>
                <a:sym typeface="+mn-lt"/>
              </a:rPr>
              <a:t> </a:t>
            </a:r>
            <a:r>
              <a:rPr lang="en-US" altLang="zh-CN" sz="2200" dirty="0" err="1">
                <a:latin typeface="Times New Roman" panose="02020603050405020304" pitchFamily="18" charset="0"/>
                <a:cs typeface="Times New Roman" panose="02020603050405020304" pitchFamily="18" charset="0"/>
                <a:sym typeface="+mn-lt"/>
              </a:rPr>
              <a:t>dưới</a:t>
            </a:r>
            <a:r>
              <a:rPr lang="en-US" altLang="zh-CN" sz="2200" dirty="0">
                <a:latin typeface="Times New Roman" panose="02020603050405020304" pitchFamily="18" charset="0"/>
                <a:cs typeface="Times New Roman" panose="02020603050405020304" pitchFamily="18" charset="0"/>
                <a:sym typeface="+mn-lt"/>
              </a:rPr>
              <a:t> </a:t>
            </a:r>
            <a:r>
              <a:rPr lang="en-US" altLang="zh-CN" sz="2200" b="1" dirty="0">
                <a:latin typeface="Times New Roman" panose="02020603050405020304" pitchFamily="18" charset="0"/>
                <a:cs typeface="Times New Roman" panose="02020603050405020304" pitchFamily="18" charset="0"/>
                <a:sym typeface="+mn-lt"/>
              </a:rPr>
              <a:t>15 </a:t>
            </a:r>
            <a:r>
              <a:rPr lang="en-US" altLang="zh-CN" sz="2200" b="1" dirty="0" err="1">
                <a:latin typeface="Times New Roman" panose="02020603050405020304" pitchFamily="18" charset="0"/>
                <a:cs typeface="Times New Roman" panose="02020603050405020304" pitchFamily="18" charset="0"/>
                <a:sym typeface="+mn-lt"/>
              </a:rPr>
              <a:t>tiêu</a:t>
            </a:r>
            <a:r>
              <a:rPr lang="en-US" altLang="zh-CN" sz="2200" b="1" dirty="0">
                <a:latin typeface="Times New Roman" panose="02020603050405020304" pitchFamily="18" charset="0"/>
                <a:cs typeface="Times New Roman" panose="02020603050405020304" pitchFamily="18" charset="0"/>
                <a:sym typeface="+mn-lt"/>
              </a:rPr>
              <a:t> </a:t>
            </a:r>
            <a:r>
              <a:rPr lang="en-US" altLang="zh-CN" sz="2200" b="1" dirty="0" err="1">
                <a:latin typeface="Times New Roman" panose="02020603050405020304" pitchFamily="18" charset="0"/>
                <a:cs typeface="Times New Roman" panose="02020603050405020304" pitchFamily="18" charset="0"/>
                <a:sym typeface="+mn-lt"/>
              </a:rPr>
              <a:t>chí</a:t>
            </a:r>
            <a:r>
              <a:rPr lang="en-US" altLang="zh-CN" sz="2200" b="1" dirty="0">
                <a:latin typeface="Times New Roman" panose="02020603050405020304" pitchFamily="18" charset="0"/>
                <a:cs typeface="Times New Roman" panose="02020603050405020304" pitchFamily="18" charset="0"/>
                <a:sym typeface="+mn-lt"/>
              </a:rPr>
              <a:t> </a:t>
            </a:r>
            <a:r>
              <a:rPr lang="en-US" altLang="zh-CN" sz="2200" i="1" dirty="0">
                <a:latin typeface="Times New Roman" panose="02020603050405020304" pitchFamily="18" charset="0"/>
                <a:cs typeface="Times New Roman" panose="02020603050405020304" pitchFamily="18" charset="0"/>
                <a:sym typeface="+mn-lt"/>
              </a:rPr>
              <a:t>(</a:t>
            </a:r>
            <a:r>
              <a:rPr lang="en-US" altLang="zh-CN" sz="2200" i="1" dirty="0" err="1">
                <a:latin typeface="Times New Roman" panose="02020603050405020304" pitchFamily="18" charset="0"/>
                <a:cs typeface="Times New Roman" panose="02020603050405020304" pitchFamily="18" charset="0"/>
                <a:sym typeface="+mn-lt"/>
              </a:rPr>
              <a:t>thách</a:t>
            </a:r>
            <a:r>
              <a:rPr lang="en-US" altLang="zh-CN" sz="2200" i="1" dirty="0">
                <a:latin typeface="Times New Roman" panose="02020603050405020304" pitchFamily="18" charset="0"/>
                <a:cs typeface="Times New Roman" panose="02020603050405020304" pitchFamily="18" charset="0"/>
                <a:sym typeface="+mn-lt"/>
              </a:rPr>
              <a:t> </a:t>
            </a:r>
            <a:r>
              <a:rPr lang="en-US" altLang="zh-CN" sz="2200" i="1" dirty="0" err="1">
                <a:latin typeface="Times New Roman" panose="02020603050405020304" pitchFamily="18" charset="0"/>
                <a:cs typeface="Times New Roman" panose="02020603050405020304" pitchFamily="18" charset="0"/>
                <a:sym typeface="+mn-lt"/>
              </a:rPr>
              <a:t>thức</a:t>
            </a:r>
            <a:r>
              <a:rPr lang="en-US" altLang="zh-CN" sz="2200" i="1" dirty="0">
                <a:latin typeface="Times New Roman" panose="02020603050405020304" pitchFamily="18" charset="0"/>
                <a:cs typeface="Times New Roman" panose="02020603050405020304" pitchFamily="18" charset="0"/>
                <a:sym typeface="+mn-lt"/>
              </a:rPr>
              <a:t>, </a:t>
            </a:r>
            <a:r>
              <a:rPr lang="en-US" altLang="zh-CN" sz="2200" i="1" dirty="0" err="1">
                <a:latin typeface="Times New Roman" panose="02020603050405020304" pitchFamily="18" charset="0"/>
                <a:cs typeface="Times New Roman" panose="02020603050405020304" pitchFamily="18" charset="0"/>
                <a:sym typeface="+mn-lt"/>
              </a:rPr>
              <a:t>hiện</a:t>
            </a:r>
            <a:r>
              <a:rPr lang="en-US" altLang="zh-CN" sz="2200" i="1" dirty="0">
                <a:latin typeface="Times New Roman" panose="02020603050405020304" pitchFamily="18" charset="0"/>
                <a:cs typeface="Times New Roman" panose="02020603050405020304" pitchFamily="18" charset="0"/>
                <a:sym typeface="+mn-lt"/>
              </a:rPr>
              <a:t> nay </a:t>
            </a:r>
            <a:r>
              <a:rPr lang="en-US" altLang="zh-CN" sz="2200" i="1" dirty="0" err="1">
                <a:latin typeface="Times New Roman" panose="02020603050405020304" pitchFamily="18" charset="0"/>
                <a:cs typeface="Times New Roman" panose="02020603050405020304" pitchFamily="18" charset="0"/>
                <a:sym typeface="+mn-lt"/>
              </a:rPr>
              <a:t>còn</a:t>
            </a:r>
            <a:r>
              <a:rPr lang="en-US" altLang="zh-CN" sz="2200" i="1" dirty="0">
                <a:latin typeface="Times New Roman" panose="02020603050405020304" pitchFamily="18" charset="0"/>
                <a:cs typeface="Times New Roman" panose="02020603050405020304" pitchFamily="18" charset="0"/>
                <a:sym typeface="+mn-lt"/>
              </a:rPr>
              <a:t> 1.548 </a:t>
            </a:r>
            <a:r>
              <a:rPr lang="en-US" altLang="zh-CN" sz="2200" i="1" dirty="0" err="1">
                <a:latin typeface="Times New Roman" panose="02020603050405020304" pitchFamily="18" charset="0"/>
                <a:cs typeface="Times New Roman" panose="02020603050405020304" pitchFamily="18" charset="0"/>
                <a:sym typeface="+mn-lt"/>
              </a:rPr>
              <a:t>xã</a:t>
            </a:r>
            <a:r>
              <a:rPr lang="en-US" altLang="zh-CN" sz="2200" i="1" dirty="0">
                <a:latin typeface="Times New Roman" panose="02020603050405020304" pitchFamily="18" charset="0"/>
                <a:cs typeface="Times New Roman" panose="02020603050405020304" pitchFamily="18" charset="0"/>
                <a:sym typeface="+mn-lt"/>
              </a:rPr>
              <a:t> </a:t>
            </a:r>
            <a:r>
              <a:rPr lang="en-US" altLang="zh-CN" sz="2200" i="1" dirty="0" err="1">
                <a:latin typeface="Times New Roman" panose="02020603050405020304" pitchFamily="18" charset="0"/>
                <a:cs typeface="Times New Roman" panose="02020603050405020304" pitchFamily="18" charset="0"/>
                <a:sym typeface="+mn-lt"/>
              </a:rPr>
              <a:t>dưới</a:t>
            </a:r>
            <a:r>
              <a:rPr lang="en-US" altLang="zh-CN" sz="2200" i="1" dirty="0">
                <a:latin typeface="Times New Roman" panose="02020603050405020304" pitchFamily="18" charset="0"/>
                <a:cs typeface="Times New Roman" panose="02020603050405020304" pitchFamily="18" charset="0"/>
                <a:sym typeface="+mn-lt"/>
              </a:rPr>
              <a:t> 15 </a:t>
            </a:r>
            <a:r>
              <a:rPr lang="en-US" altLang="zh-CN" sz="2200" i="1" dirty="0" err="1">
                <a:latin typeface="Times New Roman" panose="02020603050405020304" pitchFamily="18" charset="0"/>
                <a:cs typeface="Times New Roman" panose="02020603050405020304" pitchFamily="18" charset="0"/>
                <a:sym typeface="+mn-lt"/>
              </a:rPr>
              <a:t>tiêu</a:t>
            </a:r>
            <a:r>
              <a:rPr lang="en-US" altLang="zh-CN" sz="2200" i="1" dirty="0">
                <a:latin typeface="Times New Roman" panose="02020603050405020304" pitchFamily="18" charset="0"/>
                <a:cs typeface="Times New Roman" panose="02020603050405020304" pitchFamily="18" charset="0"/>
                <a:sym typeface="+mn-lt"/>
              </a:rPr>
              <a:t> </a:t>
            </a:r>
            <a:r>
              <a:rPr lang="en-US" altLang="zh-CN" sz="2200" i="1" dirty="0" err="1">
                <a:latin typeface="Times New Roman" panose="02020603050405020304" pitchFamily="18" charset="0"/>
                <a:cs typeface="Times New Roman" panose="02020603050405020304" pitchFamily="18" charset="0"/>
                <a:sym typeface="+mn-lt"/>
              </a:rPr>
              <a:t>chí</a:t>
            </a:r>
            <a:r>
              <a:rPr lang="en-US" altLang="zh-CN" sz="2200" i="1" dirty="0">
                <a:latin typeface="Times New Roman" panose="02020603050405020304" pitchFamily="18" charset="0"/>
                <a:cs typeface="Times New Roman" panose="02020603050405020304" pitchFamily="18" charset="0"/>
                <a:sym typeface="+mn-lt"/>
              </a:rPr>
              <a:t>, </a:t>
            </a:r>
            <a:r>
              <a:rPr lang="en-US" altLang="zh-CN" sz="2200" i="1" dirty="0" err="1">
                <a:latin typeface="Times New Roman" panose="02020603050405020304" pitchFamily="18" charset="0"/>
                <a:cs typeface="Times New Roman" panose="02020603050405020304" pitchFamily="18" charset="0"/>
                <a:sym typeface="+mn-lt"/>
              </a:rPr>
              <a:t>trong</a:t>
            </a:r>
            <a:r>
              <a:rPr lang="en-US" altLang="zh-CN" sz="2200" i="1" dirty="0">
                <a:latin typeface="Times New Roman" panose="02020603050405020304" pitchFamily="18" charset="0"/>
                <a:cs typeface="Times New Roman" panose="02020603050405020304" pitchFamily="18" charset="0"/>
                <a:sym typeface="+mn-lt"/>
              </a:rPr>
              <a:t> </a:t>
            </a:r>
            <a:r>
              <a:rPr lang="en-US" altLang="zh-CN" sz="2200" i="1" dirty="0" err="1">
                <a:latin typeface="Times New Roman" panose="02020603050405020304" pitchFamily="18" charset="0"/>
                <a:cs typeface="Times New Roman" panose="02020603050405020304" pitchFamily="18" charset="0"/>
                <a:sym typeface="+mn-lt"/>
              </a:rPr>
              <a:t>đó</a:t>
            </a:r>
            <a:r>
              <a:rPr lang="en-US" altLang="zh-CN" sz="2200" i="1" dirty="0">
                <a:latin typeface="Times New Roman" panose="02020603050405020304" pitchFamily="18" charset="0"/>
                <a:cs typeface="Times New Roman" panose="02020603050405020304" pitchFamily="18" charset="0"/>
                <a:sym typeface="+mn-lt"/>
              </a:rPr>
              <a:t> 1.208 </a:t>
            </a:r>
            <a:r>
              <a:rPr lang="en-US" altLang="zh-CN" sz="2200" i="1" dirty="0" err="1">
                <a:latin typeface="Times New Roman" panose="02020603050405020304" pitchFamily="18" charset="0"/>
                <a:cs typeface="Times New Roman" panose="02020603050405020304" pitchFamily="18" charset="0"/>
                <a:sym typeface="+mn-lt"/>
              </a:rPr>
              <a:t>xã</a:t>
            </a:r>
            <a:r>
              <a:rPr lang="en-US" altLang="zh-CN" sz="2200" i="1" dirty="0">
                <a:latin typeface="Times New Roman" panose="02020603050405020304" pitchFamily="18" charset="0"/>
                <a:cs typeface="Times New Roman" panose="02020603050405020304" pitchFamily="18" charset="0"/>
                <a:sym typeface="+mn-lt"/>
              </a:rPr>
              <a:t> </a:t>
            </a:r>
            <a:r>
              <a:rPr lang="en-US" altLang="zh-CN" sz="2200" i="1" dirty="0" err="1">
                <a:latin typeface="Times New Roman" panose="02020603050405020304" pitchFamily="18" charset="0"/>
                <a:cs typeface="Times New Roman" panose="02020603050405020304" pitchFamily="18" charset="0"/>
                <a:sym typeface="+mn-lt"/>
              </a:rPr>
              <a:t>vùng</a:t>
            </a:r>
            <a:r>
              <a:rPr lang="en-US" altLang="zh-CN" sz="2200" i="1" dirty="0">
                <a:latin typeface="Times New Roman" panose="02020603050405020304" pitchFamily="18" charset="0"/>
                <a:cs typeface="Times New Roman" panose="02020603050405020304" pitchFamily="18" charset="0"/>
                <a:sym typeface="+mn-lt"/>
              </a:rPr>
              <a:t> </a:t>
            </a:r>
            <a:r>
              <a:rPr lang="en-US" altLang="zh-CN" sz="2200" i="1" dirty="0" err="1">
                <a:latin typeface="Times New Roman" panose="02020603050405020304" pitchFamily="18" charset="0"/>
                <a:cs typeface="Times New Roman" panose="02020603050405020304" pitchFamily="18" charset="0"/>
                <a:sym typeface="+mn-lt"/>
              </a:rPr>
              <a:t>miền</a:t>
            </a:r>
            <a:r>
              <a:rPr lang="en-US" altLang="zh-CN" sz="2200" i="1" dirty="0">
                <a:latin typeface="Times New Roman" panose="02020603050405020304" pitchFamily="18" charset="0"/>
                <a:cs typeface="Times New Roman" panose="02020603050405020304" pitchFamily="18" charset="0"/>
                <a:sym typeface="+mn-lt"/>
              </a:rPr>
              <a:t> </a:t>
            </a:r>
            <a:r>
              <a:rPr lang="en-US" altLang="zh-CN" sz="2200" i="1" dirty="0" err="1">
                <a:latin typeface="Times New Roman" panose="02020603050405020304" pitchFamily="18" charset="0"/>
                <a:cs typeface="Times New Roman" panose="02020603050405020304" pitchFamily="18" charset="0"/>
                <a:sym typeface="+mn-lt"/>
              </a:rPr>
              <a:t>núi</a:t>
            </a:r>
            <a:r>
              <a:rPr lang="en-US" altLang="zh-CN" sz="2200" i="1" dirty="0">
                <a:latin typeface="Times New Roman" panose="02020603050405020304" pitchFamily="18" charset="0"/>
                <a:cs typeface="Times New Roman" panose="02020603050405020304" pitchFamily="18" charset="0"/>
                <a:sym typeface="+mn-lt"/>
              </a:rPr>
              <a:t>, DTTS </a:t>
            </a:r>
            <a:r>
              <a:rPr lang="en-US" altLang="zh-CN" sz="2200" i="1" dirty="0" err="1">
                <a:latin typeface="Times New Roman" panose="02020603050405020304" pitchFamily="18" charset="0"/>
                <a:cs typeface="Times New Roman" panose="02020603050405020304" pitchFamily="18" charset="0"/>
                <a:sym typeface="+mn-lt"/>
              </a:rPr>
              <a:t>không</a:t>
            </a:r>
            <a:r>
              <a:rPr lang="en-US" altLang="zh-CN" sz="2200" i="1" dirty="0">
                <a:latin typeface="Times New Roman" panose="02020603050405020304" pitchFamily="18" charset="0"/>
                <a:cs typeface="Times New Roman" panose="02020603050405020304" pitchFamily="18" charset="0"/>
                <a:sym typeface="+mn-lt"/>
              </a:rPr>
              <a:t> </a:t>
            </a:r>
            <a:r>
              <a:rPr lang="en-US" altLang="zh-CN" sz="2200" i="1" dirty="0" err="1">
                <a:latin typeface="Times New Roman" panose="02020603050405020304" pitchFamily="18" charset="0"/>
                <a:cs typeface="Times New Roman" panose="02020603050405020304" pitchFamily="18" charset="0"/>
                <a:sym typeface="+mn-lt"/>
              </a:rPr>
              <a:t>thuộc</a:t>
            </a:r>
            <a:r>
              <a:rPr lang="en-US" altLang="zh-CN" sz="2200" i="1" dirty="0">
                <a:latin typeface="Times New Roman" panose="02020603050405020304" pitchFamily="18" charset="0"/>
                <a:cs typeface="Times New Roman" panose="02020603050405020304" pitchFamily="18" charset="0"/>
                <a:sym typeface="+mn-lt"/>
              </a:rPr>
              <a:t> </a:t>
            </a:r>
            <a:r>
              <a:rPr lang="en-US" altLang="zh-CN" sz="2200" i="1" dirty="0" err="1">
                <a:latin typeface="Times New Roman" panose="02020603050405020304" pitchFamily="18" charset="0"/>
                <a:cs typeface="Times New Roman" panose="02020603050405020304" pitchFamily="18" charset="0"/>
                <a:sym typeface="+mn-lt"/>
              </a:rPr>
              <a:t>diện</a:t>
            </a:r>
            <a:r>
              <a:rPr lang="en-US" altLang="zh-CN" sz="2200" i="1" dirty="0">
                <a:latin typeface="Times New Roman" panose="02020603050405020304" pitchFamily="18" charset="0"/>
                <a:cs typeface="Times New Roman" panose="02020603050405020304" pitchFamily="18" charset="0"/>
                <a:sym typeface="+mn-lt"/>
              </a:rPr>
              <a:t> </a:t>
            </a:r>
            <a:r>
              <a:rPr lang="en-US" altLang="zh-CN" sz="2200" i="1" dirty="0" err="1">
                <a:latin typeface="Times New Roman" panose="02020603050405020304" pitchFamily="18" charset="0"/>
                <a:cs typeface="Times New Roman" panose="02020603050405020304" pitchFamily="18" charset="0"/>
                <a:sym typeface="+mn-lt"/>
              </a:rPr>
              <a:t>đầu</a:t>
            </a:r>
            <a:r>
              <a:rPr lang="en-US" altLang="zh-CN" sz="2200" i="1" dirty="0">
                <a:latin typeface="Times New Roman" panose="02020603050405020304" pitchFamily="18" charset="0"/>
                <a:cs typeface="Times New Roman" panose="02020603050405020304" pitchFamily="18" charset="0"/>
                <a:sym typeface="+mn-lt"/>
              </a:rPr>
              <a:t> </a:t>
            </a:r>
            <a:r>
              <a:rPr lang="en-US" altLang="zh-CN" sz="2200" i="1" dirty="0" err="1">
                <a:latin typeface="Times New Roman" panose="02020603050405020304" pitchFamily="18" charset="0"/>
                <a:cs typeface="Times New Roman" panose="02020603050405020304" pitchFamily="18" charset="0"/>
                <a:sym typeface="+mn-lt"/>
              </a:rPr>
              <a:t>tư</a:t>
            </a:r>
            <a:r>
              <a:rPr lang="en-US" altLang="zh-CN" sz="2200" i="1" dirty="0">
                <a:latin typeface="Times New Roman" panose="02020603050405020304" pitchFamily="18" charset="0"/>
                <a:cs typeface="Times New Roman" panose="02020603050405020304" pitchFamily="18" charset="0"/>
                <a:sym typeface="+mn-lt"/>
              </a:rPr>
              <a:t> </a:t>
            </a:r>
            <a:r>
              <a:rPr lang="en-US" altLang="zh-CN" sz="2200" i="1" dirty="0" err="1">
                <a:latin typeface="Times New Roman" panose="02020603050405020304" pitchFamily="18" charset="0"/>
                <a:cs typeface="Times New Roman" panose="02020603050405020304" pitchFamily="18" charset="0"/>
                <a:sym typeface="+mn-lt"/>
              </a:rPr>
              <a:t>của</a:t>
            </a:r>
            <a:r>
              <a:rPr lang="en-US" altLang="zh-CN" sz="2200" i="1" dirty="0">
                <a:latin typeface="Times New Roman" panose="02020603050405020304" pitchFamily="18" charset="0"/>
                <a:cs typeface="Times New Roman" panose="02020603050405020304" pitchFamily="18" charset="0"/>
                <a:sym typeface="+mn-lt"/>
              </a:rPr>
              <a:t> </a:t>
            </a:r>
            <a:r>
              <a:rPr lang="en-US" altLang="zh-CN" sz="2200" i="1" dirty="0" err="1">
                <a:latin typeface="Times New Roman" panose="02020603050405020304" pitchFamily="18" charset="0"/>
                <a:cs typeface="Times New Roman" panose="02020603050405020304" pitchFamily="18" charset="0"/>
                <a:sym typeface="+mn-lt"/>
              </a:rPr>
              <a:t>Chương</a:t>
            </a:r>
            <a:r>
              <a:rPr lang="en-US" altLang="zh-CN" sz="2200" i="1" dirty="0">
                <a:latin typeface="Times New Roman" panose="02020603050405020304" pitchFamily="18" charset="0"/>
                <a:cs typeface="Times New Roman" panose="02020603050405020304" pitchFamily="18" charset="0"/>
                <a:sym typeface="+mn-lt"/>
              </a:rPr>
              <a:t> </a:t>
            </a:r>
            <a:r>
              <a:rPr lang="en-US" altLang="zh-CN" sz="2200" i="1" dirty="0" err="1">
                <a:latin typeface="Times New Roman" panose="02020603050405020304" pitchFamily="18" charset="0"/>
                <a:cs typeface="Times New Roman" panose="02020603050405020304" pitchFamily="18" charset="0"/>
                <a:sym typeface="+mn-lt"/>
              </a:rPr>
              <a:t>trình</a:t>
            </a:r>
            <a:r>
              <a:rPr lang="en-US" altLang="zh-CN" sz="2200" i="1" dirty="0">
                <a:latin typeface="Times New Roman" panose="02020603050405020304" pitchFamily="18" charset="0"/>
                <a:cs typeface="Times New Roman" panose="02020603050405020304" pitchFamily="18" charset="0"/>
                <a:sym typeface="+mn-lt"/>
              </a:rPr>
              <a:t> NTM).</a:t>
            </a:r>
          </a:p>
        </p:txBody>
      </p:sp>
      <p:pic>
        <p:nvPicPr>
          <p:cNvPr id="17" name="Picture 2" descr="Nỗ lực xây dựng NT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1" y="858944"/>
            <a:ext cx="2609850" cy="1752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1" name="Picture 6" descr="Đông Nam Bộ trên chặng đường nước rút xây dựng nông thôn mới | Ban Dân vận  Trung ươ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1" y="2833605"/>
            <a:ext cx="2609850" cy="15811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2" name="Picture 21"/>
          <p:cNvPicPr>
            <a:picLocks noChangeAspect="1"/>
          </p:cNvPicPr>
          <p:nvPr/>
        </p:nvPicPr>
        <p:blipFill>
          <a:blip r:embed="rId5"/>
          <a:stretch>
            <a:fillRect/>
          </a:stretch>
        </p:blipFill>
        <p:spPr>
          <a:xfrm>
            <a:off x="213362" y="4757337"/>
            <a:ext cx="2609850" cy="16002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5475224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36">
            <a:extLst>
              <a:ext uri="{FF2B5EF4-FFF2-40B4-BE49-F238E27FC236}">
                <a16:creationId xmlns:a16="http://schemas.microsoft.com/office/drawing/2014/main" id="{AD5C022D-5399-4314-80AF-A156990CB29D}"/>
              </a:ext>
            </a:extLst>
          </p:cNvPr>
          <p:cNvGrpSpPr/>
          <p:nvPr/>
        </p:nvGrpSpPr>
        <p:grpSpPr>
          <a:xfrm>
            <a:off x="2952750" y="886835"/>
            <a:ext cx="8985677" cy="5630072"/>
            <a:chOff x="1124857" y="5273383"/>
            <a:chExt cx="10570184" cy="1146629"/>
          </a:xfrm>
        </p:grpSpPr>
        <p:sp>
          <p:nvSpPr>
            <p:cNvPr id="12" name="矩形 38">
              <a:extLst>
                <a:ext uri="{FF2B5EF4-FFF2-40B4-BE49-F238E27FC236}">
                  <a16:creationId xmlns:a16="http://schemas.microsoft.com/office/drawing/2014/main" id="{FA6857DA-819B-4E0C-B6D3-F20E42F8D5CB}"/>
                </a:ext>
              </a:extLst>
            </p:cNvPr>
            <p:cNvSpPr/>
            <p:nvPr/>
          </p:nvSpPr>
          <p:spPr>
            <a:xfrm>
              <a:off x="1124857" y="5273383"/>
              <a:ext cx="10091212" cy="1146629"/>
            </a:xfrm>
            <a:prstGeom prst="rect">
              <a:avLst/>
            </a:prstGeom>
            <a:solidFill>
              <a:schemeClr val="bg1"/>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blipFill>
                  <a:blip r:embed="rId2"/>
                  <a:tile tx="0" ty="0" sx="100000" sy="100000" flip="none" algn="tl"/>
                </a:blipFill>
                <a:cs typeface="+mn-ea"/>
                <a:sym typeface="+mn-lt"/>
              </a:endParaRPr>
            </a:p>
          </p:txBody>
        </p:sp>
        <p:sp>
          <p:nvSpPr>
            <p:cNvPr id="13" name="矩形 39">
              <a:extLst>
                <a:ext uri="{FF2B5EF4-FFF2-40B4-BE49-F238E27FC236}">
                  <a16:creationId xmlns:a16="http://schemas.microsoft.com/office/drawing/2014/main" id="{C2D6D316-4155-4F27-A73A-E185A32A456E}"/>
                </a:ext>
              </a:extLst>
            </p:cNvPr>
            <p:cNvSpPr/>
            <p:nvPr/>
          </p:nvSpPr>
          <p:spPr>
            <a:xfrm>
              <a:off x="1124857" y="5273383"/>
              <a:ext cx="478972" cy="114662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矩形 40">
              <a:extLst>
                <a:ext uri="{FF2B5EF4-FFF2-40B4-BE49-F238E27FC236}">
                  <a16:creationId xmlns:a16="http://schemas.microsoft.com/office/drawing/2014/main" id="{44102952-FA1F-47AB-867A-02E7A7857E9D}"/>
                </a:ext>
              </a:extLst>
            </p:cNvPr>
            <p:cNvSpPr/>
            <p:nvPr/>
          </p:nvSpPr>
          <p:spPr>
            <a:xfrm>
              <a:off x="11216069" y="5273383"/>
              <a:ext cx="478972" cy="1146629"/>
            </a:xfrm>
            <a:prstGeom prst="rect">
              <a:avLst/>
            </a:prstGeom>
            <a:solidFill>
              <a:srgbClr val="3857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15" name="Title 1"/>
          <p:cNvSpPr txBox="1">
            <a:spLocks/>
          </p:cNvSpPr>
          <p:nvPr/>
        </p:nvSpPr>
        <p:spPr>
          <a:xfrm>
            <a:off x="1061588" y="176229"/>
            <a:ext cx="9789291" cy="614287"/>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a:solidFill>
                  <a:srgbClr val="002060"/>
                </a:solidFill>
                <a:latin typeface="Times New Roman" panose="02020603050405020304" pitchFamily="18" charset="0"/>
                <a:cs typeface="Times New Roman" panose="02020603050405020304" pitchFamily="18" charset="0"/>
              </a:rPr>
              <a:t>MỘT SỐ KHÓ KHĂN, TỒN TẠI</a:t>
            </a:r>
          </a:p>
        </p:txBody>
      </p:sp>
      <p:sp>
        <p:nvSpPr>
          <p:cNvPr id="16" name="Donut 15"/>
          <p:cNvSpPr/>
          <p:nvPr/>
        </p:nvSpPr>
        <p:spPr>
          <a:xfrm>
            <a:off x="213360" y="86784"/>
            <a:ext cx="778509" cy="772160"/>
          </a:xfrm>
          <a:prstGeom prst="donut">
            <a:avLst/>
          </a:prstGeom>
          <a:solidFill>
            <a:schemeClr val="accent6">
              <a:lumMod val="75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latin typeface="Times New Roman" panose="02020603050405020304" pitchFamily="18" charset="0"/>
                <a:cs typeface="Times New Roman" panose="02020603050405020304" pitchFamily="18" charset="0"/>
              </a:rPr>
              <a:t>09</a:t>
            </a:r>
          </a:p>
        </p:txBody>
      </p:sp>
      <p:sp>
        <p:nvSpPr>
          <p:cNvPr id="20" name="文本框 17">
            <a:extLst>
              <a:ext uri="{FF2B5EF4-FFF2-40B4-BE49-F238E27FC236}">
                <a16:creationId xmlns:a16="http://schemas.microsoft.com/office/drawing/2014/main" id="{A86AF595-4A1E-4883-B615-0580E8CE628D}"/>
              </a:ext>
            </a:extLst>
          </p:cNvPr>
          <p:cNvSpPr txBox="1"/>
          <p:nvPr/>
        </p:nvSpPr>
        <p:spPr>
          <a:xfrm>
            <a:off x="3359922" y="1131936"/>
            <a:ext cx="8001595" cy="5216813"/>
          </a:xfrm>
          <a:prstGeom prst="rect">
            <a:avLst/>
          </a:prstGeom>
          <a:noFill/>
        </p:spPr>
        <p:txBody>
          <a:bodyPr wrap="square" rtlCol="0">
            <a:spAutoFit/>
          </a:bodyPr>
          <a:lstStyle/>
          <a:p>
            <a:pPr lvl="0" algn="just" defTabSz="457200">
              <a:spcBef>
                <a:spcPts val="600"/>
              </a:spcBef>
              <a:defRPr/>
            </a:pPr>
            <a:r>
              <a:rPr lang="en-US" sz="2200" b="1" dirty="0">
                <a:latin typeface="Times New Roman" pitchFamily="18" charset="0"/>
                <a:cs typeface="Times New Roman" pitchFamily="18" charset="0"/>
              </a:rPr>
              <a:t> 2. TIẾN ĐỘ TRIỂN KHAI CÁC CHƯƠNG TRÌNH CHUYÊN ĐỀ RẤT CHẬM (</a:t>
            </a:r>
            <a:r>
              <a:rPr lang="en-US" sz="2200" b="1" dirty="0" err="1">
                <a:latin typeface="Times New Roman" pitchFamily="18" charset="0"/>
                <a:cs typeface="Times New Roman" pitchFamily="18" charset="0"/>
              </a:rPr>
              <a:t>còn</a:t>
            </a:r>
            <a:r>
              <a:rPr lang="en-US" sz="2200" b="1" dirty="0">
                <a:latin typeface="Times New Roman" pitchFamily="18" charset="0"/>
                <a:cs typeface="Times New Roman" pitchFamily="18" charset="0"/>
              </a:rPr>
              <a:t> 1,5 </a:t>
            </a:r>
            <a:r>
              <a:rPr lang="en-US" sz="2200" b="1" dirty="0" err="1">
                <a:latin typeface="Times New Roman" pitchFamily="18" charset="0"/>
                <a:cs typeface="Times New Roman" pitchFamily="18" charset="0"/>
              </a:rPr>
              <a:t>năm</a:t>
            </a:r>
            <a:r>
              <a:rPr lang="en-US" sz="2200" b="1" dirty="0">
                <a:latin typeface="Times New Roman" pitchFamily="18" charset="0"/>
                <a:cs typeface="Times New Roman" pitchFamily="18" charset="0"/>
              </a:rPr>
              <a:t>):</a:t>
            </a:r>
          </a:p>
          <a:p>
            <a:pPr lvl="0" algn="just" defTabSz="457200">
              <a:spcBef>
                <a:spcPts val="600"/>
              </a:spcBef>
              <a:defRPr/>
            </a:pPr>
            <a:r>
              <a:rPr lang="en-US" altLang="zh-CN" sz="2200" b="1" dirty="0">
                <a:latin typeface="Times New Roman" pitchFamily="18" charset="0"/>
                <a:cs typeface="Times New Roman" pitchFamily="18" charset="0"/>
                <a:sym typeface="+mn-lt"/>
              </a:rPr>
              <a:t>- </a:t>
            </a:r>
            <a:r>
              <a:rPr lang="en-US" altLang="zh-CN" sz="2000" dirty="0" err="1">
                <a:latin typeface="Times New Roman" pitchFamily="18" charset="0"/>
                <a:cs typeface="Times New Roman" pitchFamily="18" charset="0"/>
                <a:sym typeface="+mn-lt"/>
              </a:rPr>
              <a:t>Còn</a:t>
            </a:r>
            <a:r>
              <a:rPr lang="en-US" altLang="zh-CN" sz="2000" dirty="0">
                <a:latin typeface="Times New Roman" pitchFamily="18" charset="0"/>
                <a:cs typeface="Times New Roman" pitchFamily="18" charset="0"/>
                <a:sym typeface="+mn-lt"/>
              </a:rPr>
              <a:t> </a:t>
            </a:r>
            <a:r>
              <a:rPr lang="de-DE" sz="2000" b="1" dirty="0">
                <a:latin typeface="Times New Roman" pitchFamily="18" charset="0"/>
                <a:cs typeface="Times New Roman" pitchFamily="18" charset="0"/>
              </a:rPr>
              <a:t>02 tỉnh</a:t>
            </a:r>
            <a:r>
              <a:rPr lang="de-DE" sz="2000" dirty="0">
                <a:latin typeface="Times New Roman" pitchFamily="18" charset="0"/>
                <a:cs typeface="Times New Roman" pitchFamily="18" charset="0"/>
              </a:rPr>
              <a:t> chưa bàn hành Kế hoạch thực hiện Chương trình chuyển đổi số; </a:t>
            </a:r>
            <a:r>
              <a:rPr lang="de-DE" sz="2000" b="1" dirty="0">
                <a:latin typeface="Times New Roman" pitchFamily="18" charset="0"/>
                <a:cs typeface="Times New Roman" pitchFamily="18" charset="0"/>
              </a:rPr>
              <a:t>11 tỉnh </a:t>
            </a:r>
            <a:r>
              <a:rPr lang="de-DE" sz="2000" dirty="0">
                <a:latin typeface="Times New Roman" pitchFamily="18" charset="0"/>
                <a:cs typeface="Times New Roman" pitchFamily="18" charset="0"/>
              </a:rPr>
              <a:t>chưa ban hành Kế hoạch thực hiện Chương trình tăng cường bảo vệ môi trường, an toàn thực phẩm và cấp nước sạch nông thôn.</a:t>
            </a:r>
          </a:p>
          <a:p>
            <a:pPr lvl="0" algn="just" defTabSz="457200">
              <a:spcBef>
                <a:spcPts val="600"/>
              </a:spcBef>
              <a:defRPr/>
            </a:pPr>
            <a:r>
              <a:rPr lang="en-US" altLang="zh-CN" sz="2200" i="1" dirty="0">
                <a:latin typeface="Times New Roman" panose="02020603050405020304" pitchFamily="18" charset="0"/>
                <a:cs typeface="Times New Roman" panose="02020603050405020304" pitchFamily="18" charset="0"/>
                <a:sym typeface="+mn-lt"/>
              </a:rPr>
              <a:t>- </a:t>
            </a:r>
            <a:r>
              <a:rPr lang="de-DE" sz="2000" b="1" dirty="0">
                <a:latin typeface="Times New Roman" pitchFamily="18" charset="0"/>
                <a:cs typeface="Times New Roman" pitchFamily="18" charset="0"/>
              </a:rPr>
              <a:t>19/31 tỉnh </a:t>
            </a:r>
            <a:r>
              <a:rPr lang="de-DE" sz="2000" dirty="0">
                <a:latin typeface="Times New Roman" pitchFamily="18" charset="0"/>
                <a:cs typeface="Times New Roman" pitchFamily="18" charset="0"/>
              </a:rPr>
              <a:t>chưa phê duyệt Kế hoạch/dự án triển khai mô hình thí điểm của Chương trình OCOP.</a:t>
            </a:r>
          </a:p>
          <a:p>
            <a:pPr lvl="0" algn="just" defTabSz="457200">
              <a:spcBef>
                <a:spcPts val="600"/>
              </a:spcBef>
              <a:defRPr/>
            </a:pPr>
            <a:r>
              <a:rPr lang="de-DE" sz="2000" dirty="0">
                <a:latin typeface="Times New Roman" pitchFamily="18" charset="0"/>
                <a:cs typeface="Times New Roman" pitchFamily="18" charset="0"/>
              </a:rPr>
              <a:t>- </a:t>
            </a:r>
            <a:r>
              <a:rPr lang="de-DE" sz="2000" b="1" dirty="0">
                <a:latin typeface="Times New Roman" pitchFamily="18" charset="0"/>
                <a:cs typeface="Times New Roman" pitchFamily="18" charset="0"/>
              </a:rPr>
              <a:t>15/20 tỉnh</a:t>
            </a:r>
            <a:r>
              <a:rPr lang="de-DE" sz="2000" dirty="0">
                <a:latin typeface="Times New Roman" pitchFamily="18" charset="0"/>
                <a:cs typeface="Times New Roman" pitchFamily="18" charset="0"/>
              </a:rPr>
              <a:t> chưa phê duyệt Kế hoạch/dự án triển khai mô hình thí điểm của Chương trình phát triển du lịch nông thôn.</a:t>
            </a:r>
          </a:p>
          <a:p>
            <a:pPr lvl="0" algn="just" defTabSz="457200">
              <a:spcBef>
                <a:spcPts val="600"/>
              </a:spcBef>
              <a:defRPr/>
            </a:pPr>
            <a:r>
              <a:rPr lang="de-DE" sz="2000" dirty="0">
                <a:latin typeface="Times New Roman" pitchFamily="18" charset="0"/>
                <a:cs typeface="Times New Roman" pitchFamily="18" charset="0"/>
              </a:rPr>
              <a:t>- </a:t>
            </a:r>
            <a:r>
              <a:rPr lang="de-DE" sz="2000" b="1" dirty="0">
                <a:latin typeface="Times New Roman" pitchFamily="18" charset="0"/>
                <a:cs typeface="Times New Roman" pitchFamily="18" charset="0"/>
              </a:rPr>
              <a:t>14/15 tỉnh</a:t>
            </a:r>
            <a:r>
              <a:rPr lang="de-DE" sz="2000" dirty="0">
                <a:latin typeface="Times New Roman" pitchFamily="18" charset="0"/>
                <a:cs typeface="Times New Roman" pitchFamily="18" charset="0"/>
              </a:rPr>
              <a:t> chưa phê duyệt Kế hoạch triển khai mô hình thí điểm của Chương trình chuyển đổi số trong xây dựng NTM, hướng tới NTM thông minh.</a:t>
            </a:r>
          </a:p>
          <a:p>
            <a:pPr lvl="0" algn="just" defTabSz="457200">
              <a:spcBef>
                <a:spcPts val="600"/>
              </a:spcBef>
              <a:defRPr/>
            </a:pPr>
            <a:r>
              <a:rPr lang="de-DE" sz="2000" dirty="0">
                <a:latin typeface="Times New Roman" pitchFamily="18" charset="0"/>
                <a:cs typeface="Times New Roman" pitchFamily="18" charset="0"/>
              </a:rPr>
              <a:t>- </a:t>
            </a:r>
            <a:r>
              <a:rPr lang="de-DE" sz="2000" b="1" dirty="0">
                <a:latin typeface="Times New Roman" pitchFamily="18" charset="0"/>
                <a:cs typeface="Times New Roman" pitchFamily="18" charset="0"/>
              </a:rPr>
              <a:t>Chưa có tỉnh nào </a:t>
            </a:r>
            <a:r>
              <a:rPr lang="de-DE" sz="2000" dirty="0">
                <a:latin typeface="Times New Roman" pitchFamily="18" charset="0"/>
                <a:cs typeface="Times New Roman" pitchFamily="18" charset="0"/>
              </a:rPr>
              <a:t>ban hành kế hoạch triển khai mô hình thí điểm Chương trình tăng cường bảo vệ môi trường, an toàn thực phẩm và cấp nước sạch nông thôn.</a:t>
            </a:r>
          </a:p>
        </p:txBody>
      </p:sp>
      <p:pic>
        <p:nvPicPr>
          <p:cNvPr id="17" name="Picture 2" descr="Nỗ lực xây dựng NT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1" y="858944"/>
            <a:ext cx="2609850" cy="1752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1" name="Picture 6" descr="Đông Nam Bộ trên chặng đường nước rút xây dựng nông thôn mới | Ban Dân vận  Trung ươ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1" y="2833605"/>
            <a:ext cx="2609850" cy="15811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2" name="Picture 21"/>
          <p:cNvPicPr>
            <a:picLocks noChangeAspect="1"/>
          </p:cNvPicPr>
          <p:nvPr/>
        </p:nvPicPr>
        <p:blipFill>
          <a:blip r:embed="rId5"/>
          <a:stretch>
            <a:fillRect/>
          </a:stretch>
        </p:blipFill>
        <p:spPr>
          <a:xfrm>
            <a:off x="213362" y="4757337"/>
            <a:ext cx="2609850" cy="16002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6138523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36">
            <a:extLst>
              <a:ext uri="{FF2B5EF4-FFF2-40B4-BE49-F238E27FC236}">
                <a16:creationId xmlns:a16="http://schemas.microsoft.com/office/drawing/2014/main" id="{AD5C022D-5399-4314-80AF-A156990CB29D}"/>
              </a:ext>
            </a:extLst>
          </p:cNvPr>
          <p:cNvGrpSpPr/>
          <p:nvPr/>
        </p:nvGrpSpPr>
        <p:grpSpPr>
          <a:xfrm>
            <a:off x="2952750" y="886835"/>
            <a:ext cx="8985677" cy="5630072"/>
            <a:chOff x="1124857" y="5273383"/>
            <a:chExt cx="10570184" cy="1146629"/>
          </a:xfrm>
        </p:grpSpPr>
        <p:sp>
          <p:nvSpPr>
            <p:cNvPr id="12" name="矩形 38">
              <a:extLst>
                <a:ext uri="{FF2B5EF4-FFF2-40B4-BE49-F238E27FC236}">
                  <a16:creationId xmlns:a16="http://schemas.microsoft.com/office/drawing/2014/main" id="{FA6857DA-819B-4E0C-B6D3-F20E42F8D5CB}"/>
                </a:ext>
              </a:extLst>
            </p:cNvPr>
            <p:cNvSpPr/>
            <p:nvPr/>
          </p:nvSpPr>
          <p:spPr>
            <a:xfrm>
              <a:off x="1124857" y="5273383"/>
              <a:ext cx="10091212" cy="1146629"/>
            </a:xfrm>
            <a:prstGeom prst="rect">
              <a:avLst/>
            </a:prstGeom>
            <a:solidFill>
              <a:schemeClr val="bg1"/>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blipFill>
                  <a:blip r:embed="rId2"/>
                  <a:tile tx="0" ty="0" sx="100000" sy="100000" flip="none" algn="tl"/>
                </a:blipFill>
                <a:cs typeface="+mn-ea"/>
                <a:sym typeface="+mn-lt"/>
              </a:endParaRPr>
            </a:p>
          </p:txBody>
        </p:sp>
        <p:sp>
          <p:nvSpPr>
            <p:cNvPr id="13" name="矩形 39">
              <a:extLst>
                <a:ext uri="{FF2B5EF4-FFF2-40B4-BE49-F238E27FC236}">
                  <a16:creationId xmlns:a16="http://schemas.microsoft.com/office/drawing/2014/main" id="{C2D6D316-4155-4F27-A73A-E185A32A456E}"/>
                </a:ext>
              </a:extLst>
            </p:cNvPr>
            <p:cNvSpPr/>
            <p:nvPr/>
          </p:nvSpPr>
          <p:spPr>
            <a:xfrm>
              <a:off x="1124857" y="5273383"/>
              <a:ext cx="478972" cy="114662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矩形 40">
              <a:extLst>
                <a:ext uri="{FF2B5EF4-FFF2-40B4-BE49-F238E27FC236}">
                  <a16:creationId xmlns:a16="http://schemas.microsoft.com/office/drawing/2014/main" id="{44102952-FA1F-47AB-867A-02E7A7857E9D}"/>
                </a:ext>
              </a:extLst>
            </p:cNvPr>
            <p:cNvSpPr/>
            <p:nvPr/>
          </p:nvSpPr>
          <p:spPr>
            <a:xfrm>
              <a:off x="11216069" y="5273383"/>
              <a:ext cx="478972" cy="1146629"/>
            </a:xfrm>
            <a:prstGeom prst="rect">
              <a:avLst/>
            </a:prstGeom>
            <a:solidFill>
              <a:srgbClr val="3857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pic>
        <p:nvPicPr>
          <p:cNvPr id="3" name="Picture 2"/>
          <p:cNvPicPr>
            <a:picLocks noChangeAspect="1"/>
          </p:cNvPicPr>
          <p:nvPr/>
        </p:nvPicPr>
        <p:blipFill>
          <a:blip r:embed="rId3">
            <a:lum bright="70000" contrast="-70000"/>
          </a:blip>
          <a:stretch>
            <a:fillRect/>
          </a:stretch>
        </p:blipFill>
        <p:spPr>
          <a:xfrm>
            <a:off x="3359920" y="890694"/>
            <a:ext cx="8098208" cy="5577100"/>
          </a:xfrm>
          <a:prstGeom prst="rect">
            <a:avLst/>
          </a:prstGeom>
        </p:spPr>
      </p:pic>
      <p:sp>
        <p:nvSpPr>
          <p:cNvPr id="15" name="Title 1"/>
          <p:cNvSpPr txBox="1">
            <a:spLocks/>
          </p:cNvSpPr>
          <p:nvPr/>
        </p:nvSpPr>
        <p:spPr>
          <a:xfrm>
            <a:off x="1061588" y="176229"/>
            <a:ext cx="9789291" cy="614287"/>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a:solidFill>
                  <a:srgbClr val="002060"/>
                </a:solidFill>
                <a:latin typeface="Times New Roman" panose="02020603050405020304" pitchFamily="18" charset="0"/>
                <a:cs typeface="Times New Roman" panose="02020603050405020304" pitchFamily="18" charset="0"/>
              </a:rPr>
              <a:t>MỘT SỐ KHÓ KHĂN, TỒN TẠI</a:t>
            </a:r>
          </a:p>
        </p:txBody>
      </p:sp>
      <p:sp>
        <p:nvSpPr>
          <p:cNvPr id="16" name="Donut 15"/>
          <p:cNvSpPr/>
          <p:nvPr/>
        </p:nvSpPr>
        <p:spPr>
          <a:xfrm>
            <a:off x="213360" y="86784"/>
            <a:ext cx="778509" cy="772160"/>
          </a:xfrm>
          <a:prstGeom prst="donut">
            <a:avLst/>
          </a:prstGeom>
          <a:solidFill>
            <a:schemeClr val="accent6">
              <a:lumMod val="75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latin typeface="Times New Roman" panose="02020603050405020304" pitchFamily="18" charset="0"/>
                <a:cs typeface="Times New Roman" panose="02020603050405020304" pitchFamily="18" charset="0"/>
              </a:rPr>
              <a:t>08</a:t>
            </a:r>
          </a:p>
        </p:txBody>
      </p:sp>
      <p:sp>
        <p:nvSpPr>
          <p:cNvPr id="20" name="文本框 17">
            <a:extLst>
              <a:ext uri="{FF2B5EF4-FFF2-40B4-BE49-F238E27FC236}">
                <a16:creationId xmlns:a16="http://schemas.microsoft.com/office/drawing/2014/main" id="{A86AF595-4A1E-4883-B615-0580E8CE628D}"/>
              </a:ext>
            </a:extLst>
          </p:cNvPr>
          <p:cNvSpPr txBox="1"/>
          <p:nvPr/>
        </p:nvSpPr>
        <p:spPr>
          <a:xfrm>
            <a:off x="3359922" y="1131936"/>
            <a:ext cx="8001595" cy="1800493"/>
          </a:xfrm>
          <a:prstGeom prst="rect">
            <a:avLst/>
          </a:prstGeom>
          <a:noFill/>
        </p:spPr>
        <p:txBody>
          <a:bodyPr wrap="square" rtlCol="0">
            <a:spAutoFit/>
          </a:bodyPr>
          <a:lstStyle/>
          <a:p>
            <a:pPr lvl="0" algn="just" defTabSz="457200">
              <a:spcBef>
                <a:spcPts val="600"/>
              </a:spcBef>
              <a:defRPr/>
            </a:pPr>
            <a:r>
              <a:rPr lang="en-US" sz="2200" b="1">
                <a:latin typeface="Times New Roman" pitchFamily="18" charset="0"/>
                <a:cs typeface="Times New Roman" pitchFamily="18" charset="0"/>
              </a:rPr>
              <a:t>3. Những địa phương phấn đấu đạt chuẩn NTM (huyện, xã) ở giai đoạn này hầu hết thuộc địa bàn khó khăn</a:t>
            </a:r>
            <a:r>
              <a:rPr lang="en-US" sz="2200">
                <a:latin typeface="Times New Roman" pitchFamily="18" charset="0"/>
                <a:cs typeface="Times New Roman" pitchFamily="18" charset="0"/>
              </a:rPr>
              <a:t>. </a:t>
            </a:r>
          </a:p>
          <a:p>
            <a:pPr algn="just" defTabSz="457200">
              <a:spcBef>
                <a:spcPts val="600"/>
              </a:spcBef>
              <a:defRPr/>
            </a:pPr>
            <a:r>
              <a:rPr lang="en-US" sz="2000">
                <a:latin typeface="Times New Roman" pitchFamily="18" charset="0"/>
                <a:cs typeface="Times New Roman" pitchFamily="18" charset="0"/>
              </a:rPr>
              <a:t>Đến nay, mới có </a:t>
            </a:r>
            <a:r>
              <a:rPr lang="en-US" sz="2000" b="1">
                <a:latin typeface="Times New Roman" pitchFamily="18" charset="0"/>
                <a:cs typeface="Times New Roman" pitchFamily="18" charset="0"/>
              </a:rPr>
              <a:t>122/1.458 xã</a:t>
            </a:r>
            <a:r>
              <a:rPr lang="en-US" sz="2000" i="1">
                <a:latin typeface="Times New Roman" pitchFamily="18" charset="0"/>
                <a:cs typeface="Times New Roman" pitchFamily="18" charset="0"/>
              </a:rPr>
              <a:t> </a:t>
            </a:r>
            <a:r>
              <a:rPr lang="de-DE" sz="2000" b="1">
                <a:latin typeface="Times New Roman" pitchFamily="18" charset="0"/>
                <a:cs typeface="Times New Roman" pitchFamily="18" charset="0"/>
              </a:rPr>
              <a:t>khu vực III</a:t>
            </a:r>
            <a:r>
              <a:rPr lang="de-DE" sz="2000">
                <a:latin typeface="Times New Roman" pitchFamily="18" charset="0"/>
                <a:cs typeface="Times New Roman" pitchFamily="18" charset="0"/>
              </a:rPr>
              <a:t> vùng DTTS và MN; </a:t>
            </a:r>
            <a:r>
              <a:rPr lang="de-DE" sz="2000" b="1">
                <a:latin typeface="Times New Roman" pitchFamily="18" charset="0"/>
                <a:cs typeface="Times New Roman" pitchFamily="18" charset="0"/>
              </a:rPr>
              <a:t>04/54 xã ĐBKK</a:t>
            </a:r>
            <a:r>
              <a:rPr lang="de-DE" sz="2000">
                <a:latin typeface="Times New Roman" pitchFamily="18" charset="0"/>
                <a:cs typeface="Times New Roman" pitchFamily="18" charset="0"/>
              </a:rPr>
              <a:t> vùng bãi ngang ven biển và hải đảo được công nhận đạt chuẩn NTM.</a:t>
            </a:r>
            <a:r>
              <a:rPr lang="en-US" sz="2000">
                <a:latin typeface="Times New Roman" pitchFamily="18" charset="0"/>
                <a:cs typeface="Times New Roman" pitchFamily="18" charset="0"/>
              </a:rPr>
              <a:t> Không bao gồm phường, thị trấn</a:t>
            </a:r>
            <a:r>
              <a:rPr lang="de-DE" sz="2200">
                <a:latin typeface="Times New Roman" pitchFamily="18" charset="0"/>
                <a:cs typeface="Times New Roman" pitchFamily="18" charset="0"/>
              </a:rPr>
              <a:t> </a:t>
            </a:r>
            <a:endParaRPr lang="en-US" altLang="zh-CN" sz="2200" dirty="0">
              <a:latin typeface="Times New Roman" panose="02020603050405020304" pitchFamily="18" charset="0"/>
              <a:cs typeface="Times New Roman" panose="02020603050405020304" pitchFamily="18" charset="0"/>
              <a:sym typeface="+mn-lt"/>
            </a:endParaRPr>
          </a:p>
        </p:txBody>
      </p:sp>
      <p:pic>
        <p:nvPicPr>
          <p:cNvPr id="17" name="Picture 2" descr="Nỗ lực xây dựng NT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1" y="858944"/>
            <a:ext cx="2609850" cy="1752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1" name="Picture 6" descr="Đông Nam Bộ trên chặng đường nước rút xây dựng nông thôn mới | Ban Dân vận  Trung ươ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1" y="2833605"/>
            <a:ext cx="2609850" cy="15811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2" name="Picture 21"/>
          <p:cNvPicPr>
            <a:picLocks noChangeAspect="1"/>
          </p:cNvPicPr>
          <p:nvPr/>
        </p:nvPicPr>
        <p:blipFill>
          <a:blip r:embed="rId6"/>
          <a:stretch>
            <a:fillRect/>
          </a:stretch>
        </p:blipFill>
        <p:spPr>
          <a:xfrm>
            <a:off x="213362" y="4757337"/>
            <a:ext cx="2609850" cy="16002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3" name="文本框 17">
            <a:extLst>
              <a:ext uri="{FF2B5EF4-FFF2-40B4-BE49-F238E27FC236}">
                <a16:creationId xmlns:a16="http://schemas.microsoft.com/office/drawing/2014/main" id="{A86AF595-4A1E-4883-B615-0580E8CE628D}"/>
              </a:ext>
            </a:extLst>
          </p:cNvPr>
          <p:cNvSpPr txBox="1"/>
          <p:nvPr/>
        </p:nvSpPr>
        <p:spPr>
          <a:xfrm>
            <a:off x="3408226" y="3179397"/>
            <a:ext cx="8001595" cy="2631490"/>
          </a:xfrm>
          <a:prstGeom prst="rect">
            <a:avLst/>
          </a:prstGeom>
          <a:noFill/>
        </p:spPr>
        <p:txBody>
          <a:bodyPr wrap="square" rtlCol="0">
            <a:spAutoFit/>
          </a:bodyPr>
          <a:lstStyle/>
          <a:p>
            <a:pPr lvl="0" algn="just" defTabSz="457200">
              <a:spcBef>
                <a:spcPts val="600"/>
              </a:spcBef>
              <a:defRPr/>
            </a:pPr>
            <a:r>
              <a:rPr lang="en-US" sz="2200" b="1">
                <a:latin typeface="Times New Roman" pitchFamily="18" charset="0"/>
                <a:cs typeface="Times New Roman" pitchFamily="18" charset="0"/>
              </a:rPr>
              <a:t>4. </a:t>
            </a:r>
            <a:r>
              <a:rPr lang="de-DE" sz="2200" b="1">
                <a:latin typeface="Times New Roman" pitchFamily="18" charset="0"/>
                <a:cs typeface="Times New Roman" pitchFamily="18" charset="0"/>
              </a:rPr>
              <a:t>Kết quả đạt chuẩn xã NTM của một số vùng vẫn còn khoảng cách chênh lệch lớn</a:t>
            </a:r>
            <a:r>
              <a:rPr lang="de-DE" sz="2200">
                <a:latin typeface="Times New Roman" pitchFamily="18" charset="0"/>
                <a:cs typeface="Times New Roman" pitchFamily="18" charset="0"/>
              </a:rPr>
              <a:t>, điển hình như </a:t>
            </a:r>
            <a:r>
              <a:rPr lang="de-DE" sz="2200" i="1">
                <a:latin typeface="Times New Roman" pitchFamily="18" charset="0"/>
                <a:cs typeface="Times New Roman" pitchFamily="18" charset="0"/>
              </a:rPr>
              <a:t>(Đồng bằng sông Hồng: 100%, Đông Nam Bộ: 92,9% trong khi đó Miền núi phía Bắc mới đạt 50,3%, Tây Nguyên 59,9%).</a:t>
            </a:r>
          </a:p>
          <a:p>
            <a:pPr algn="just" defTabSz="457200">
              <a:spcBef>
                <a:spcPts val="600"/>
              </a:spcBef>
              <a:defRPr/>
            </a:pPr>
            <a:r>
              <a:rPr lang="de-DE" sz="2200">
                <a:latin typeface="Times New Roman" pitchFamily="18" charset="0"/>
                <a:cs typeface="Times New Roman" pitchFamily="18" charset="0"/>
              </a:rPr>
              <a:t>Đặc biệt, đến nay vẫn còn </a:t>
            </a:r>
            <a:r>
              <a:rPr lang="de-DE" sz="2200" b="1">
                <a:latin typeface="Times New Roman" pitchFamily="18" charset="0"/>
                <a:cs typeface="Times New Roman" pitchFamily="18" charset="0"/>
              </a:rPr>
              <a:t>16 huyện nghèo </a:t>
            </a:r>
            <a:r>
              <a:rPr lang="de-DE" sz="2200">
                <a:latin typeface="Times New Roman" pitchFamily="18" charset="0"/>
                <a:cs typeface="Times New Roman" pitchFamily="18" charset="0"/>
              </a:rPr>
              <a:t>thuộc 12 tỉnh “trắng xã NTM”. Có </a:t>
            </a:r>
            <a:r>
              <a:rPr lang="de-DE" sz="2200" b="1">
                <a:latin typeface="Times New Roman" pitchFamily="18" charset="0"/>
                <a:cs typeface="Times New Roman" pitchFamily="18" charset="0"/>
              </a:rPr>
              <a:t>05 tỉnh </a:t>
            </a:r>
            <a:r>
              <a:rPr lang="de-DE" sz="2200">
                <a:latin typeface="Times New Roman" pitchFamily="18" charset="0"/>
                <a:cs typeface="Times New Roman" pitchFamily="18" charset="0"/>
              </a:rPr>
              <a:t>vẫn chưa có đơn vị cấp huyện đạt chuẩn/hoàn thành nhiệm vụ xây dựng NTM</a:t>
            </a:r>
            <a:r>
              <a:rPr lang="en-US" sz="2200">
                <a:latin typeface="Times New Roman" pitchFamily="18" charset="0"/>
                <a:cs typeface="Times New Roman" pitchFamily="18" charset="0"/>
              </a:rPr>
              <a:t>  </a:t>
            </a:r>
            <a:endParaRPr lang="en-US" altLang="zh-CN" sz="2200" dirty="0">
              <a:latin typeface="Times New Roman" pitchFamily="18" charset="0"/>
              <a:cs typeface="Times New Roman" pitchFamily="18" charset="0"/>
              <a:sym typeface="+mn-lt"/>
            </a:endParaRPr>
          </a:p>
        </p:txBody>
      </p:sp>
    </p:spTree>
    <p:extLst>
      <p:ext uri="{BB962C8B-B14F-4D97-AF65-F5344CB8AC3E}">
        <p14:creationId xmlns:p14="http://schemas.microsoft.com/office/powerpoint/2010/main" val="2786809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36">
            <a:extLst>
              <a:ext uri="{FF2B5EF4-FFF2-40B4-BE49-F238E27FC236}">
                <a16:creationId xmlns:a16="http://schemas.microsoft.com/office/drawing/2014/main" id="{AD5C022D-5399-4314-80AF-A156990CB29D}"/>
              </a:ext>
            </a:extLst>
          </p:cNvPr>
          <p:cNvGrpSpPr/>
          <p:nvPr/>
        </p:nvGrpSpPr>
        <p:grpSpPr>
          <a:xfrm>
            <a:off x="2952750" y="886835"/>
            <a:ext cx="8985677" cy="5630072"/>
            <a:chOff x="1124857" y="5273383"/>
            <a:chExt cx="10570184" cy="1146629"/>
          </a:xfrm>
        </p:grpSpPr>
        <p:sp>
          <p:nvSpPr>
            <p:cNvPr id="12" name="矩形 38">
              <a:extLst>
                <a:ext uri="{FF2B5EF4-FFF2-40B4-BE49-F238E27FC236}">
                  <a16:creationId xmlns:a16="http://schemas.microsoft.com/office/drawing/2014/main" id="{FA6857DA-819B-4E0C-B6D3-F20E42F8D5CB}"/>
                </a:ext>
              </a:extLst>
            </p:cNvPr>
            <p:cNvSpPr/>
            <p:nvPr/>
          </p:nvSpPr>
          <p:spPr>
            <a:xfrm>
              <a:off x="1124857" y="5273383"/>
              <a:ext cx="10091212" cy="1146629"/>
            </a:xfrm>
            <a:prstGeom prst="rect">
              <a:avLst/>
            </a:prstGeom>
            <a:solidFill>
              <a:schemeClr val="bg1"/>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blipFill>
                  <a:blip r:embed="rId2"/>
                  <a:tile tx="0" ty="0" sx="100000" sy="100000" flip="none" algn="tl"/>
                </a:blipFill>
                <a:cs typeface="+mn-ea"/>
                <a:sym typeface="+mn-lt"/>
              </a:endParaRPr>
            </a:p>
          </p:txBody>
        </p:sp>
        <p:sp>
          <p:nvSpPr>
            <p:cNvPr id="13" name="矩形 39">
              <a:extLst>
                <a:ext uri="{FF2B5EF4-FFF2-40B4-BE49-F238E27FC236}">
                  <a16:creationId xmlns:a16="http://schemas.microsoft.com/office/drawing/2014/main" id="{C2D6D316-4155-4F27-A73A-E185A32A456E}"/>
                </a:ext>
              </a:extLst>
            </p:cNvPr>
            <p:cNvSpPr/>
            <p:nvPr/>
          </p:nvSpPr>
          <p:spPr>
            <a:xfrm>
              <a:off x="1124857" y="5273383"/>
              <a:ext cx="478972" cy="114662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矩形 40">
              <a:extLst>
                <a:ext uri="{FF2B5EF4-FFF2-40B4-BE49-F238E27FC236}">
                  <a16:creationId xmlns:a16="http://schemas.microsoft.com/office/drawing/2014/main" id="{44102952-FA1F-47AB-867A-02E7A7857E9D}"/>
                </a:ext>
              </a:extLst>
            </p:cNvPr>
            <p:cNvSpPr/>
            <p:nvPr/>
          </p:nvSpPr>
          <p:spPr>
            <a:xfrm>
              <a:off x="11216069" y="5273383"/>
              <a:ext cx="478972" cy="1146629"/>
            </a:xfrm>
            <a:prstGeom prst="rect">
              <a:avLst/>
            </a:prstGeom>
            <a:solidFill>
              <a:srgbClr val="3857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15" name="Title 1"/>
          <p:cNvSpPr txBox="1">
            <a:spLocks/>
          </p:cNvSpPr>
          <p:nvPr/>
        </p:nvSpPr>
        <p:spPr>
          <a:xfrm>
            <a:off x="1061588" y="176229"/>
            <a:ext cx="9789291" cy="614287"/>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a:solidFill>
                  <a:srgbClr val="002060"/>
                </a:solidFill>
                <a:latin typeface="Times New Roman" panose="02020603050405020304" pitchFamily="18" charset="0"/>
                <a:cs typeface="Times New Roman" panose="02020603050405020304" pitchFamily="18" charset="0"/>
              </a:rPr>
              <a:t>MỘT SỐ KHÓ KHĂN, TỒN TẠI</a:t>
            </a:r>
          </a:p>
        </p:txBody>
      </p:sp>
      <p:sp>
        <p:nvSpPr>
          <p:cNvPr id="16" name="Donut 15"/>
          <p:cNvSpPr/>
          <p:nvPr/>
        </p:nvSpPr>
        <p:spPr>
          <a:xfrm>
            <a:off x="213360" y="86784"/>
            <a:ext cx="778509" cy="772160"/>
          </a:xfrm>
          <a:prstGeom prst="donut">
            <a:avLst/>
          </a:prstGeom>
          <a:solidFill>
            <a:schemeClr val="accent6">
              <a:lumMod val="75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latin typeface="Times New Roman" panose="02020603050405020304" pitchFamily="18" charset="0"/>
                <a:cs typeface="Times New Roman" panose="02020603050405020304" pitchFamily="18" charset="0"/>
              </a:rPr>
              <a:t>08</a:t>
            </a:r>
          </a:p>
        </p:txBody>
      </p:sp>
      <p:sp>
        <p:nvSpPr>
          <p:cNvPr id="20" name="文本框 17">
            <a:extLst>
              <a:ext uri="{FF2B5EF4-FFF2-40B4-BE49-F238E27FC236}">
                <a16:creationId xmlns:a16="http://schemas.microsoft.com/office/drawing/2014/main" id="{A86AF595-4A1E-4883-B615-0580E8CE628D}"/>
              </a:ext>
            </a:extLst>
          </p:cNvPr>
          <p:cNvSpPr txBox="1"/>
          <p:nvPr/>
        </p:nvSpPr>
        <p:spPr>
          <a:xfrm>
            <a:off x="3359922" y="1131936"/>
            <a:ext cx="8001595" cy="2954655"/>
          </a:xfrm>
          <a:prstGeom prst="rect">
            <a:avLst/>
          </a:prstGeom>
          <a:noFill/>
        </p:spPr>
        <p:txBody>
          <a:bodyPr wrap="square" rtlCol="0">
            <a:spAutoFit/>
          </a:bodyPr>
          <a:lstStyle/>
          <a:p>
            <a:pPr lvl="0" algn="just" defTabSz="457200">
              <a:spcBef>
                <a:spcPts val="600"/>
              </a:spcBef>
              <a:defRPr/>
            </a:pPr>
            <a:r>
              <a:rPr lang="de-DE" sz="2200" b="1" dirty="0">
                <a:latin typeface="Times New Roman" pitchFamily="18" charset="0"/>
                <a:cs typeface="Times New Roman" pitchFamily="18" charset="0"/>
              </a:rPr>
              <a:t>5. </a:t>
            </a:r>
            <a:r>
              <a:rPr lang="de-DE" sz="2200" dirty="0">
                <a:latin typeface="Times New Roman" pitchFamily="18" charset="0"/>
                <a:cs typeface="Times New Roman" pitchFamily="18" charset="0"/>
              </a:rPr>
              <a:t>Phong trào xây dựng NTM ở một số địa phương có dấu hiệu chững lại, địa bàn thuận lợi đã đạt NTM, thỏa mãn với kết quả đã đạt chuẩn; công tác tuyên truyền có nơi, có lúc chưa đáp ứng yêu cầu; chưa phát huy được tính chủ động, tự giác trong xây dựng NTM;...</a:t>
            </a:r>
          </a:p>
          <a:p>
            <a:pPr lvl="0" algn="just" defTabSz="457200">
              <a:spcBef>
                <a:spcPts val="600"/>
              </a:spcBef>
              <a:defRPr/>
            </a:pPr>
            <a:endParaRPr lang="de-DE" sz="2200" dirty="0">
              <a:latin typeface="Times New Roman" pitchFamily="18" charset="0"/>
              <a:cs typeface="Times New Roman" pitchFamily="18" charset="0"/>
            </a:endParaRPr>
          </a:p>
          <a:p>
            <a:pPr lvl="0" algn="just" defTabSz="457200">
              <a:spcBef>
                <a:spcPts val="600"/>
              </a:spcBef>
              <a:defRPr/>
            </a:pPr>
            <a:r>
              <a:rPr lang="de-DE" sz="2200" b="1" dirty="0">
                <a:latin typeface="Times New Roman" pitchFamily="18" charset="0"/>
                <a:cs typeface="Times New Roman" pitchFamily="18" charset="0"/>
              </a:rPr>
              <a:t>6.</a:t>
            </a:r>
            <a:r>
              <a:rPr lang="de-DE" sz="2200" dirty="0">
                <a:latin typeface="Times New Roman" pitchFamily="18" charset="0"/>
                <a:cs typeface="Times New Roman" pitchFamily="18" charset="0"/>
              </a:rPr>
              <a:t> Sự vào cuộc của cấp ủy, chính quyền, các tổ chức chính trị - xã hội ở một số địa phương chưa thực sự quyết liệt; chưa phát huy hết vai trò, trách nhiệm,... </a:t>
            </a:r>
            <a:endParaRPr lang="en-US" altLang="zh-CN" sz="2200" dirty="0">
              <a:latin typeface="Times New Roman" panose="02020603050405020304" pitchFamily="18" charset="0"/>
              <a:cs typeface="Times New Roman" panose="02020603050405020304" pitchFamily="18" charset="0"/>
              <a:sym typeface="+mn-lt"/>
            </a:endParaRPr>
          </a:p>
        </p:txBody>
      </p:sp>
      <p:pic>
        <p:nvPicPr>
          <p:cNvPr id="17" name="Picture 2" descr="Nỗ lực xây dựng NT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1" y="858944"/>
            <a:ext cx="2609850" cy="1752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1" name="Picture 6" descr="Đông Nam Bộ trên chặng đường nước rút xây dựng nông thôn mới | Ban Dân vận  Trung ươ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1" y="2833605"/>
            <a:ext cx="2609850" cy="15811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2" name="Picture 21"/>
          <p:cNvPicPr>
            <a:picLocks noChangeAspect="1"/>
          </p:cNvPicPr>
          <p:nvPr/>
        </p:nvPicPr>
        <p:blipFill>
          <a:blip r:embed="rId5"/>
          <a:stretch>
            <a:fillRect/>
          </a:stretch>
        </p:blipFill>
        <p:spPr>
          <a:xfrm>
            <a:off x="213362" y="4757337"/>
            <a:ext cx="2609850" cy="16002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3" name="Picture 22"/>
          <p:cNvPicPr>
            <a:picLocks noChangeAspect="1"/>
          </p:cNvPicPr>
          <p:nvPr/>
        </p:nvPicPr>
        <p:blipFill>
          <a:blip r:embed="rId6"/>
          <a:stretch>
            <a:fillRect/>
          </a:stretch>
        </p:blipFill>
        <p:spPr>
          <a:xfrm>
            <a:off x="4103413" y="4620114"/>
            <a:ext cx="2575683" cy="17149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4" name="Picture 23"/>
          <p:cNvPicPr>
            <a:picLocks noChangeAspect="1"/>
          </p:cNvPicPr>
          <p:nvPr/>
        </p:nvPicPr>
        <p:blipFill>
          <a:blip r:embed="rId7"/>
          <a:stretch>
            <a:fillRect/>
          </a:stretch>
        </p:blipFill>
        <p:spPr>
          <a:xfrm>
            <a:off x="7533861" y="4102963"/>
            <a:ext cx="2790981" cy="183113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542279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883919" y="314960"/>
            <a:ext cx="10952481" cy="6324600"/>
            <a:chOff x="883919" y="314960"/>
            <a:chExt cx="10952481" cy="6324600"/>
          </a:xfrm>
          <a:solidFill>
            <a:srgbClr val="008000"/>
          </a:solidFill>
        </p:grpSpPr>
        <p:sp>
          <p:nvSpPr>
            <p:cNvPr id="3" name="Pentagon 2"/>
            <p:cNvSpPr/>
            <p:nvPr/>
          </p:nvSpPr>
          <p:spPr>
            <a:xfrm>
              <a:off x="5005062" y="2214880"/>
              <a:ext cx="6831338" cy="1506273"/>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平行四边形 2"/>
            <p:cNvSpPr/>
            <p:nvPr/>
          </p:nvSpPr>
          <p:spPr>
            <a:xfrm>
              <a:off x="883919" y="314960"/>
              <a:ext cx="6659385" cy="6324600"/>
            </a:xfrm>
            <a:prstGeom prst="parallelogram">
              <a:avLst>
                <a:gd name="adj" fmla="val 7530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accent6">
                    <a:lumMod val="50000"/>
                  </a:schemeClr>
                </a:solidFill>
              </a:endParaRPr>
            </a:p>
          </p:txBody>
        </p:sp>
      </p:grpSp>
      <p:pic>
        <p:nvPicPr>
          <p:cNvPr id="9" name="Picture 8"/>
          <p:cNvPicPr>
            <a:picLocks noChangeAspect="1"/>
          </p:cNvPicPr>
          <p:nvPr/>
        </p:nvPicPr>
        <p:blipFill>
          <a:blip r:embed="rId3"/>
          <a:stretch>
            <a:fillRect/>
          </a:stretch>
        </p:blipFill>
        <p:spPr>
          <a:xfrm>
            <a:off x="510156" y="1653690"/>
            <a:ext cx="3570171" cy="238127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Title 1"/>
          <p:cNvSpPr>
            <a:spLocks noGrp="1"/>
          </p:cNvSpPr>
          <p:nvPr>
            <p:ph type="title"/>
          </p:nvPr>
        </p:nvSpPr>
        <p:spPr>
          <a:xfrm>
            <a:off x="4926299" y="2302962"/>
            <a:ext cx="6380481" cy="1179785"/>
          </a:xfrm>
        </p:spPr>
        <p:txBody>
          <a:bodyPr>
            <a:normAutofit/>
          </a:bodyPr>
          <a:lstStyle/>
          <a:p>
            <a:pPr algn="ctr"/>
            <a:r>
              <a:rPr lang="en-US" sz="2400" b="1">
                <a:solidFill>
                  <a:schemeClr val="bg1"/>
                </a:solidFill>
                <a:latin typeface="Times New Roman" panose="02020603050405020304" pitchFamily="18" charset="0"/>
                <a:cs typeface="Times New Roman" panose="02020603050405020304" pitchFamily="18" charset="0"/>
              </a:rPr>
              <a:t>KẾT QUẢ THỰC HIỆN CHƯƠNG TRÌNH NĂM 2023, QUÝ I/2024</a:t>
            </a:r>
            <a:endParaRPr lang="en-US" sz="2400" b="1" dirty="0">
              <a:solidFill>
                <a:schemeClr val="bg1"/>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CC68B198-E164-4E8E-90E0-B692249B988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52417" y="610915"/>
            <a:ext cx="1441844" cy="1376236"/>
          </a:xfrm>
          <a:prstGeom prst="rect">
            <a:avLst/>
          </a:prstGeom>
          <a:noFill/>
          <a:ln>
            <a:noFill/>
          </a:ln>
          <a:effectLst>
            <a:glow rad="25400">
              <a:schemeClr val="bg1"/>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p:cNvPicPr>
          <p:nvPr/>
        </p:nvPicPr>
        <p:blipFill>
          <a:blip r:embed="rId5"/>
          <a:stretch>
            <a:fillRect/>
          </a:stretch>
        </p:blipFill>
        <p:spPr>
          <a:xfrm>
            <a:off x="2274257" y="3241040"/>
            <a:ext cx="3504946" cy="208502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p:cNvPicPr>
            <a:picLocks noChangeAspect="1"/>
          </p:cNvPicPr>
          <p:nvPr/>
        </p:nvPicPr>
        <p:blipFill>
          <a:blip r:embed="rId6"/>
          <a:stretch>
            <a:fillRect/>
          </a:stretch>
        </p:blipFill>
        <p:spPr>
          <a:xfrm>
            <a:off x="5010301" y="4155441"/>
            <a:ext cx="3106240" cy="197300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Picture 10"/>
          <p:cNvPicPr>
            <a:picLocks noChangeAspect="1"/>
          </p:cNvPicPr>
          <p:nvPr/>
        </p:nvPicPr>
        <p:blipFill>
          <a:blip r:embed="rId7"/>
          <a:stretch>
            <a:fillRect/>
          </a:stretch>
        </p:blipFill>
        <p:spPr>
          <a:xfrm>
            <a:off x="7323461" y="5072838"/>
            <a:ext cx="2714625" cy="16859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7601743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249680" y="497840"/>
            <a:ext cx="9987280" cy="5902960"/>
          </a:xfrm>
          <a:prstGeom prst="roundRect">
            <a:avLst/>
          </a:prstGeom>
          <a:solidFill>
            <a:schemeClr val="accent1">
              <a:lumMod val="20000"/>
              <a:lumOff val="80000"/>
            </a:schemeClr>
          </a:solidFill>
          <a:ln w="762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sp>
        <p:nvSpPr>
          <p:cNvPr id="2" name="Title 1"/>
          <p:cNvSpPr>
            <a:spLocks noGrp="1"/>
          </p:cNvSpPr>
          <p:nvPr>
            <p:ph type="title"/>
          </p:nvPr>
        </p:nvSpPr>
        <p:spPr>
          <a:xfrm>
            <a:off x="1859280" y="839822"/>
            <a:ext cx="8605520" cy="1179785"/>
          </a:xfrm>
        </p:spPr>
        <p:txBody>
          <a:bodyPr>
            <a:normAutofit/>
          </a:bodyPr>
          <a:lstStyle/>
          <a:p>
            <a:pPr algn="ctr"/>
            <a:r>
              <a:rPr lang="de-DE" sz="2400" b="1">
                <a:latin typeface="Times New Roman" panose="02020603050405020304" pitchFamily="18" charset="0"/>
                <a:cs typeface="Times New Roman" panose="02020603050405020304" pitchFamily="18" charset="0"/>
              </a:rPr>
              <a:t>NHIỆM VỤ VÀ GIẢI PHÁP TRỌNG TÂM  THAM MƯU THỰC HIỆN CHƯƠNG TRÌNH TRONG NĂM 2024</a:t>
            </a:r>
            <a:endParaRPr lang="en-US" sz="2400" b="1" dirty="0">
              <a:latin typeface="Times New Roman" panose="02020603050405020304" pitchFamily="18" charset="0"/>
              <a:cs typeface="Times New Roman" panose="02020603050405020304" pitchFamily="18" charset="0"/>
            </a:endParaRPr>
          </a:p>
        </p:txBody>
      </p:sp>
      <p:pic>
        <p:nvPicPr>
          <p:cNvPr id="10242" name="Picture 2" descr="Nâng cao tiêu chí xây dựng nông thôn mới nhằm nâng cao đời sống của người  dâ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5610" y="2534478"/>
            <a:ext cx="5495940" cy="28624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30937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819416804"/>
              </p:ext>
            </p:extLst>
          </p:nvPr>
        </p:nvGraphicFramePr>
        <p:xfrm>
          <a:off x="4424680" y="1083733"/>
          <a:ext cx="7330440" cy="5530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1"/>
          <p:cNvSpPr txBox="1">
            <a:spLocks/>
          </p:cNvSpPr>
          <p:nvPr/>
        </p:nvSpPr>
        <p:spPr>
          <a:xfrm>
            <a:off x="1103629" y="270821"/>
            <a:ext cx="6334125" cy="614287"/>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a:solidFill>
                  <a:srgbClr val="002060"/>
                </a:solidFill>
                <a:latin typeface="Times New Roman" panose="02020603050405020304" pitchFamily="18" charset="0"/>
                <a:cs typeface="Times New Roman" panose="02020603050405020304" pitchFamily="18" charset="0"/>
              </a:rPr>
              <a:t>MỤC TIÊU NĂM 2024</a:t>
            </a:r>
          </a:p>
        </p:txBody>
      </p:sp>
      <p:sp>
        <p:nvSpPr>
          <p:cNvPr id="5" name="Plaque 4"/>
          <p:cNvSpPr/>
          <p:nvPr/>
        </p:nvSpPr>
        <p:spPr>
          <a:xfrm>
            <a:off x="160655" y="191294"/>
            <a:ext cx="838200" cy="789064"/>
          </a:xfrm>
          <a:prstGeom prst="plaqu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Times New Roman" panose="02020603050405020304" pitchFamily="18" charset="0"/>
                <a:cs typeface="Times New Roman" panose="02020603050405020304" pitchFamily="18" charset="0"/>
              </a:rPr>
              <a:t>01</a:t>
            </a:r>
          </a:p>
        </p:txBody>
      </p:sp>
      <p:pic>
        <p:nvPicPr>
          <p:cNvPr id="8" name="Picture 7"/>
          <p:cNvPicPr>
            <a:picLocks noChangeAspect="1"/>
          </p:cNvPicPr>
          <p:nvPr/>
        </p:nvPicPr>
        <p:blipFill>
          <a:blip r:embed="rId7"/>
          <a:stretch>
            <a:fillRect/>
          </a:stretch>
        </p:blipFill>
        <p:spPr>
          <a:xfrm>
            <a:off x="4500879" y="1489296"/>
            <a:ext cx="1422401" cy="1415655"/>
          </a:xfrm>
          <a:prstGeom prst="ellipse">
            <a:avLst/>
          </a:prstGeom>
          <a:ln>
            <a:noFill/>
          </a:ln>
          <a:effectLst>
            <a:softEdge rad="112500"/>
          </a:effectLst>
        </p:spPr>
      </p:pic>
      <p:pic>
        <p:nvPicPr>
          <p:cNvPr id="9" name="Picture 8"/>
          <p:cNvPicPr>
            <a:picLocks noChangeAspect="1"/>
          </p:cNvPicPr>
          <p:nvPr/>
        </p:nvPicPr>
        <p:blipFill>
          <a:blip r:embed="rId7"/>
          <a:stretch>
            <a:fillRect/>
          </a:stretch>
        </p:blipFill>
        <p:spPr>
          <a:xfrm>
            <a:off x="4866641" y="3125505"/>
            <a:ext cx="1422401" cy="1415655"/>
          </a:xfrm>
          <a:prstGeom prst="ellipse">
            <a:avLst/>
          </a:prstGeom>
          <a:ln>
            <a:noFill/>
          </a:ln>
          <a:effectLst>
            <a:softEdge rad="112500"/>
          </a:effectLst>
        </p:spPr>
      </p:pic>
      <p:pic>
        <p:nvPicPr>
          <p:cNvPr id="10" name="Picture 9"/>
          <p:cNvPicPr>
            <a:picLocks noChangeAspect="1"/>
          </p:cNvPicPr>
          <p:nvPr/>
        </p:nvPicPr>
        <p:blipFill>
          <a:blip r:embed="rId7"/>
          <a:stretch>
            <a:fillRect/>
          </a:stretch>
        </p:blipFill>
        <p:spPr>
          <a:xfrm>
            <a:off x="4465321" y="4783699"/>
            <a:ext cx="1422401" cy="1415655"/>
          </a:xfrm>
          <a:prstGeom prst="ellipse">
            <a:avLst/>
          </a:prstGeom>
          <a:ln>
            <a:noFill/>
          </a:ln>
          <a:effectLst>
            <a:softEdge rad="112500"/>
          </a:effectLst>
        </p:spPr>
      </p:pic>
      <p:pic>
        <p:nvPicPr>
          <p:cNvPr id="2" name="Picture 1"/>
          <p:cNvPicPr>
            <a:picLocks noChangeAspect="1"/>
          </p:cNvPicPr>
          <p:nvPr/>
        </p:nvPicPr>
        <p:blipFill>
          <a:blip r:embed="rId8"/>
          <a:stretch>
            <a:fillRect/>
          </a:stretch>
        </p:blipFill>
        <p:spPr>
          <a:xfrm>
            <a:off x="340471" y="2430048"/>
            <a:ext cx="4160408" cy="2771872"/>
          </a:xfrm>
          <a:prstGeom prst="rect">
            <a:avLst/>
          </a:prstGeom>
        </p:spPr>
      </p:pic>
    </p:spTree>
    <p:extLst>
      <p:ext uri="{BB962C8B-B14F-4D97-AF65-F5344CB8AC3E}">
        <p14:creationId xmlns:p14="http://schemas.microsoft.com/office/powerpoint/2010/main" val="811074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heel(1)">
                                      <p:cBhvr>
                                        <p:cTn id="11" dur="3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284355" y="1146906"/>
            <a:ext cx="3992410" cy="5379900"/>
            <a:chOff x="79375" y="1293812"/>
            <a:chExt cx="3992410" cy="5379900"/>
          </a:xfrm>
        </p:grpSpPr>
        <p:pic>
          <p:nvPicPr>
            <p:cNvPr id="22" name="Picture 2" descr="Đổi mới, nâng cao chất lượng đào tạo nghề nông nghiệp cho lao động nông thôn  đến năm 203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75" y="1293812"/>
              <a:ext cx="3963710" cy="2668588"/>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p:cNvPicPr>
              <a:picLocks noChangeAspect="1"/>
            </p:cNvPicPr>
            <p:nvPr/>
          </p:nvPicPr>
          <p:blipFill>
            <a:blip r:embed="rId3"/>
            <a:stretch>
              <a:fillRect/>
            </a:stretch>
          </p:blipFill>
          <p:spPr>
            <a:xfrm>
              <a:off x="79375" y="2693193"/>
              <a:ext cx="3963710" cy="2470340"/>
            </a:xfrm>
            <a:prstGeom prst="rect">
              <a:avLst/>
            </a:prstGeom>
          </p:spPr>
        </p:pic>
        <p:pic>
          <p:nvPicPr>
            <p:cNvPr id="24" name="Picture 23"/>
            <p:cNvPicPr>
              <a:picLocks noChangeAspect="1"/>
            </p:cNvPicPr>
            <p:nvPr/>
          </p:nvPicPr>
          <p:blipFill>
            <a:blip r:embed="rId4"/>
            <a:stretch>
              <a:fillRect/>
            </a:stretch>
          </p:blipFill>
          <p:spPr>
            <a:xfrm>
              <a:off x="79375" y="4312004"/>
              <a:ext cx="3992410" cy="2361708"/>
            </a:xfrm>
            <a:prstGeom prst="rect">
              <a:avLst/>
            </a:prstGeom>
          </p:spPr>
        </p:pic>
      </p:grpSp>
      <p:grpSp>
        <p:nvGrpSpPr>
          <p:cNvPr id="10" name="组合 36">
            <a:extLst>
              <a:ext uri="{FF2B5EF4-FFF2-40B4-BE49-F238E27FC236}">
                <a16:creationId xmlns:a16="http://schemas.microsoft.com/office/drawing/2014/main" id="{AD5C022D-5399-4314-80AF-A156990CB29D}"/>
              </a:ext>
            </a:extLst>
          </p:cNvPr>
          <p:cNvGrpSpPr/>
          <p:nvPr/>
        </p:nvGrpSpPr>
        <p:grpSpPr>
          <a:xfrm>
            <a:off x="4276765" y="886834"/>
            <a:ext cx="7661662" cy="5900045"/>
            <a:chOff x="1124857" y="5273383"/>
            <a:chExt cx="10570184" cy="1146629"/>
          </a:xfrm>
        </p:grpSpPr>
        <p:sp>
          <p:nvSpPr>
            <p:cNvPr id="12" name="矩形 38">
              <a:extLst>
                <a:ext uri="{FF2B5EF4-FFF2-40B4-BE49-F238E27FC236}">
                  <a16:creationId xmlns:a16="http://schemas.microsoft.com/office/drawing/2014/main" id="{FA6857DA-819B-4E0C-B6D3-F20E42F8D5CB}"/>
                </a:ext>
              </a:extLst>
            </p:cNvPr>
            <p:cNvSpPr/>
            <p:nvPr/>
          </p:nvSpPr>
          <p:spPr>
            <a:xfrm>
              <a:off x="1124857" y="5273383"/>
              <a:ext cx="10091212" cy="1146629"/>
            </a:xfrm>
            <a:prstGeom prst="rect">
              <a:avLst/>
            </a:prstGeom>
            <a:solidFill>
              <a:schemeClr val="bg1"/>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blipFill>
                  <a:blip r:embed="rId5"/>
                  <a:tile tx="0" ty="0" sx="100000" sy="100000" flip="none" algn="tl"/>
                </a:blipFill>
                <a:cs typeface="+mn-ea"/>
                <a:sym typeface="+mn-lt"/>
              </a:endParaRPr>
            </a:p>
          </p:txBody>
        </p:sp>
        <p:sp>
          <p:nvSpPr>
            <p:cNvPr id="13" name="矩形 39">
              <a:extLst>
                <a:ext uri="{FF2B5EF4-FFF2-40B4-BE49-F238E27FC236}">
                  <a16:creationId xmlns:a16="http://schemas.microsoft.com/office/drawing/2014/main" id="{C2D6D316-4155-4F27-A73A-E185A32A456E}"/>
                </a:ext>
              </a:extLst>
            </p:cNvPr>
            <p:cNvSpPr/>
            <p:nvPr/>
          </p:nvSpPr>
          <p:spPr>
            <a:xfrm>
              <a:off x="1124857" y="5273383"/>
              <a:ext cx="478972" cy="114662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矩形 40">
              <a:extLst>
                <a:ext uri="{FF2B5EF4-FFF2-40B4-BE49-F238E27FC236}">
                  <a16:creationId xmlns:a16="http://schemas.microsoft.com/office/drawing/2014/main" id="{44102952-FA1F-47AB-867A-02E7A7857E9D}"/>
                </a:ext>
              </a:extLst>
            </p:cNvPr>
            <p:cNvSpPr/>
            <p:nvPr/>
          </p:nvSpPr>
          <p:spPr>
            <a:xfrm>
              <a:off x="11216069" y="5273383"/>
              <a:ext cx="478972" cy="1146629"/>
            </a:xfrm>
            <a:prstGeom prst="rect">
              <a:avLst/>
            </a:prstGeom>
            <a:solidFill>
              <a:srgbClr val="3857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15" name="Title 1"/>
          <p:cNvSpPr txBox="1">
            <a:spLocks/>
          </p:cNvSpPr>
          <p:nvPr/>
        </p:nvSpPr>
        <p:spPr>
          <a:xfrm>
            <a:off x="1061589" y="176229"/>
            <a:ext cx="8345171" cy="614287"/>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a:solidFill>
                  <a:srgbClr val="002060"/>
                </a:solidFill>
                <a:latin typeface="Times New Roman" panose="02020603050405020304" pitchFamily="18" charset="0"/>
                <a:cs typeface="Times New Roman" panose="02020603050405020304" pitchFamily="18" charset="0"/>
              </a:rPr>
              <a:t>MỘT SỐ NHIỆM VỤ, GIẢI PHÁP TRỌNG TÂM </a:t>
            </a:r>
          </a:p>
        </p:txBody>
      </p:sp>
      <p:sp>
        <p:nvSpPr>
          <p:cNvPr id="16" name="Donut 15"/>
          <p:cNvSpPr/>
          <p:nvPr/>
        </p:nvSpPr>
        <p:spPr>
          <a:xfrm>
            <a:off x="213360" y="86784"/>
            <a:ext cx="778509" cy="772160"/>
          </a:xfrm>
          <a:prstGeom prst="donut">
            <a:avLst/>
          </a:prstGeom>
          <a:solidFill>
            <a:schemeClr val="accent6">
              <a:lumMod val="75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latin typeface="Times New Roman" panose="02020603050405020304" pitchFamily="18" charset="0"/>
                <a:cs typeface="Times New Roman" panose="02020603050405020304" pitchFamily="18" charset="0"/>
              </a:rPr>
              <a:t>01</a:t>
            </a:r>
          </a:p>
        </p:txBody>
      </p:sp>
      <p:sp>
        <p:nvSpPr>
          <p:cNvPr id="17" name="文本框 17">
            <a:extLst>
              <a:ext uri="{FF2B5EF4-FFF2-40B4-BE49-F238E27FC236}">
                <a16:creationId xmlns:a16="http://schemas.microsoft.com/office/drawing/2014/main" id="{A86AF595-4A1E-4883-B615-0580E8CE628D}"/>
              </a:ext>
            </a:extLst>
          </p:cNvPr>
          <p:cNvSpPr txBox="1"/>
          <p:nvPr/>
        </p:nvSpPr>
        <p:spPr>
          <a:xfrm>
            <a:off x="4764951" y="850221"/>
            <a:ext cx="6826299" cy="2800767"/>
          </a:xfrm>
          <a:prstGeom prst="rect">
            <a:avLst/>
          </a:prstGeom>
          <a:noFill/>
        </p:spPr>
        <p:txBody>
          <a:bodyPr wrap="square" rtlCol="0">
            <a:spAutoFit/>
          </a:bodyPr>
          <a:lstStyle/>
          <a:p>
            <a:pPr lvl="0" defTabSz="457200">
              <a:lnSpc>
                <a:spcPct val="150000"/>
              </a:lnSpc>
              <a:defRPr/>
            </a:pPr>
            <a:r>
              <a:rPr lang="en-US" altLang="zh-CN" sz="2000" b="1" kern="0">
                <a:solidFill>
                  <a:schemeClr val="accent6">
                    <a:lumMod val="50000"/>
                  </a:schemeClr>
                </a:solidFill>
                <a:latin typeface="Cambria" panose="02040503050406030204" pitchFamily="18" charset="0"/>
                <a:ea typeface="Cambria" panose="02040503050406030204" pitchFamily="18" charset="0"/>
                <a:cs typeface="+mn-ea"/>
                <a:sym typeface="+mn-lt"/>
              </a:rPr>
              <a:t>1. TĂNG CƯỜNG CÔNG TÁC CHỈ ĐẠO, TRIỂN KHAI</a:t>
            </a:r>
            <a:endParaRPr lang="en-US" altLang="zh-CN" sz="2000" b="1" kern="0" dirty="0">
              <a:solidFill>
                <a:schemeClr val="accent6">
                  <a:lumMod val="50000"/>
                </a:schemeClr>
              </a:solidFill>
              <a:latin typeface="Cambria" panose="02040503050406030204" pitchFamily="18" charset="0"/>
              <a:ea typeface="Cambria" panose="02040503050406030204" pitchFamily="18" charset="0"/>
              <a:cs typeface="+mn-ea"/>
              <a:sym typeface="+mn-lt"/>
            </a:endParaRPr>
          </a:p>
          <a:p>
            <a:pPr algn="just">
              <a:lnSpc>
                <a:spcPct val="110000"/>
              </a:lnSpc>
            </a:pPr>
            <a:r>
              <a:rPr lang="en-US" altLang="zh-CN" sz="200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sym typeface="+mn-lt"/>
              </a:rPr>
              <a:t>- </a:t>
            </a:r>
            <a:r>
              <a:rPr lang="en-US" sz="200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Tiếp tục chỉ đạo, triển khai hiệu quả Nghị quyết số 25/2021/QH15 ngày 28/7/2021 của Quốc hội, Quyết định số 263/QĐ-TTg ngày 22/02/2022 của Thủ tướng Chính phủ .</a:t>
            </a:r>
          </a:p>
          <a:p>
            <a:pPr algn="just"/>
            <a:r>
              <a:rPr lang="en-US" altLang="zh-CN" sz="200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sym typeface="+mn-lt"/>
              </a:rPr>
              <a:t>- T</a:t>
            </a:r>
            <a:r>
              <a:rPr lang="en-US" sz="200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ập trung giải quyết, khắc phục những hạn chế, bất cập trong xây dựng NTM giai đoạn 2021-2023 đã được nêu trong Nghị quyết số 108/2023/QH15 ngày 29/11/2023 của Quốc hội và kiến nghị của Kiểm toán Nhà nước.</a:t>
            </a:r>
          </a:p>
        </p:txBody>
      </p:sp>
      <p:sp>
        <p:nvSpPr>
          <p:cNvPr id="25" name="文本框 17">
            <a:extLst>
              <a:ext uri="{FF2B5EF4-FFF2-40B4-BE49-F238E27FC236}">
                <a16:creationId xmlns:a16="http://schemas.microsoft.com/office/drawing/2014/main" id="{A86AF595-4A1E-4883-B615-0580E8CE628D}"/>
              </a:ext>
            </a:extLst>
          </p:cNvPr>
          <p:cNvSpPr txBox="1"/>
          <p:nvPr/>
        </p:nvSpPr>
        <p:spPr>
          <a:xfrm>
            <a:off x="4711282" y="3766046"/>
            <a:ext cx="6879967" cy="2800767"/>
          </a:xfrm>
          <a:prstGeom prst="rect">
            <a:avLst/>
          </a:prstGeom>
          <a:noFill/>
        </p:spPr>
        <p:txBody>
          <a:bodyPr wrap="square" rtlCol="0">
            <a:spAutoFit/>
          </a:bodyPr>
          <a:lstStyle/>
          <a:p>
            <a:pPr lvl="0" defTabSz="457200">
              <a:lnSpc>
                <a:spcPct val="110000"/>
              </a:lnSpc>
              <a:defRPr/>
            </a:pPr>
            <a:r>
              <a:rPr lang="en-US" altLang="zh-CN" sz="2000" b="1" kern="0">
                <a:solidFill>
                  <a:srgbClr val="C00000"/>
                </a:solidFill>
                <a:latin typeface="Cambria" panose="02040503050406030204" pitchFamily="18" charset="0"/>
                <a:ea typeface="Cambria" panose="02040503050406030204" pitchFamily="18" charset="0"/>
                <a:cs typeface="+mn-ea"/>
                <a:sym typeface="+mn-lt"/>
              </a:rPr>
              <a:t>2. NÂNG CAO CHẤT LƯỢNG XÂY DỰNG NTM</a:t>
            </a:r>
            <a:endParaRPr lang="en-US" altLang="zh-CN" sz="2000" b="1" kern="0" dirty="0">
              <a:solidFill>
                <a:srgbClr val="C00000"/>
              </a:solidFill>
              <a:latin typeface="Cambria" panose="02040503050406030204" pitchFamily="18" charset="0"/>
              <a:ea typeface="Cambria" panose="02040503050406030204" pitchFamily="18" charset="0"/>
              <a:cs typeface="+mn-ea"/>
              <a:sym typeface="+mn-lt"/>
            </a:endParaRPr>
          </a:p>
          <a:p>
            <a:pPr algn="just">
              <a:lnSpc>
                <a:spcPct val="110000"/>
              </a:lnSpc>
            </a:pPr>
            <a:r>
              <a:rPr lang="en-US" altLang="zh-CN" sz="2000">
                <a:solidFill>
                  <a:srgbClr val="C00000"/>
                </a:solidFill>
                <a:latin typeface="Cambria" panose="02040503050406030204" pitchFamily="18" charset="0"/>
                <a:ea typeface="Cambria" panose="02040503050406030204" pitchFamily="18" charset="0"/>
                <a:cs typeface="Times New Roman" panose="02020603050405020304" pitchFamily="18" charset="0"/>
                <a:sym typeface="+mn-lt"/>
              </a:rPr>
              <a:t>- </a:t>
            </a:r>
            <a:r>
              <a:rPr lang="da-DK" sz="2000">
                <a:solidFill>
                  <a:srgbClr val="C00000"/>
                </a:solidFill>
                <a:latin typeface="Cambria" panose="02040503050406030204" pitchFamily="18" charset="0"/>
                <a:ea typeface="Cambria" panose="02040503050406030204" pitchFamily="18" charset="0"/>
                <a:cs typeface="Times New Roman" panose="02020603050405020304" pitchFamily="18" charset="0"/>
              </a:rPr>
              <a:t>Tiếp tục duy trì, nâng cao chất lượng các tiêu chí đối với các đơn vị cấp huyện đã được công nhận đạt chuẩn/hoàn thành nhiệm vụ xây dựng NTM. </a:t>
            </a:r>
          </a:p>
          <a:p>
            <a:pPr algn="just">
              <a:lnSpc>
                <a:spcPct val="110000"/>
              </a:lnSpc>
            </a:pPr>
            <a:r>
              <a:rPr lang="da-DK" sz="2000">
                <a:solidFill>
                  <a:srgbClr val="C00000"/>
                </a:solidFill>
                <a:latin typeface="Cambria" panose="02040503050406030204" pitchFamily="18" charset="0"/>
                <a:ea typeface="Cambria" panose="02040503050406030204" pitchFamily="18" charset="0"/>
                <a:cs typeface="Times New Roman" panose="02020603050405020304" pitchFamily="18" charset="0"/>
              </a:rPr>
              <a:t>- Đánh giá </a:t>
            </a:r>
            <a:r>
              <a:rPr lang="de-DE" sz="2000">
                <a:solidFill>
                  <a:srgbClr val="C00000"/>
                </a:solidFill>
                <a:latin typeface="Cambria" panose="02040503050406030204" pitchFamily="18" charset="0"/>
                <a:ea typeface="Cambria" panose="02040503050406030204" pitchFamily="18" charset="0"/>
                <a:cs typeface="Times New Roman" panose="02020603050405020304" pitchFamily="18" charset="0"/>
              </a:rPr>
              <a:t>thực trạng và xác định rõ lộ trình, khả năng thực hiện các mục tiêu, nhiệm vụ xây dựng NTM năm 2024 và 5 năm (2021-205) đã được giao, làm cơ sở để tập trung chỉ đạo và bố trí nguồn lực thực hiện. </a:t>
            </a:r>
            <a:endParaRPr lang="en-US" sz="2000">
              <a:solidFill>
                <a:srgbClr val="C00000"/>
              </a:solidFill>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451709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1499"/>
                                          </p:stCondLst>
                                        </p:cTn>
                                        <p:tgtEl>
                                          <p:spTgt spid="15"/>
                                        </p:tgtEl>
                                        <p:attrNameLst>
                                          <p:attrName>style.visibility</p:attrName>
                                        </p:attrNameLst>
                                      </p:cBhvr>
                                      <p:to>
                                        <p:strVal val="visible"/>
                                      </p:to>
                                    </p:set>
                                  </p:childTnLst>
                                </p:cTn>
                              </p:par>
                            </p:childTnLst>
                          </p:cTn>
                        </p:par>
                        <p:par>
                          <p:cTn id="7" fill="hold">
                            <p:stCondLst>
                              <p:cond delay="1500"/>
                            </p:stCondLst>
                            <p:childTnLst>
                              <p:par>
                                <p:cTn id="8" presetID="16" presetClass="entr" presetSubtype="21" fill="hold" grpId="0" nodeType="after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arn(inVertical)">
                                      <p:cBhvr>
                                        <p:cTn id="10" dur="1500"/>
                                        <p:tgtEl>
                                          <p:spTgt spid="17"/>
                                        </p:tgtEl>
                                      </p:cBhvr>
                                    </p:animEffect>
                                  </p:childTnLst>
                                </p:cTn>
                              </p:par>
                            </p:childTnLst>
                          </p:cTn>
                        </p:par>
                        <p:par>
                          <p:cTn id="11" fill="hold">
                            <p:stCondLst>
                              <p:cond delay="3000"/>
                            </p:stCondLst>
                            <p:childTnLst>
                              <p:par>
                                <p:cTn id="12" presetID="16" presetClass="entr" presetSubtype="21" fill="hold" grpId="0" nodeType="after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barn(inVertical)">
                                      <p:cBhvr>
                                        <p:cTn id="14" dur="1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2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36">
            <a:extLst>
              <a:ext uri="{FF2B5EF4-FFF2-40B4-BE49-F238E27FC236}">
                <a16:creationId xmlns:a16="http://schemas.microsoft.com/office/drawing/2014/main" id="{AD5C022D-5399-4314-80AF-A156990CB29D}"/>
              </a:ext>
            </a:extLst>
          </p:cNvPr>
          <p:cNvGrpSpPr/>
          <p:nvPr/>
        </p:nvGrpSpPr>
        <p:grpSpPr>
          <a:xfrm>
            <a:off x="467360" y="957955"/>
            <a:ext cx="8656747" cy="5900045"/>
            <a:chOff x="1124857" y="5273383"/>
            <a:chExt cx="10570184" cy="1146629"/>
          </a:xfrm>
        </p:grpSpPr>
        <p:sp>
          <p:nvSpPr>
            <p:cNvPr id="12" name="矩形 38">
              <a:extLst>
                <a:ext uri="{FF2B5EF4-FFF2-40B4-BE49-F238E27FC236}">
                  <a16:creationId xmlns:a16="http://schemas.microsoft.com/office/drawing/2014/main" id="{FA6857DA-819B-4E0C-B6D3-F20E42F8D5CB}"/>
                </a:ext>
              </a:extLst>
            </p:cNvPr>
            <p:cNvSpPr/>
            <p:nvPr/>
          </p:nvSpPr>
          <p:spPr>
            <a:xfrm>
              <a:off x="1124857" y="5273383"/>
              <a:ext cx="10091212" cy="1146629"/>
            </a:xfrm>
            <a:prstGeom prst="rect">
              <a:avLst/>
            </a:prstGeom>
            <a:solidFill>
              <a:schemeClr val="bg1"/>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blipFill>
                  <a:blip r:embed="rId2"/>
                  <a:tile tx="0" ty="0" sx="100000" sy="100000" flip="none" algn="tl"/>
                </a:blipFill>
                <a:cs typeface="+mn-ea"/>
                <a:sym typeface="+mn-lt"/>
              </a:endParaRPr>
            </a:p>
          </p:txBody>
        </p:sp>
        <p:sp>
          <p:nvSpPr>
            <p:cNvPr id="13" name="矩形 39">
              <a:extLst>
                <a:ext uri="{FF2B5EF4-FFF2-40B4-BE49-F238E27FC236}">
                  <a16:creationId xmlns:a16="http://schemas.microsoft.com/office/drawing/2014/main" id="{C2D6D316-4155-4F27-A73A-E185A32A456E}"/>
                </a:ext>
              </a:extLst>
            </p:cNvPr>
            <p:cNvSpPr/>
            <p:nvPr/>
          </p:nvSpPr>
          <p:spPr>
            <a:xfrm>
              <a:off x="1124857" y="5273383"/>
              <a:ext cx="478972" cy="114662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矩形 40">
              <a:extLst>
                <a:ext uri="{FF2B5EF4-FFF2-40B4-BE49-F238E27FC236}">
                  <a16:creationId xmlns:a16="http://schemas.microsoft.com/office/drawing/2014/main" id="{44102952-FA1F-47AB-867A-02E7A7857E9D}"/>
                </a:ext>
              </a:extLst>
            </p:cNvPr>
            <p:cNvSpPr/>
            <p:nvPr/>
          </p:nvSpPr>
          <p:spPr>
            <a:xfrm>
              <a:off x="11216069" y="5273383"/>
              <a:ext cx="478972" cy="1146629"/>
            </a:xfrm>
            <a:prstGeom prst="rect">
              <a:avLst/>
            </a:prstGeom>
            <a:solidFill>
              <a:srgbClr val="3857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15" name="Title 1"/>
          <p:cNvSpPr txBox="1">
            <a:spLocks/>
          </p:cNvSpPr>
          <p:nvPr/>
        </p:nvSpPr>
        <p:spPr>
          <a:xfrm>
            <a:off x="1061589" y="176229"/>
            <a:ext cx="8345171" cy="614287"/>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a:solidFill>
                  <a:srgbClr val="002060"/>
                </a:solidFill>
                <a:latin typeface="Times New Roman" panose="02020603050405020304" pitchFamily="18" charset="0"/>
                <a:cs typeface="Times New Roman" panose="02020603050405020304" pitchFamily="18" charset="0"/>
              </a:rPr>
              <a:t>MỘT SỐ NHIỆM VỤ, GIẢI PHÁP TRỌNG TÂM </a:t>
            </a:r>
          </a:p>
        </p:txBody>
      </p:sp>
      <p:sp>
        <p:nvSpPr>
          <p:cNvPr id="16" name="Donut 15"/>
          <p:cNvSpPr/>
          <p:nvPr/>
        </p:nvSpPr>
        <p:spPr>
          <a:xfrm>
            <a:off x="213360" y="86784"/>
            <a:ext cx="778509" cy="772160"/>
          </a:xfrm>
          <a:prstGeom prst="donut">
            <a:avLst/>
          </a:prstGeom>
          <a:solidFill>
            <a:schemeClr val="accent6">
              <a:lumMod val="75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latin typeface="Times New Roman" panose="02020603050405020304" pitchFamily="18" charset="0"/>
                <a:cs typeface="Times New Roman" panose="02020603050405020304" pitchFamily="18" charset="0"/>
              </a:rPr>
              <a:t>02</a:t>
            </a:r>
          </a:p>
        </p:txBody>
      </p:sp>
      <p:sp>
        <p:nvSpPr>
          <p:cNvPr id="17" name="文本框 17">
            <a:extLst>
              <a:ext uri="{FF2B5EF4-FFF2-40B4-BE49-F238E27FC236}">
                <a16:creationId xmlns:a16="http://schemas.microsoft.com/office/drawing/2014/main" id="{A86AF595-4A1E-4883-B615-0580E8CE628D}"/>
              </a:ext>
            </a:extLst>
          </p:cNvPr>
          <p:cNvSpPr txBox="1"/>
          <p:nvPr/>
        </p:nvSpPr>
        <p:spPr>
          <a:xfrm>
            <a:off x="1012293" y="967891"/>
            <a:ext cx="7659330" cy="1569660"/>
          </a:xfrm>
          <a:prstGeom prst="rect">
            <a:avLst/>
          </a:prstGeom>
          <a:noFill/>
        </p:spPr>
        <p:txBody>
          <a:bodyPr wrap="square" rtlCol="0">
            <a:spAutoFit/>
          </a:bodyPr>
          <a:lstStyle/>
          <a:p>
            <a:pPr lvl="0" defTabSz="457200">
              <a:lnSpc>
                <a:spcPct val="150000"/>
              </a:lnSpc>
              <a:defRPr/>
            </a:pPr>
            <a:r>
              <a:rPr lang="en-US" altLang="zh-CN" sz="2000" b="1" kern="0">
                <a:solidFill>
                  <a:srgbClr val="002060"/>
                </a:solidFill>
                <a:latin typeface="Cambria" panose="02040503050406030204" pitchFamily="18" charset="0"/>
                <a:ea typeface="Cambria" panose="02040503050406030204" pitchFamily="18" charset="0"/>
                <a:cs typeface="+mn-ea"/>
                <a:sym typeface="+mn-lt"/>
              </a:rPr>
              <a:t>3. ĐẨY MẠNH CÔNG TÁC TRUYỀN THÔNG</a:t>
            </a:r>
            <a:endParaRPr lang="en-US" altLang="zh-CN" sz="2000" b="1" kern="0" dirty="0">
              <a:solidFill>
                <a:srgbClr val="002060"/>
              </a:solidFill>
              <a:latin typeface="Cambria" panose="02040503050406030204" pitchFamily="18" charset="0"/>
              <a:ea typeface="Cambria" panose="02040503050406030204" pitchFamily="18" charset="0"/>
              <a:cs typeface="+mn-ea"/>
              <a:sym typeface="+mn-lt"/>
            </a:endParaRPr>
          </a:p>
          <a:p>
            <a:pPr algn="just">
              <a:lnSpc>
                <a:spcPct val="110000"/>
              </a:lnSpc>
            </a:pPr>
            <a:r>
              <a:rPr lang="en-US" sz="2000">
                <a:solidFill>
                  <a:srgbClr val="002060"/>
                </a:solidFill>
                <a:latin typeface="Cambria" panose="02040503050406030204" pitchFamily="18" charset="0"/>
                <a:ea typeface="Cambria" panose="02040503050406030204" pitchFamily="18" charset="0"/>
                <a:cs typeface="Times New Roman" panose="02020603050405020304" pitchFamily="18" charset="0"/>
              </a:rPr>
              <a:t>Đẩy mạnh hơn nữa công tác truyền thông, tạo sự lan tỏa rộng lớn trong cả hệ thống chính trị và mọi tầng lớp nhân dân; tập trung phát hiện và bồi dưỡng những gương điển hình trong xây dựng NTM.</a:t>
            </a:r>
          </a:p>
        </p:txBody>
      </p:sp>
      <p:sp>
        <p:nvSpPr>
          <p:cNvPr id="25" name="文本框 17">
            <a:extLst>
              <a:ext uri="{FF2B5EF4-FFF2-40B4-BE49-F238E27FC236}">
                <a16:creationId xmlns:a16="http://schemas.microsoft.com/office/drawing/2014/main" id="{A86AF595-4A1E-4883-B615-0580E8CE628D}"/>
              </a:ext>
            </a:extLst>
          </p:cNvPr>
          <p:cNvSpPr txBox="1"/>
          <p:nvPr/>
        </p:nvSpPr>
        <p:spPr>
          <a:xfrm>
            <a:off x="1012292" y="2585490"/>
            <a:ext cx="7719547" cy="1785104"/>
          </a:xfrm>
          <a:prstGeom prst="rect">
            <a:avLst/>
          </a:prstGeom>
          <a:noFill/>
        </p:spPr>
        <p:txBody>
          <a:bodyPr wrap="square" rtlCol="0">
            <a:spAutoFit/>
          </a:bodyPr>
          <a:lstStyle/>
          <a:p>
            <a:pPr lvl="0" defTabSz="457200">
              <a:lnSpc>
                <a:spcPct val="110000"/>
              </a:lnSpc>
              <a:defRPr/>
            </a:pPr>
            <a:r>
              <a:rPr lang="en-US" altLang="zh-CN" sz="2000" b="1" kern="0">
                <a:solidFill>
                  <a:schemeClr val="accent2">
                    <a:lumMod val="50000"/>
                  </a:schemeClr>
                </a:solidFill>
                <a:latin typeface="Cambria" panose="02040503050406030204" pitchFamily="18" charset="0"/>
                <a:ea typeface="Cambria" panose="02040503050406030204" pitchFamily="18" charset="0"/>
                <a:cs typeface="+mn-ea"/>
                <a:sym typeface="+mn-lt"/>
              </a:rPr>
              <a:t>4. TIẾP TỤC HOÀN THIỆN CƠ CHẾ CHÍNH SÁCH</a:t>
            </a:r>
            <a:endParaRPr lang="en-US" altLang="zh-CN" sz="2000" b="1" kern="0" dirty="0">
              <a:solidFill>
                <a:schemeClr val="accent2">
                  <a:lumMod val="50000"/>
                </a:schemeClr>
              </a:solidFill>
              <a:latin typeface="Cambria" panose="02040503050406030204" pitchFamily="18" charset="0"/>
              <a:ea typeface="Cambria" panose="02040503050406030204" pitchFamily="18" charset="0"/>
              <a:cs typeface="+mn-ea"/>
              <a:sym typeface="+mn-lt"/>
            </a:endParaRPr>
          </a:p>
          <a:p>
            <a:pPr algn="just">
              <a:lnSpc>
                <a:spcPct val="110000"/>
              </a:lnSpc>
            </a:pPr>
            <a:r>
              <a:rPr lang="en-US" sz="2000" kern="0">
                <a:solidFill>
                  <a:schemeClr val="accent2">
                    <a:lumMod val="50000"/>
                  </a:schemeClr>
                </a:solidFill>
                <a:latin typeface="Cambria" panose="02040503050406030204" pitchFamily="18" charset="0"/>
                <a:ea typeface="Cambria" panose="02040503050406030204" pitchFamily="18" charset="0"/>
                <a:cs typeface="+mn-ea"/>
              </a:rPr>
              <a:t>Tiếp tục nghiên cứu, rà soát, hoàn thiện hệ thống cơ chế chính sách hỗ trợ xây dựng NTM nhằm kịp thời tháo gỡ khó khăn, vướng mắc cho địa phương, đảm bảo phù hợp với điều kiện thực tế để đẩy nhanh tiến độ, hiệu quả Chương trình.</a:t>
            </a:r>
            <a:endParaRPr lang="en-US" altLang="zh-CN" sz="2000" kern="0">
              <a:solidFill>
                <a:schemeClr val="accent2">
                  <a:lumMod val="50000"/>
                </a:schemeClr>
              </a:solidFill>
              <a:latin typeface="Cambria" panose="02040503050406030204" pitchFamily="18" charset="0"/>
              <a:ea typeface="Cambria" panose="02040503050406030204" pitchFamily="18" charset="0"/>
              <a:cs typeface="+mn-ea"/>
              <a:sym typeface="+mn-lt"/>
            </a:endParaRPr>
          </a:p>
        </p:txBody>
      </p:sp>
      <p:pic>
        <p:nvPicPr>
          <p:cNvPr id="18" name="Picture 17"/>
          <p:cNvPicPr>
            <a:picLocks noChangeAspect="1"/>
          </p:cNvPicPr>
          <p:nvPr/>
        </p:nvPicPr>
        <p:blipFill>
          <a:blip r:embed="rId3"/>
          <a:stretch>
            <a:fillRect/>
          </a:stretch>
        </p:blipFill>
        <p:spPr>
          <a:xfrm>
            <a:off x="9546622" y="970736"/>
            <a:ext cx="2391805" cy="15559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9" name="Picture 4" descr="Xây dựng nông thôn mới nâng cao gắn với phát triển đô thị"/>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2386" y="2802165"/>
            <a:ext cx="2416041" cy="169030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0" name="Picture 19"/>
          <p:cNvPicPr>
            <a:picLocks noChangeAspect="1"/>
          </p:cNvPicPr>
          <p:nvPr/>
        </p:nvPicPr>
        <p:blipFill>
          <a:blip r:embed="rId5"/>
          <a:stretch>
            <a:fillRect/>
          </a:stretch>
        </p:blipFill>
        <p:spPr>
          <a:xfrm>
            <a:off x="9522386" y="4860095"/>
            <a:ext cx="2416041" cy="164833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6" name="文本框 17">
            <a:extLst>
              <a:ext uri="{FF2B5EF4-FFF2-40B4-BE49-F238E27FC236}">
                <a16:creationId xmlns:a16="http://schemas.microsoft.com/office/drawing/2014/main" id="{A86AF595-4A1E-4883-B615-0580E8CE628D}"/>
              </a:ext>
            </a:extLst>
          </p:cNvPr>
          <p:cNvSpPr txBox="1"/>
          <p:nvPr/>
        </p:nvSpPr>
        <p:spPr>
          <a:xfrm>
            <a:off x="991869" y="4492474"/>
            <a:ext cx="7659330" cy="2246769"/>
          </a:xfrm>
          <a:prstGeom prst="rect">
            <a:avLst/>
          </a:prstGeom>
          <a:noFill/>
        </p:spPr>
        <p:txBody>
          <a:bodyPr wrap="square" rtlCol="0">
            <a:spAutoFit/>
          </a:bodyPr>
          <a:lstStyle/>
          <a:p>
            <a:pPr lvl="0" defTabSz="457200">
              <a:lnSpc>
                <a:spcPct val="150000"/>
              </a:lnSpc>
              <a:defRPr/>
            </a:pPr>
            <a:r>
              <a:rPr lang="en-US" altLang="zh-CN" sz="2000" b="1" kern="0">
                <a:solidFill>
                  <a:srgbClr val="0070C0"/>
                </a:solidFill>
                <a:latin typeface="Cambria" panose="02040503050406030204" pitchFamily="18" charset="0"/>
                <a:ea typeface="Cambria" panose="02040503050406030204" pitchFamily="18" charset="0"/>
                <a:cs typeface="Times New Roman" panose="02020603050405020304" pitchFamily="18" charset="0"/>
                <a:sym typeface="+mn-lt"/>
              </a:rPr>
              <a:t>5. TĂNG CƯỜNG CÔNG TÁC ĐÀO TẠO, TẬP HUẤN</a:t>
            </a:r>
            <a:endParaRPr lang="en-US" altLang="zh-CN" sz="2000" b="1" kern="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mn-lt"/>
            </a:endParaRPr>
          </a:p>
          <a:p>
            <a:pPr algn="just">
              <a:lnSpc>
                <a:spcPct val="110000"/>
              </a:lnSpc>
            </a:pPr>
            <a:r>
              <a:rPr lang="en-US" sz="2000" kern="0">
                <a:solidFill>
                  <a:srgbClr val="0070C0"/>
                </a:solidFill>
                <a:latin typeface="Cambria" panose="02040503050406030204" pitchFamily="18" charset="0"/>
                <a:ea typeface="Cambria" panose="02040503050406030204" pitchFamily="18" charset="0"/>
                <a:cs typeface="Times New Roman" panose="02020603050405020304" pitchFamily="18" charset="0"/>
              </a:rPr>
              <a:t>Nhằm nâng cao năng lực cho đội ngũ cán bộ làm công tác xây dựng NTM các cấp, đặc biệt cán bộ cơ sở về phát triển kinh tế nông nghiệp, bảo vệ môi trường, chuyển đổi số trong xây dựng NTM, phát triển du lịch nông thôn, phát triển sản phẩm OCOP gắn với phát huy tiềm năng, lợi thế, bảo tồn các giá trị, bản sắc văn hóa truyền thống...</a:t>
            </a:r>
          </a:p>
        </p:txBody>
      </p:sp>
    </p:spTree>
    <p:extLst>
      <p:ext uri="{BB962C8B-B14F-4D97-AF65-F5344CB8AC3E}">
        <p14:creationId xmlns:p14="http://schemas.microsoft.com/office/powerpoint/2010/main" val="2959102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1499"/>
                                          </p:stCondLst>
                                        </p:cTn>
                                        <p:tgtEl>
                                          <p:spTgt spid="15"/>
                                        </p:tgtEl>
                                        <p:attrNameLst>
                                          <p:attrName>style.visibility</p:attrName>
                                        </p:attrNameLst>
                                      </p:cBhvr>
                                      <p:to>
                                        <p:strVal val="visible"/>
                                      </p:to>
                                    </p:set>
                                  </p:childTnLst>
                                </p:cTn>
                              </p:par>
                            </p:childTnLst>
                          </p:cTn>
                        </p:par>
                        <p:par>
                          <p:cTn id="7" fill="hold">
                            <p:stCondLst>
                              <p:cond delay="1500"/>
                            </p:stCondLst>
                            <p:childTnLst>
                              <p:par>
                                <p:cTn id="8" presetID="16" presetClass="entr" presetSubtype="21" fill="hold" grpId="0" nodeType="after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arn(inVertical)">
                                      <p:cBhvr>
                                        <p:cTn id="10" dur="1500"/>
                                        <p:tgtEl>
                                          <p:spTgt spid="17"/>
                                        </p:tgtEl>
                                      </p:cBhvr>
                                    </p:animEffect>
                                  </p:childTnLst>
                                </p:cTn>
                              </p:par>
                            </p:childTnLst>
                          </p:cTn>
                        </p:par>
                        <p:par>
                          <p:cTn id="11" fill="hold">
                            <p:stCondLst>
                              <p:cond delay="3000"/>
                            </p:stCondLst>
                            <p:childTnLst>
                              <p:par>
                                <p:cTn id="12" presetID="16" presetClass="entr" presetSubtype="21" fill="hold" grpId="0" nodeType="after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barn(inVertical)">
                                      <p:cBhvr>
                                        <p:cTn id="14" dur="1500"/>
                                        <p:tgtEl>
                                          <p:spTgt spid="25"/>
                                        </p:tgtEl>
                                      </p:cBhvr>
                                    </p:animEffect>
                                  </p:childTnLst>
                                </p:cTn>
                              </p:par>
                            </p:childTnLst>
                          </p:cTn>
                        </p:par>
                        <p:par>
                          <p:cTn id="15" fill="hold">
                            <p:stCondLst>
                              <p:cond delay="4500"/>
                            </p:stCondLst>
                            <p:childTnLst>
                              <p:par>
                                <p:cTn id="16" presetID="16" presetClass="entr" presetSubtype="21" fill="hold" grpId="0" nodeType="after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barn(inVertical)">
                                      <p:cBhvr>
                                        <p:cTn id="18" dur="1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25" grpId="0"/>
      <p:bldP spid="2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36">
            <a:extLst>
              <a:ext uri="{FF2B5EF4-FFF2-40B4-BE49-F238E27FC236}">
                <a16:creationId xmlns:a16="http://schemas.microsoft.com/office/drawing/2014/main" id="{AD5C022D-5399-4314-80AF-A156990CB29D}"/>
              </a:ext>
            </a:extLst>
          </p:cNvPr>
          <p:cNvGrpSpPr/>
          <p:nvPr/>
        </p:nvGrpSpPr>
        <p:grpSpPr>
          <a:xfrm>
            <a:off x="3281680" y="886834"/>
            <a:ext cx="8656747" cy="5900045"/>
            <a:chOff x="1124857" y="5273383"/>
            <a:chExt cx="10570184" cy="1146629"/>
          </a:xfrm>
        </p:grpSpPr>
        <p:sp>
          <p:nvSpPr>
            <p:cNvPr id="12" name="矩形 38">
              <a:extLst>
                <a:ext uri="{FF2B5EF4-FFF2-40B4-BE49-F238E27FC236}">
                  <a16:creationId xmlns:a16="http://schemas.microsoft.com/office/drawing/2014/main" id="{FA6857DA-819B-4E0C-B6D3-F20E42F8D5CB}"/>
                </a:ext>
              </a:extLst>
            </p:cNvPr>
            <p:cNvSpPr/>
            <p:nvPr/>
          </p:nvSpPr>
          <p:spPr>
            <a:xfrm>
              <a:off x="1124857" y="5273383"/>
              <a:ext cx="10091212" cy="1146629"/>
            </a:xfrm>
            <a:prstGeom prst="rect">
              <a:avLst/>
            </a:prstGeom>
            <a:solidFill>
              <a:schemeClr val="bg1"/>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blipFill>
                  <a:blip r:embed="rId2"/>
                  <a:tile tx="0" ty="0" sx="100000" sy="100000" flip="none" algn="tl"/>
                </a:blipFill>
                <a:cs typeface="+mn-ea"/>
                <a:sym typeface="+mn-lt"/>
              </a:endParaRPr>
            </a:p>
          </p:txBody>
        </p:sp>
        <p:sp>
          <p:nvSpPr>
            <p:cNvPr id="13" name="矩形 39">
              <a:extLst>
                <a:ext uri="{FF2B5EF4-FFF2-40B4-BE49-F238E27FC236}">
                  <a16:creationId xmlns:a16="http://schemas.microsoft.com/office/drawing/2014/main" id="{C2D6D316-4155-4F27-A73A-E185A32A456E}"/>
                </a:ext>
              </a:extLst>
            </p:cNvPr>
            <p:cNvSpPr/>
            <p:nvPr/>
          </p:nvSpPr>
          <p:spPr>
            <a:xfrm>
              <a:off x="1124857" y="5273383"/>
              <a:ext cx="478972" cy="114662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矩形 40">
              <a:extLst>
                <a:ext uri="{FF2B5EF4-FFF2-40B4-BE49-F238E27FC236}">
                  <a16:creationId xmlns:a16="http://schemas.microsoft.com/office/drawing/2014/main" id="{44102952-FA1F-47AB-867A-02E7A7857E9D}"/>
                </a:ext>
              </a:extLst>
            </p:cNvPr>
            <p:cNvSpPr/>
            <p:nvPr/>
          </p:nvSpPr>
          <p:spPr>
            <a:xfrm>
              <a:off x="11216069" y="5273383"/>
              <a:ext cx="478972" cy="1146629"/>
            </a:xfrm>
            <a:prstGeom prst="rect">
              <a:avLst/>
            </a:prstGeom>
            <a:solidFill>
              <a:srgbClr val="3857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15" name="Title 1"/>
          <p:cNvSpPr txBox="1">
            <a:spLocks/>
          </p:cNvSpPr>
          <p:nvPr/>
        </p:nvSpPr>
        <p:spPr>
          <a:xfrm>
            <a:off x="1061589" y="176229"/>
            <a:ext cx="8345171" cy="614287"/>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a:solidFill>
                  <a:srgbClr val="002060"/>
                </a:solidFill>
                <a:latin typeface="Times New Roman" panose="02020603050405020304" pitchFamily="18" charset="0"/>
                <a:cs typeface="Times New Roman" panose="02020603050405020304" pitchFamily="18" charset="0"/>
              </a:rPr>
              <a:t>MỘT SỐ NHIỆM VỤ, GIẢI PHÁP TRỌNG TÂM </a:t>
            </a:r>
          </a:p>
        </p:txBody>
      </p:sp>
      <p:sp>
        <p:nvSpPr>
          <p:cNvPr id="16" name="Donut 15"/>
          <p:cNvSpPr/>
          <p:nvPr/>
        </p:nvSpPr>
        <p:spPr>
          <a:xfrm>
            <a:off x="213360" y="86784"/>
            <a:ext cx="778509" cy="772160"/>
          </a:xfrm>
          <a:prstGeom prst="donut">
            <a:avLst/>
          </a:prstGeom>
          <a:solidFill>
            <a:schemeClr val="accent6">
              <a:lumMod val="75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latin typeface="Times New Roman" panose="02020603050405020304" pitchFamily="18" charset="0"/>
                <a:cs typeface="Times New Roman" panose="02020603050405020304" pitchFamily="18" charset="0"/>
              </a:rPr>
              <a:t>03</a:t>
            </a:r>
          </a:p>
        </p:txBody>
      </p:sp>
      <p:sp>
        <p:nvSpPr>
          <p:cNvPr id="17" name="文本框 17">
            <a:extLst>
              <a:ext uri="{FF2B5EF4-FFF2-40B4-BE49-F238E27FC236}">
                <a16:creationId xmlns:a16="http://schemas.microsoft.com/office/drawing/2014/main" id="{A86AF595-4A1E-4883-B615-0580E8CE628D}"/>
              </a:ext>
            </a:extLst>
          </p:cNvPr>
          <p:cNvSpPr txBox="1"/>
          <p:nvPr/>
        </p:nvSpPr>
        <p:spPr>
          <a:xfrm>
            <a:off x="3826613" y="896770"/>
            <a:ext cx="7659330" cy="1908215"/>
          </a:xfrm>
          <a:prstGeom prst="rect">
            <a:avLst/>
          </a:prstGeom>
          <a:noFill/>
        </p:spPr>
        <p:txBody>
          <a:bodyPr wrap="square" rtlCol="0">
            <a:spAutoFit/>
          </a:bodyPr>
          <a:lstStyle/>
          <a:p>
            <a:pPr lvl="0" defTabSz="457200">
              <a:lnSpc>
                <a:spcPct val="150000"/>
              </a:lnSpc>
              <a:defRPr/>
            </a:pPr>
            <a:r>
              <a:rPr lang="en-US" altLang="zh-CN" sz="2000" b="1" kern="0">
                <a:solidFill>
                  <a:srgbClr val="008000"/>
                </a:solidFill>
                <a:latin typeface="Cambria" panose="02040503050406030204" pitchFamily="18" charset="0"/>
                <a:ea typeface="Cambria" panose="02040503050406030204" pitchFamily="18" charset="0"/>
                <a:cs typeface="+mn-ea"/>
                <a:sym typeface="+mn-lt"/>
              </a:rPr>
              <a:t>6. TĂNG CƯỜNG CÔNG TÁC PHỐI HỢP</a:t>
            </a:r>
            <a:endParaRPr lang="en-US" altLang="zh-CN" sz="2000" b="1" kern="0" dirty="0">
              <a:solidFill>
                <a:srgbClr val="008000"/>
              </a:solidFill>
              <a:latin typeface="Cambria" panose="02040503050406030204" pitchFamily="18" charset="0"/>
              <a:ea typeface="Cambria" panose="02040503050406030204" pitchFamily="18" charset="0"/>
              <a:cs typeface="+mn-ea"/>
              <a:sym typeface="+mn-lt"/>
            </a:endParaRPr>
          </a:p>
          <a:p>
            <a:pPr algn="just">
              <a:lnSpc>
                <a:spcPct val="110000"/>
              </a:lnSpc>
            </a:pPr>
            <a:r>
              <a:rPr lang="da-DK" sz="2000" kern="0">
                <a:solidFill>
                  <a:srgbClr val="008000"/>
                </a:solidFill>
                <a:latin typeface="Cambria" panose="02040503050406030204" pitchFamily="18" charset="0"/>
                <a:ea typeface="Cambria" panose="02040503050406030204" pitchFamily="18" charset="0"/>
                <a:cs typeface="+mn-ea"/>
              </a:rPr>
              <a:t>Nâng cao hơn nữa chất lượng, hiệu quả công tác phối hợp giữa các bộ, ngành trung ương và với địa phương trong công tác tham mưu cho Ban Chỉ đạo Trung ương, Tổ công tác trong công tác quản lý, chỉ đạo, điều hành, triển khai thực hiện Chương trình</a:t>
            </a:r>
            <a:endParaRPr lang="en-US" sz="2000" kern="0">
              <a:solidFill>
                <a:srgbClr val="008000"/>
              </a:solidFill>
              <a:latin typeface="Cambria" panose="02040503050406030204" pitchFamily="18" charset="0"/>
              <a:ea typeface="Cambria" panose="02040503050406030204" pitchFamily="18" charset="0"/>
              <a:cs typeface="+mn-ea"/>
            </a:endParaRPr>
          </a:p>
        </p:txBody>
      </p:sp>
      <p:sp>
        <p:nvSpPr>
          <p:cNvPr id="25" name="文本框 17">
            <a:extLst>
              <a:ext uri="{FF2B5EF4-FFF2-40B4-BE49-F238E27FC236}">
                <a16:creationId xmlns:a16="http://schemas.microsoft.com/office/drawing/2014/main" id="{A86AF595-4A1E-4883-B615-0580E8CE628D}"/>
              </a:ext>
            </a:extLst>
          </p:cNvPr>
          <p:cNvSpPr txBox="1"/>
          <p:nvPr/>
        </p:nvSpPr>
        <p:spPr>
          <a:xfrm>
            <a:off x="3826613" y="4376809"/>
            <a:ext cx="7719547" cy="1107996"/>
          </a:xfrm>
          <a:prstGeom prst="rect">
            <a:avLst/>
          </a:prstGeom>
          <a:noFill/>
        </p:spPr>
        <p:txBody>
          <a:bodyPr wrap="square" rtlCol="0">
            <a:spAutoFit/>
          </a:bodyPr>
          <a:lstStyle/>
          <a:p>
            <a:pPr lvl="0" defTabSz="457200">
              <a:lnSpc>
                <a:spcPct val="110000"/>
              </a:lnSpc>
              <a:defRPr/>
            </a:pPr>
            <a:r>
              <a:rPr lang="en-US" altLang="zh-CN" sz="2000" b="1" kern="0">
                <a:solidFill>
                  <a:schemeClr val="accent2">
                    <a:lumMod val="75000"/>
                  </a:schemeClr>
                </a:solidFill>
                <a:latin typeface="Cambria" panose="02040503050406030204" pitchFamily="18" charset="0"/>
                <a:ea typeface="Cambria" panose="02040503050406030204" pitchFamily="18" charset="0"/>
                <a:cs typeface="+mn-ea"/>
                <a:sym typeface="+mn-lt"/>
              </a:rPr>
              <a:t>8. HUY ĐỘNG NGUỒN LỰC</a:t>
            </a:r>
            <a:endParaRPr lang="en-US" altLang="zh-CN" sz="2000" b="1" kern="0" dirty="0">
              <a:solidFill>
                <a:schemeClr val="accent2">
                  <a:lumMod val="75000"/>
                </a:schemeClr>
              </a:solidFill>
              <a:latin typeface="Cambria" panose="02040503050406030204" pitchFamily="18" charset="0"/>
              <a:ea typeface="Cambria" panose="02040503050406030204" pitchFamily="18" charset="0"/>
              <a:cs typeface="+mn-ea"/>
              <a:sym typeface="+mn-lt"/>
            </a:endParaRPr>
          </a:p>
          <a:p>
            <a:pPr algn="just">
              <a:lnSpc>
                <a:spcPct val="110000"/>
              </a:lnSpc>
            </a:pPr>
            <a:r>
              <a:rPr lang="da-DK" sz="2000" kern="0">
                <a:solidFill>
                  <a:schemeClr val="accent2">
                    <a:lumMod val="75000"/>
                  </a:schemeClr>
                </a:solidFill>
                <a:latin typeface="Cambria" panose="02040503050406030204" pitchFamily="18" charset="0"/>
                <a:ea typeface="Cambria" panose="02040503050406030204" pitchFamily="18" charset="0"/>
                <a:cs typeface="+mn-ea"/>
              </a:rPr>
              <a:t>Quyết tâm giải ngân 100% vốn thực hiện Chương trình mục tiêu quốc gia theo Kế hoạch được giao,...</a:t>
            </a:r>
            <a:endParaRPr lang="en-US" altLang="zh-CN" sz="2000" kern="0">
              <a:solidFill>
                <a:schemeClr val="accent2">
                  <a:lumMod val="75000"/>
                </a:schemeClr>
              </a:solidFill>
              <a:latin typeface="Cambria" panose="02040503050406030204" pitchFamily="18" charset="0"/>
              <a:ea typeface="Cambria" panose="02040503050406030204" pitchFamily="18" charset="0"/>
              <a:cs typeface="+mn-ea"/>
              <a:sym typeface="+mn-lt"/>
            </a:endParaRPr>
          </a:p>
        </p:txBody>
      </p:sp>
      <p:sp>
        <p:nvSpPr>
          <p:cNvPr id="26" name="文本框 17">
            <a:extLst>
              <a:ext uri="{FF2B5EF4-FFF2-40B4-BE49-F238E27FC236}">
                <a16:creationId xmlns:a16="http://schemas.microsoft.com/office/drawing/2014/main" id="{A86AF595-4A1E-4883-B615-0580E8CE628D}"/>
              </a:ext>
            </a:extLst>
          </p:cNvPr>
          <p:cNvSpPr txBox="1"/>
          <p:nvPr/>
        </p:nvSpPr>
        <p:spPr>
          <a:xfrm>
            <a:off x="3856722" y="2746296"/>
            <a:ext cx="7659330" cy="1569660"/>
          </a:xfrm>
          <a:prstGeom prst="rect">
            <a:avLst/>
          </a:prstGeom>
          <a:noFill/>
        </p:spPr>
        <p:txBody>
          <a:bodyPr wrap="square" rtlCol="0">
            <a:spAutoFit/>
          </a:bodyPr>
          <a:lstStyle/>
          <a:p>
            <a:pPr lvl="0" defTabSz="457200">
              <a:lnSpc>
                <a:spcPct val="150000"/>
              </a:lnSpc>
              <a:defRPr/>
            </a:pPr>
            <a:r>
              <a:rPr lang="en-US" altLang="zh-CN" sz="2000" b="1" kern="0">
                <a:solidFill>
                  <a:srgbClr val="0070C0"/>
                </a:solidFill>
                <a:latin typeface="Cambria" panose="02040503050406030204" pitchFamily="18" charset="0"/>
                <a:ea typeface="Cambria" panose="02040503050406030204" pitchFamily="18" charset="0"/>
                <a:cs typeface="Times New Roman" panose="02020603050405020304" pitchFamily="18" charset="0"/>
                <a:sym typeface="+mn-lt"/>
              </a:rPr>
              <a:t>7. TRIỂN KHAI HIỆU QUẢ CÁC NỘI DUNG, CT CHUYÊN ĐỀ</a:t>
            </a:r>
            <a:endParaRPr lang="en-US" altLang="zh-CN" sz="2000" b="1" kern="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mn-lt"/>
            </a:endParaRPr>
          </a:p>
          <a:p>
            <a:pPr algn="just">
              <a:lnSpc>
                <a:spcPct val="110000"/>
              </a:lnSpc>
            </a:pPr>
            <a:r>
              <a:rPr lang="da-DK" sz="2000" kern="0">
                <a:solidFill>
                  <a:srgbClr val="0070C0"/>
                </a:solidFill>
                <a:latin typeface="Cambria" panose="02040503050406030204" pitchFamily="18" charset="0"/>
                <a:ea typeface="Cambria" panose="02040503050406030204" pitchFamily="18" charset="0"/>
                <a:cs typeface="Times New Roman" panose="02020603050405020304" pitchFamily="18" charset="0"/>
              </a:rPr>
              <a:t>Tiếp tục triển khai hiệu quả 11 nội dung của Chương trình; 06 chương trình chuyên đề trọng tâm, nhất là các mô hình chỉ đạo điểm của trung ương,...</a:t>
            </a:r>
            <a:endParaRPr lang="en-US" sz="2000" kern="0">
              <a:solidFill>
                <a:srgbClr val="0070C0"/>
              </a:solidFill>
              <a:latin typeface="Cambria" panose="02040503050406030204" pitchFamily="18" charset="0"/>
              <a:ea typeface="Cambria" panose="02040503050406030204" pitchFamily="18" charset="0"/>
              <a:cs typeface="Times New Roman" panose="02020603050405020304" pitchFamily="18" charset="0"/>
            </a:endParaRPr>
          </a:p>
        </p:txBody>
      </p:sp>
      <p:pic>
        <p:nvPicPr>
          <p:cNvPr id="21" name="Picture 2" descr="Nỗ lực xây dựng NT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095" y="999996"/>
            <a:ext cx="2609850" cy="17526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OCOP, OCOP Ha Noi, Nông thôn mới Hà Nộ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095" y="4888863"/>
            <a:ext cx="2609850" cy="161925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Đông Nam Bộ trên chặng đường nước rút xây dựng nông thôn mới | Ban Dân vận  Trung ươ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9095" y="2974657"/>
            <a:ext cx="2609850" cy="1581151"/>
          </a:xfrm>
          <a:prstGeom prst="rect">
            <a:avLst/>
          </a:prstGeom>
          <a:noFill/>
          <a:extLst>
            <a:ext uri="{909E8E84-426E-40DD-AFC4-6F175D3DCCD1}">
              <a14:hiddenFill xmlns:a14="http://schemas.microsoft.com/office/drawing/2010/main">
                <a:solidFill>
                  <a:srgbClr val="FFFFFF"/>
                </a:solidFill>
              </a14:hiddenFill>
            </a:ext>
          </a:extLst>
        </p:spPr>
      </p:pic>
      <p:sp>
        <p:nvSpPr>
          <p:cNvPr id="18" name="文本框 17">
            <a:extLst>
              <a:ext uri="{FF2B5EF4-FFF2-40B4-BE49-F238E27FC236}">
                <a16:creationId xmlns:a16="http://schemas.microsoft.com/office/drawing/2014/main" id="{A86AF595-4A1E-4883-B615-0580E8CE628D}"/>
              </a:ext>
            </a:extLst>
          </p:cNvPr>
          <p:cNvSpPr txBox="1"/>
          <p:nvPr/>
        </p:nvSpPr>
        <p:spPr>
          <a:xfrm>
            <a:off x="3826613" y="5465200"/>
            <a:ext cx="7719547" cy="1107996"/>
          </a:xfrm>
          <a:prstGeom prst="rect">
            <a:avLst/>
          </a:prstGeom>
          <a:noFill/>
        </p:spPr>
        <p:txBody>
          <a:bodyPr wrap="square" rtlCol="0">
            <a:spAutoFit/>
          </a:bodyPr>
          <a:lstStyle/>
          <a:p>
            <a:pPr lvl="0" defTabSz="457200">
              <a:lnSpc>
                <a:spcPct val="110000"/>
              </a:lnSpc>
              <a:defRPr/>
            </a:pPr>
            <a:r>
              <a:rPr lang="en-US" altLang="zh-CN" sz="2000" b="1" kern="0">
                <a:solidFill>
                  <a:srgbClr val="002060"/>
                </a:solidFill>
                <a:latin typeface="Times New Roman" pitchFamily="18" charset="0"/>
                <a:ea typeface="Cambria" panose="02040503050406030204" pitchFamily="18" charset="0"/>
                <a:cs typeface="Times New Roman" pitchFamily="18" charset="0"/>
                <a:sym typeface="+mn-lt"/>
              </a:rPr>
              <a:t>9. CÔNG TÁC KIỂM TRA, GIÁM SÁT</a:t>
            </a:r>
            <a:endParaRPr lang="en-US" altLang="zh-CN" sz="2000" b="1" kern="0" dirty="0">
              <a:solidFill>
                <a:srgbClr val="002060"/>
              </a:solidFill>
              <a:latin typeface="Times New Roman" pitchFamily="18" charset="0"/>
              <a:ea typeface="Cambria" panose="02040503050406030204" pitchFamily="18" charset="0"/>
              <a:cs typeface="Times New Roman" pitchFamily="18" charset="0"/>
              <a:sym typeface="+mn-lt"/>
            </a:endParaRPr>
          </a:p>
          <a:p>
            <a:pPr algn="just">
              <a:lnSpc>
                <a:spcPct val="110000"/>
              </a:lnSpc>
            </a:pPr>
            <a:r>
              <a:rPr lang="da-DK" sz="2000">
                <a:solidFill>
                  <a:srgbClr val="002060"/>
                </a:solidFill>
                <a:latin typeface="Times New Roman" pitchFamily="18" charset="0"/>
                <a:cs typeface="Times New Roman" pitchFamily="18" charset="0"/>
              </a:rPr>
              <a:t>Tăng cường thanh tra, kiểm tra, giám sát, đánh giá việc thực hiện Chương trình ở các cấp, các ngành....</a:t>
            </a:r>
            <a:endParaRPr lang="en-US" altLang="zh-CN" sz="2000" kern="0">
              <a:solidFill>
                <a:srgbClr val="002060"/>
              </a:solidFill>
              <a:latin typeface="Times New Roman" pitchFamily="18" charset="0"/>
              <a:ea typeface="Cambria" panose="02040503050406030204" pitchFamily="18" charset="0"/>
              <a:cs typeface="Times New Roman" pitchFamily="18" charset="0"/>
              <a:sym typeface="+mn-lt"/>
            </a:endParaRPr>
          </a:p>
        </p:txBody>
      </p:sp>
    </p:spTree>
    <p:extLst>
      <p:ext uri="{BB962C8B-B14F-4D97-AF65-F5344CB8AC3E}">
        <p14:creationId xmlns:p14="http://schemas.microsoft.com/office/powerpoint/2010/main" val="1945906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1499"/>
                                          </p:stCondLst>
                                        </p:cTn>
                                        <p:tgtEl>
                                          <p:spTgt spid="15"/>
                                        </p:tgtEl>
                                        <p:attrNameLst>
                                          <p:attrName>style.visibility</p:attrName>
                                        </p:attrNameLst>
                                      </p:cBhvr>
                                      <p:to>
                                        <p:strVal val="visible"/>
                                      </p:to>
                                    </p:set>
                                  </p:childTnLst>
                                </p:cTn>
                              </p:par>
                            </p:childTnLst>
                          </p:cTn>
                        </p:par>
                        <p:par>
                          <p:cTn id="7" fill="hold">
                            <p:stCondLst>
                              <p:cond delay="1500"/>
                            </p:stCondLst>
                            <p:childTnLst>
                              <p:par>
                                <p:cTn id="8" presetID="16" presetClass="entr" presetSubtype="21" fill="hold" grpId="0" nodeType="after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arn(inVertical)">
                                      <p:cBhvr>
                                        <p:cTn id="10" dur="1500"/>
                                        <p:tgtEl>
                                          <p:spTgt spid="17"/>
                                        </p:tgtEl>
                                      </p:cBhvr>
                                    </p:animEffect>
                                  </p:childTnLst>
                                </p:cTn>
                              </p:par>
                            </p:childTnLst>
                          </p:cTn>
                        </p:par>
                        <p:par>
                          <p:cTn id="11" fill="hold">
                            <p:stCondLst>
                              <p:cond delay="3000"/>
                            </p:stCondLst>
                            <p:childTnLst>
                              <p:par>
                                <p:cTn id="12" presetID="16" presetClass="entr" presetSubtype="21" fill="hold" grpId="0" nodeType="after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barn(inVertical)">
                                      <p:cBhvr>
                                        <p:cTn id="14" dur="1500"/>
                                        <p:tgtEl>
                                          <p:spTgt spid="25"/>
                                        </p:tgtEl>
                                      </p:cBhvr>
                                    </p:animEffect>
                                  </p:childTnLst>
                                </p:cTn>
                              </p:par>
                            </p:childTnLst>
                          </p:cTn>
                        </p:par>
                        <p:par>
                          <p:cTn id="15" fill="hold">
                            <p:stCondLst>
                              <p:cond delay="4500"/>
                            </p:stCondLst>
                            <p:childTnLst>
                              <p:par>
                                <p:cTn id="16" presetID="16" presetClass="entr" presetSubtype="21" fill="hold" grpId="0" nodeType="after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barn(inVertical)">
                                      <p:cBhvr>
                                        <p:cTn id="18" dur="1500"/>
                                        <p:tgtEl>
                                          <p:spTgt spid="26"/>
                                        </p:tgtEl>
                                      </p:cBhvr>
                                    </p:animEffect>
                                  </p:childTnLst>
                                </p:cTn>
                              </p:par>
                            </p:childTnLst>
                          </p:cTn>
                        </p:par>
                        <p:par>
                          <p:cTn id="19" fill="hold">
                            <p:stCondLst>
                              <p:cond delay="6000"/>
                            </p:stCondLst>
                            <p:childTnLst>
                              <p:par>
                                <p:cTn id="20" presetID="16" presetClass="entr" presetSubtype="21" fill="hold" grpId="0" nodeType="after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barn(inVertical)">
                                      <p:cBhvr>
                                        <p:cTn id="22" dur="1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25" grpId="0"/>
      <p:bldP spid="26" grpId="0"/>
      <p:bldP spid="1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565912" y="2304371"/>
            <a:ext cx="5297336" cy="530241"/>
          </a:xfrm>
        </p:spPr>
        <p:txBody>
          <a:bodyPr>
            <a:normAutofit/>
          </a:bodyPr>
          <a:lstStyle/>
          <a:p>
            <a:pPr marL="284163"/>
            <a:r>
              <a:rPr lang="en-US" sz="3000" b="1">
                <a:solidFill>
                  <a:srgbClr val="002060"/>
                </a:solidFill>
                <a:latin typeface="Times New Roman" pitchFamily="18" charset="0"/>
                <a:ea typeface="Cambria" panose="02040503050406030204" pitchFamily="18" charset="0"/>
                <a:cs typeface="Times New Roman" pitchFamily="18" charset="0"/>
              </a:rPr>
              <a:t>TRÂN TRỌNG CẢM ƠN!</a:t>
            </a:r>
          </a:p>
        </p:txBody>
      </p:sp>
      <p:grpSp>
        <p:nvGrpSpPr>
          <p:cNvPr id="12" name="Group 11"/>
          <p:cNvGrpSpPr/>
          <p:nvPr/>
        </p:nvGrpSpPr>
        <p:grpSpPr>
          <a:xfrm>
            <a:off x="7450989" y="3226612"/>
            <a:ext cx="1714709" cy="1652219"/>
            <a:chOff x="513168" y="1656276"/>
            <a:chExt cx="1714709" cy="1652219"/>
          </a:xfrm>
        </p:grpSpPr>
        <p:pic>
          <p:nvPicPr>
            <p:cNvPr id="13" name="Picture 12">
              <a:extLst>
                <a:ext uri="{FF2B5EF4-FFF2-40B4-BE49-F238E27FC236}">
                  <a16:creationId xmlns:a16="http://schemas.microsoft.com/office/drawing/2014/main" id="{CC68B198-E164-4E8E-90E0-B692249B988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6588" y="1680064"/>
              <a:ext cx="1645729" cy="1597951"/>
            </a:xfrm>
            <a:prstGeom prst="rect">
              <a:avLst/>
            </a:prstGeom>
            <a:noFill/>
            <a:ln>
              <a:noFill/>
            </a:ln>
            <a:effectLst>
              <a:glow rad="25400">
                <a:schemeClr val="bg1"/>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Oval 13"/>
            <p:cNvSpPr/>
            <p:nvPr/>
          </p:nvSpPr>
          <p:spPr>
            <a:xfrm>
              <a:off x="513168" y="1656276"/>
              <a:ext cx="1714709" cy="1652219"/>
            </a:xfrm>
            <a:prstGeom prst="ellipse">
              <a:avLst/>
            </a:prstGeom>
            <a:noFill/>
            <a:ln w="76200">
              <a:solidFill>
                <a:schemeClr val="accent2">
                  <a:lumMod val="60000"/>
                  <a:lumOff val="40000"/>
                </a:schemeClr>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126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1213" y="210139"/>
            <a:ext cx="4572000" cy="6169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20027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25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3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103629" y="270821"/>
            <a:ext cx="10712451" cy="614287"/>
          </a:xfrm>
          <a:prstGeom prst="rect">
            <a:avLst/>
          </a:prstGeom>
          <a:noFill/>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a:solidFill>
                  <a:srgbClr val="002060"/>
                </a:solidFill>
                <a:latin typeface="Times New Roman" panose="02020603050405020304" pitchFamily="18" charset="0"/>
                <a:cs typeface="Times New Roman" panose="02020603050405020304" pitchFamily="18" charset="0"/>
              </a:rPr>
              <a:t>KẾT QUẢ BAN HÀNH CƠ CHẾ CHÍNH SÁCH VÀ VĂN BẢN HƯỚNG DẪN</a:t>
            </a:r>
          </a:p>
        </p:txBody>
      </p:sp>
      <p:sp>
        <p:nvSpPr>
          <p:cNvPr id="5" name="Plaque 4"/>
          <p:cNvSpPr/>
          <p:nvPr/>
        </p:nvSpPr>
        <p:spPr>
          <a:xfrm>
            <a:off x="160655" y="191294"/>
            <a:ext cx="838200" cy="789064"/>
          </a:xfrm>
          <a:prstGeom prst="plaque">
            <a:avLst/>
          </a:prstGeom>
          <a:solidFill>
            <a:schemeClr val="accent6">
              <a:lumMod val="5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Times New Roman" panose="02020603050405020304" pitchFamily="18" charset="0"/>
                <a:cs typeface="Times New Roman" panose="02020603050405020304" pitchFamily="18" charset="0"/>
              </a:rPr>
              <a:t>01</a:t>
            </a:r>
          </a:p>
        </p:txBody>
      </p:sp>
      <p:sp>
        <p:nvSpPr>
          <p:cNvPr id="9" name="Content Placeholder 2"/>
          <p:cNvSpPr txBox="1">
            <a:spLocks/>
          </p:cNvSpPr>
          <p:nvPr/>
        </p:nvSpPr>
        <p:spPr>
          <a:xfrm>
            <a:off x="7126356" y="1150454"/>
            <a:ext cx="4637081" cy="22258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741363">
              <a:lnSpc>
                <a:spcPct val="100000"/>
              </a:lnSpc>
              <a:spcBef>
                <a:spcPts val="0"/>
              </a:spcBef>
              <a:buFont typeface="Arial" panose="020B0604020202020204" pitchFamily="34" charset="0"/>
              <a:buNone/>
            </a:pPr>
            <a:r>
              <a:rPr lang="en-US" sz="2200" b="1">
                <a:solidFill>
                  <a:schemeClr val="accent6">
                    <a:lumMod val="50000"/>
                  </a:schemeClr>
                </a:solidFill>
                <a:latin typeface="Times New Roman" panose="02020603050405020304" pitchFamily="18" charset="0"/>
                <a:cs typeface="Times New Roman" panose="02020603050405020304" pitchFamily="18" charset="0"/>
              </a:rPr>
              <a:t>TRUNG ƯƠNG: </a:t>
            </a:r>
            <a:endParaRPr lang="en-US" sz="2000">
              <a:solidFill>
                <a:schemeClr val="accent6">
                  <a:lumMod val="50000"/>
                </a:schemeClr>
              </a:solidFill>
              <a:latin typeface="Times New Roman" panose="02020603050405020304" pitchFamily="18" charset="0"/>
              <a:cs typeface="Times New Roman" panose="02020603050405020304" pitchFamily="18" charset="0"/>
            </a:endParaRPr>
          </a:p>
          <a:p>
            <a:pPr>
              <a:lnSpc>
                <a:spcPct val="100000"/>
              </a:lnSpc>
              <a:spcBef>
                <a:spcPts val="0"/>
              </a:spcBef>
              <a:buFontTx/>
              <a:buChar char="-"/>
            </a:pPr>
            <a:r>
              <a:rPr lang="en-US" sz="2000">
                <a:solidFill>
                  <a:schemeClr val="accent6">
                    <a:lumMod val="50000"/>
                  </a:schemeClr>
                </a:solidFill>
                <a:latin typeface="Times New Roman" panose="02020603050405020304" pitchFamily="18" charset="0"/>
                <a:cs typeface="Times New Roman" panose="02020603050405020304" pitchFamily="18" charset="0"/>
              </a:rPr>
              <a:t>03 Nghị quyết của Quốc hội; </a:t>
            </a:r>
          </a:p>
          <a:p>
            <a:pPr>
              <a:lnSpc>
                <a:spcPct val="100000"/>
              </a:lnSpc>
              <a:spcBef>
                <a:spcPts val="0"/>
              </a:spcBef>
              <a:buFontTx/>
              <a:buChar char="-"/>
            </a:pPr>
            <a:r>
              <a:rPr lang="en-US" sz="2000">
                <a:solidFill>
                  <a:schemeClr val="accent6">
                    <a:lumMod val="50000"/>
                  </a:schemeClr>
                </a:solidFill>
                <a:latin typeface="Times New Roman" panose="02020603050405020304" pitchFamily="18" charset="0"/>
                <a:cs typeface="Times New Roman" panose="02020603050405020304" pitchFamily="18" charset="0"/>
              </a:rPr>
              <a:t>03 Nghị định của Chính phủ;</a:t>
            </a:r>
          </a:p>
          <a:p>
            <a:pPr>
              <a:lnSpc>
                <a:spcPct val="100000"/>
              </a:lnSpc>
              <a:spcBef>
                <a:spcPts val="0"/>
              </a:spcBef>
              <a:buFontTx/>
              <a:buChar char="-"/>
            </a:pPr>
            <a:r>
              <a:rPr lang="en-US" sz="2000">
                <a:solidFill>
                  <a:schemeClr val="accent6">
                    <a:lumMod val="50000"/>
                  </a:schemeClr>
                </a:solidFill>
                <a:latin typeface="Times New Roman" panose="02020603050405020304" pitchFamily="18" charset="0"/>
                <a:cs typeface="Times New Roman" panose="02020603050405020304" pitchFamily="18" charset="0"/>
              </a:rPr>
              <a:t>04 Nghị quyết của Chính phủ;</a:t>
            </a:r>
          </a:p>
          <a:p>
            <a:pPr>
              <a:lnSpc>
                <a:spcPct val="100000"/>
              </a:lnSpc>
              <a:spcBef>
                <a:spcPts val="0"/>
              </a:spcBef>
              <a:buFontTx/>
              <a:buChar char="-"/>
            </a:pPr>
            <a:r>
              <a:rPr lang="en-US" sz="2000">
                <a:solidFill>
                  <a:schemeClr val="accent6">
                    <a:lumMod val="50000"/>
                  </a:schemeClr>
                </a:solidFill>
                <a:latin typeface="Times New Roman" panose="02020603050405020304" pitchFamily="18" charset="0"/>
                <a:cs typeface="Times New Roman" panose="02020603050405020304" pitchFamily="18" charset="0"/>
              </a:rPr>
              <a:t>27 Quyết định của TTCP;</a:t>
            </a:r>
          </a:p>
          <a:p>
            <a:pPr>
              <a:lnSpc>
                <a:spcPct val="100000"/>
              </a:lnSpc>
              <a:spcBef>
                <a:spcPts val="0"/>
              </a:spcBef>
              <a:buFontTx/>
              <a:buChar char="-"/>
            </a:pPr>
            <a:r>
              <a:rPr lang="en-US" sz="2000">
                <a:solidFill>
                  <a:schemeClr val="accent6">
                    <a:lumMod val="50000"/>
                  </a:schemeClr>
                </a:solidFill>
                <a:latin typeface="Times New Roman" panose="02020603050405020304" pitchFamily="18" charset="0"/>
                <a:cs typeface="Times New Roman" panose="02020603050405020304" pitchFamily="18" charset="0"/>
              </a:rPr>
              <a:t>Các Thông tư, văn bản hướng dẫn khác.</a:t>
            </a:r>
          </a:p>
          <a:p>
            <a:pPr>
              <a:lnSpc>
                <a:spcPct val="100000"/>
              </a:lnSpc>
              <a:spcBef>
                <a:spcPts val="0"/>
              </a:spcBef>
              <a:buFontTx/>
              <a:buChar char="-"/>
            </a:pPr>
            <a:endParaRPr lang="en-US" sz="220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10" name="Oval 25">
            <a:extLst>
              <a:ext uri="{FF2B5EF4-FFF2-40B4-BE49-F238E27FC236}">
                <a16:creationId xmlns:a16="http://schemas.microsoft.com/office/drawing/2014/main" id="{7672853E-AA9E-4A5C-BD3E-752D552654EE}"/>
              </a:ext>
            </a:extLst>
          </p:cNvPr>
          <p:cNvSpPr/>
          <p:nvPr/>
        </p:nvSpPr>
        <p:spPr>
          <a:xfrm>
            <a:off x="275080" y="3911200"/>
            <a:ext cx="723775" cy="723775"/>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lumMod val="65000"/>
                  <a:lumOff val="35000"/>
                </a:schemeClr>
              </a:solidFill>
              <a:effectLst/>
              <a:uLnTx/>
              <a:uFillTx/>
              <a:cs typeface="+mn-ea"/>
              <a:sym typeface="+mn-lt"/>
            </a:endParaRPr>
          </a:p>
        </p:txBody>
      </p:sp>
      <p:sp>
        <p:nvSpPr>
          <p:cNvPr id="11" name="Freeform 124">
            <a:extLst>
              <a:ext uri="{FF2B5EF4-FFF2-40B4-BE49-F238E27FC236}">
                <a16:creationId xmlns:a16="http://schemas.microsoft.com/office/drawing/2014/main" id="{5D01072C-BA96-4DD2-9EBD-78B62A9258F2}"/>
              </a:ext>
            </a:extLst>
          </p:cNvPr>
          <p:cNvSpPr>
            <a:spLocks noEditPoints="1"/>
          </p:cNvSpPr>
          <p:nvPr/>
        </p:nvSpPr>
        <p:spPr bwMode="auto">
          <a:xfrm>
            <a:off x="408367" y="4044487"/>
            <a:ext cx="457200" cy="457200"/>
          </a:xfrm>
          <a:custGeom>
            <a:avLst/>
            <a:gdLst>
              <a:gd name="T0" fmla="*/ 924 w 1152"/>
              <a:gd name="T1" fmla="*/ 677 h 1152"/>
              <a:gd name="T2" fmla="*/ 896 w 1152"/>
              <a:gd name="T3" fmla="*/ 742 h 1152"/>
              <a:gd name="T4" fmla="*/ 905 w 1152"/>
              <a:gd name="T5" fmla="*/ 804 h 1152"/>
              <a:gd name="T6" fmla="*/ 765 w 1152"/>
              <a:gd name="T7" fmla="*/ 893 h 1152"/>
              <a:gd name="T8" fmla="*/ 704 w 1152"/>
              <a:gd name="T9" fmla="*/ 912 h 1152"/>
              <a:gd name="T10" fmla="*/ 653 w 1152"/>
              <a:gd name="T11" fmla="*/ 952 h 1152"/>
              <a:gd name="T12" fmla="*/ 499 w 1152"/>
              <a:gd name="T13" fmla="*/ 952 h 1152"/>
              <a:gd name="T14" fmla="*/ 448 w 1152"/>
              <a:gd name="T15" fmla="*/ 912 h 1152"/>
              <a:gd name="T16" fmla="*/ 388 w 1152"/>
              <a:gd name="T17" fmla="*/ 893 h 1152"/>
              <a:gd name="T18" fmla="*/ 247 w 1152"/>
              <a:gd name="T19" fmla="*/ 804 h 1152"/>
              <a:gd name="T20" fmla="*/ 256 w 1152"/>
              <a:gd name="T21" fmla="*/ 742 h 1152"/>
              <a:gd name="T22" fmla="*/ 228 w 1152"/>
              <a:gd name="T23" fmla="*/ 677 h 1152"/>
              <a:gd name="T24" fmla="*/ 72 w 1152"/>
              <a:gd name="T25" fmla="*/ 625 h 1152"/>
              <a:gd name="T26" fmla="*/ 222 w 1152"/>
              <a:gd name="T27" fmla="*/ 482 h 1152"/>
              <a:gd name="T28" fmla="*/ 253 w 1152"/>
              <a:gd name="T29" fmla="*/ 420 h 1152"/>
              <a:gd name="T30" fmla="*/ 253 w 1152"/>
              <a:gd name="T31" fmla="*/ 356 h 1152"/>
              <a:gd name="T32" fmla="*/ 378 w 1152"/>
              <a:gd name="T33" fmla="*/ 259 h 1152"/>
              <a:gd name="T34" fmla="*/ 438 w 1152"/>
              <a:gd name="T35" fmla="*/ 244 h 1152"/>
              <a:gd name="T36" fmla="*/ 495 w 1152"/>
              <a:gd name="T37" fmla="*/ 208 h 1152"/>
              <a:gd name="T38" fmla="*/ 649 w 1152"/>
              <a:gd name="T39" fmla="*/ 192 h 1152"/>
              <a:gd name="T40" fmla="*/ 694 w 1152"/>
              <a:gd name="T41" fmla="*/ 236 h 1152"/>
              <a:gd name="T42" fmla="*/ 756 w 1152"/>
              <a:gd name="T43" fmla="*/ 259 h 1152"/>
              <a:gd name="T44" fmla="*/ 967 w 1152"/>
              <a:gd name="T45" fmla="*/ 255 h 1152"/>
              <a:gd name="T46" fmla="*/ 894 w 1152"/>
              <a:gd name="T47" fmla="*/ 401 h 1152"/>
              <a:gd name="T48" fmla="*/ 919 w 1152"/>
              <a:gd name="T49" fmla="*/ 466 h 1152"/>
              <a:gd name="T50" fmla="*/ 970 w 1152"/>
              <a:gd name="T51" fmla="*/ 505 h 1152"/>
              <a:gd name="T52" fmla="*/ 975 w 1152"/>
              <a:gd name="T53" fmla="*/ 411 h 1152"/>
              <a:gd name="T54" fmla="*/ 1037 w 1152"/>
              <a:gd name="T55" fmla="*/ 272 h 1152"/>
              <a:gd name="T56" fmla="*/ 1023 w 1152"/>
              <a:gd name="T57" fmla="*/ 208 h 1152"/>
              <a:gd name="T58" fmla="*/ 918 w 1152"/>
              <a:gd name="T59" fmla="*/ 116 h 1152"/>
              <a:gd name="T60" fmla="*/ 857 w 1152"/>
              <a:gd name="T61" fmla="*/ 125 h 1152"/>
              <a:gd name="T62" fmla="*/ 694 w 1152"/>
              <a:gd name="T63" fmla="*/ 51 h 1152"/>
              <a:gd name="T64" fmla="*/ 649 w 1152"/>
              <a:gd name="T65" fmla="*/ 4 h 1152"/>
              <a:gd name="T66" fmla="*/ 514 w 1152"/>
              <a:gd name="T67" fmla="*/ 1 h 1152"/>
              <a:gd name="T68" fmla="*/ 462 w 1152"/>
              <a:gd name="T69" fmla="*/ 40 h 1152"/>
              <a:gd name="T70" fmla="*/ 400 w 1152"/>
              <a:gd name="T71" fmla="*/ 182 h 1152"/>
              <a:gd name="T72" fmla="*/ 247 w 1152"/>
              <a:gd name="T73" fmla="*/ 113 h 1152"/>
              <a:gd name="T74" fmla="*/ 203 w 1152"/>
              <a:gd name="T75" fmla="*/ 134 h 1152"/>
              <a:gd name="T76" fmla="*/ 113 w 1152"/>
              <a:gd name="T77" fmla="*/ 247 h 1152"/>
              <a:gd name="T78" fmla="*/ 188 w 1152"/>
              <a:gd name="T79" fmla="*/ 387 h 1152"/>
              <a:gd name="T80" fmla="*/ 45 w 1152"/>
              <a:gd name="T81" fmla="*/ 460 h 1152"/>
              <a:gd name="T82" fmla="*/ 2 w 1152"/>
              <a:gd name="T83" fmla="*/ 508 h 1152"/>
              <a:gd name="T84" fmla="*/ 2 w 1152"/>
              <a:gd name="T85" fmla="*/ 643 h 1152"/>
              <a:gd name="T86" fmla="*/ 45 w 1152"/>
              <a:gd name="T87" fmla="*/ 692 h 1152"/>
              <a:gd name="T88" fmla="*/ 188 w 1152"/>
              <a:gd name="T89" fmla="*/ 764 h 1152"/>
              <a:gd name="T90" fmla="*/ 113 w 1152"/>
              <a:gd name="T91" fmla="*/ 905 h 1152"/>
              <a:gd name="T92" fmla="*/ 203 w 1152"/>
              <a:gd name="T93" fmla="*/ 1018 h 1152"/>
              <a:gd name="T94" fmla="*/ 247 w 1152"/>
              <a:gd name="T95" fmla="*/ 1039 h 1152"/>
              <a:gd name="T96" fmla="*/ 400 w 1152"/>
              <a:gd name="T97" fmla="*/ 969 h 1152"/>
              <a:gd name="T98" fmla="*/ 462 w 1152"/>
              <a:gd name="T99" fmla="*/ 1112 h 1152"/>
              <a:gd name="T100" fmla="*/ 514 w 1152"/>
              <a:gd name="T101" fmla="*/ 1151 h 1152"/>
              <a:gd name="T102" fmla="*/ 649 w 1152"/>
              <a:gd name="T103" fmla="*/ 1148 h 1152"/>
              <a:gd name="T104" fmla="*/ 694 w 1152"/>
              <a:gd name="T105" fmla="*/ 1100 h 1152"/>
              <a:gd name="T106" fmla="*/ 857 w 1152"/>
              <a:gd name="T107" fmla="*/ 1027 h 1152"/>
              <a:gd name="T108" fmla="*/ 918 w 1152"/>
              <a:gd name="T109" fmla="*/ 1036 h 1152"/>
              <a:gd name="T110" fmla="*/ 1023 w 1152"/>
              <a:gd name="T111" fmla="*/ 944 h 1152"/>
              <a:gd name="T112" fmla="*/ 1037 w 1152"/>
              <a:gd name="T113" fmla="*/ 881 h 1152"/>
              <a:gd name="T114" fmla="*/ 975 w 1152"/>
              <a:gd name="T115" fmla="*/ 742 h 1152"/>
              <a:gd name="T116" fmla="*/ 1118 w 1152"/>
              <a:gd name="T117" fmla="*/ 687 h 1152"/>
              <a:gd name="T118" fmla="*/ 1151 w 1152"/>
              <a:gd name="T119" fmla="*/ 631 h 1152"/>
              <a:gd name="T120" fmla="*/ 1143 w 1152"/>
              <a:gd name="T121" fmla="*/ 491 h 1152"/>
              <a:gd name="T122" fmla="*/ 1094 w 1152"/>
              <a:gd name="T123" fmla="*/ 456 h 1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52" h="1152">
                <a:moveTo>
                  <a:pt x="970" y="647"/>
                </a:moveTo>
                <a:lnTo>
                  <a:pt x="960" y="650"/>
                </a:lnTo>
                <a:lnTo>
                  <a:pt x="951" y="653"/>
                </a:lnTo>
                <a:lnTo>
                  <a:pt x="944" y="657"/>
                </a:lnTo>
                <a:lnTo>
                  <a:pt x="936" y="664"/>
                </a:lnTo>
                <a:lnTo>
                  <a:pt x="930" y="670"/>
                </a:lnTo>
                <a:lnTo>
                  <a:pt x="924" y="677"/>
                </a:lnTo>
                <a:lnTo>
                  <a:pt x="919" y="685"/>
                </a:lnTo>
                <a:lnTo>
                  <a:pt x="916" y="694"/>
                </a:lnTo>
                <a:lnTo>
                  <a:pt x="913" y="704"/>
                </a:lnTo>
                <a:lnTo>
                  <a:pt x="908" y="714"/>
                </a:lnTo>
                <a:lnTo>
                  <a:pt x="904" y="723"/>
                </a:lnTo>
                <a:lnTo>
                  <a:pt x="900" y="733"/>
                </a:lnTo>
                <a:lnTo>
                  <a:pt x="896" y="742"/>
                </a:lnTo>
                <a:lnTo>
                  <a:pt x="894" y="750"/>
                </a:lnTo>
                <a:lnTo>
                  <a:pt x="893" y="760"/>
                </a:lnTo>
                <a:lnTo>
                  <a:pt x="893" y="769"/>
                </a:lnTo>
                <a:lnTo>
                  <a:pt x="894" y="778"/>
                </a:lnTo>
                <a:lnTo>
                  <a:pt x="896" y="787"/>
                </a:lnTo>
                <a:lnTo>
                  <a:pt x="900" y="796"/>
                </a:lnTo>
                <a:lnTo>
                  <a:pt x="905" y="804"/>
                </a:lnTo>
                <a:lnTo>
                  <a:pt x="967" y="898"/>
                </a:lnTo>
                <a:lnTo>
                  <a:pt x="897" y="967"/>
                </a:lnTo>
                <a:lnTo>
                  <a:pt x="805" y="905"/>
                </a:lnTo>
                <a:lnTo>
                  <a:pt x="795" y="899"/>
                </a:lnTo>
                <a:lnTo>
                  <a:pt x="785" y="895"/>
                </a:lnTo>
                <a:lnTo>
                  <a:pt x="774" y="893"/>
                </a:lnTo>
                <a:lnTo>
                  <a:pt x="765" y="893"/>
                </a:lnTo>
                <a:lnTo>
                  <a:pt x="756" y="893"/>
                </a:lnTo>
                <a:lnTo>
                  <a:pt x="748" y="894"/>
                </a:lnTo>
                <a:lnTo>
                  <a:pt x="741" y="896"/>
                </a:lnTo>
                <a:lnTo>
                  <a:pt x="733" y="899"/>
                </a:lnTo>
                <a:lnTo>
                  <a:pt x="724" y="904"/>
                </a:lnTo>
                <a:lnTo>
                  <a:pt x="714" y="908"/>
                </a:lnTo>
                <a:lnTo>
                  <a:pt x="704" y="912"/>
                </a:lnTo>
                <a:lnTo>
                  <a:pt x="694" y="915"/>
                </a:lnTo>
                <a:lnTo>
                  <a:pt x="686" y="920"/>
                </a:lnTo>
                <a:lnTo>
                  <a:pt x="677" y="924"/>
                </a:lnTo>
                <a:lnTo>
                  <a:pt x="670" y="930"/>
                </a:lnTo>
                <a:lnTo>
                  <a:pt x="663" y="936"/>
                </a:lnTo>
                <a:lnTo>
                  <a:pt x="658" y="944"/>
                </a:lnTo>
                <a:lnTo>
                  <a:pt x="653" y="952"/>
                </a:lnTo>
                <a:lnTo>
                  <a:pt x="650" y="961"/>
                </a:lnTo>
                <a:lnTo>
                  <a:pt x="647" y="969"/>
                </a:lnTo>
                <a:lnTo>
                  <a:pt x="625" y="1080"/>
                </a:lnTo>
                <a:lnTo>
                  <a:pt x="527" y="1080"/>
                </a:lnTo>
                <a:lnTo>
                  <a:pt x="505" y="969"/>
                </a:lnTo>
                <a:lnTo>
                  <a:pt x="502" y="961"/>
                </a:lnTo>
                <a:lnTo>
                  <a:pt x="499" y="952"/>
                </a:lnTo>
                <a:lnTo>
                  <a:pt x="495" y="944"/>
                </a:lnTo>
                <a:lnTo>
                  <a:pt x="489" y="936"/>
                </a:lnTo>
                <a:lnTo>
                  <a:pt x="483" y="930"/>
                </a:lnTo>
                <a:lnTo>
                  <a:pt x="475" y="924"/>
                </a:lnTo>
                <a:lnTo>
                  <a:pt x="466" y="920"/>
                </a:lnTo>
                <a:lnTo>
                  <a:pt x="458" y="915"/>
                </a:lnTo>
                <a:lnTo>
                  <a:pt x="448" y="912"/>
                </a:lnTo>
                <a:lnTo>
                  <a:pt x="438" y="908"/>
                </a:lnTo>
                <a:lnTo>
                  <a:pt x="429" y="904"/>
                </a:lnTo>
                <a:lnTo>
                  <a:pt x="419" y="899"/>
                </a:lnTo>
                <a:lnTo>
                  <a:pt x="411" y="896"/>
                </a:lnTo>
                <a:lnTo>
                  <a:pt x="404" y="894"/>
                </a:lnTo>
                <a:lnTo>
                  <a:pt x="396" y="893"/>
                </a:lnTo>
                <a:lnTo>
                  <a:pt x="388" y="893"/>
                </a:lnTo>
                <a:lnTo>
                  <a:pt x="378" y="893"/>
                </a:lnTo>
                <a:lnTo>
                  <a:pt x="367" y="895"/>
                </a:lnTo>
                <a:lnTo>
                  <a:pt x="357" y="899"/>
                </a:lnTo>
                <a:lnTo>
                  <a:pt x="348" y="905"/>
                </a:lnTo>
                <a:lnTo>
                  <a:pt x="255" y="967"/>
                </a:lnTo>
                <a:lnTo>
                  <a:pt x="185" y="898"/>
                </a:lnTo>
                <a:lnTo>
                  <a:pt x="247" y="804"/>
                </a:lnTo>
                <a:lnTo>
                  <a:pt x="253" y="796"/>
                </a:lnTo>
                <a:lnTo>
                  <a:pt x="256" y="787"/>
                </a:lnTo>
                <a:lnTo>
                  <a:pt x="258" y="778"/>
                </a:lnTo>
                <a:lnTo>
                  <a:pt x="259" y="769"/>
                </a:lnTo>
                <a:lnTo>
                  <a:pt x="259" y="760"/>
                </a:lnTo>
                <a:lnTo>
                  <a:pt x="258" y="750"/>
                </a:lnTo>
                <a:lnTo>
                  <a:pt x="256" y="742"/>
                </a:lnTo>
                <a:lnTo>
                  <a:pt x="253" y="733"/>
                </a:lnTo>
                <a:lnTo>
                  <a:pt x="248" y="723"/>
                </a:lnTo>
                <a:lnTo>
                  <a:pt x="244" y="714"/>
                </a:lnTo>
                <a:lnTo>
                  <a:pt x="240" y="704"/>
                </a:lnTo>
                <a:lnTo>
                  <a:pt x="236" y="694"/>
                </a:lnTo>
                <a:lnTo>
                  <a:pt x="232" y="685"/>
                </a:lnTo>
                <a:lnTo>
                  <a:pt x="228" y="677"/>
                </a:lnTo>
                <a:lnTo>
                  <a:pt x="222" y="670"/>
                </a:lnTo>
                <a:lnTo>
                  <a:pt x="216" y="664"/>
                </a:lnTo>
                <a:lnTo>
                  <a:pt x="208" y="657"/>
                </a:lnTo>
                <a:lnTo>
                  <a:pt x="200" y="653"/>
                </a:lnTo>
                <a:lnTo>
                  <a:pt x="191" y="650"/>
                </a:lnTo>
                <a:lnTo>
                  <a:pt x="182" y="647"/>
                </a:lnTo>
                <a:lnTo>
                  <a:pt x="72" y="625"/>
                </a:lnTo>
                <a:lnTo>
                  <a:pt x="72" y="527"/>
                </a:lnTo>
                <a:lnTo>
                  <a:pt x="182" y="505"/>
                </a:lnTo>
                <a:lnTo>
                  <a:pt x="191" y="503"/>
                </a:lnTo>
                <a:lnTo>
                  <a:pt x="200" y="499"/>
                </a:lnTo>
                <a:lnTo>
                  <a:pt x="208" y="494"/>
                </a:lnTo>
                <a:lnTo>
                  <a:pt x="216" y="489"/>
                </a:lnTo>
                <a:lnTo>
                  <a:pt x="222" y="482"/>
                </a:lnTo>
                <a:lnTo>
                  <a:pt x="228" y="475"/>
                </a:lnTo>
                <a:lnTo>
                  <a:pt x="232" y="466"/>
                </a:lnTo>
                <a:lnTo>
                  <a:pt x="236" y="458"/>
                </a:lnTo>
                <a:lnTo>
                  <a:pt x="240" y="448"/>
                </a:lnTo>
                <a:lnTo>
                  <a:pt x="244" y="438"/>
                </a:lnTo>
                <a:lnTo>
                  <a:pt x="248" y="428"/>
                </a:lnTo>
                <a:lnTo>
                  <a:pt x="253" y="420"/>
                </a:lnTo>
                <a:lnTo>
                  <a:pt x="256" y="410"/>
                </a:lnTo>
                <a:lnTo>
                  <a:pt x="258" y="401"/>
                </a:lnTo>
                <a:lnTo>
                  <a:pt x="259" y="392"/>
                </a:lnTo>
                <a:lnTo>
                  <a:pt x="259" y="383"/>
                </a:lnTo>
                <a:lnTo>
                  <a:pt x="258" y="373"/>
                </a:lnTo>
                <a:lnTo>
                  <a:pt x="256" y="365"/>
                </a:lnTo>
                <a:lnTo>
                  <a:pt x="253" y="356"/>
                </a:lnTo>
                <a:lnTo>
                  <a:pt x="247" y="347"/>
                </a:lnTo>
                <a:lnTo>
                  <a:pt x="185" y="255"/>
                </a:lnTo>
                <a:lnTo>
                  <a:pt x="255" y="185"/>
                </a:lnTo>
                <a:lnTo>
                  <a:pt x="348" y="247"/>
                </a:lnTo>
                <a:lnTo>
                  <a:pt x="357" y="252"/>
                </a:lnTo>
                <a:lnTo>
                  <a:pt x="367" y="257"/>
                </a:lnTo>
                <a:lnTo>
                  <a:pt x="378" y="259"/>
                </a:lnTo>
                <a:lnTo>
                  <a:pt x="388" y="260"/>
                </a:lnTo>
                <a:lnTo>
                  <a:pt x="396" y="259"/>
                </a:lnTo>
                <a:lnTo>
                  <a:pt x="404" y="258"/>
                </a:lnTo>
                <a:lnTo>
                  <a:pt x="411" y="256"/>
                </a:lnTo>
                <a:lnTo>
                  <a:pt x="419" y="252"/>
                </a:lnTo>
                <a:lnTo>
                  <a:pt x="429" y="248"/>
                </a:lnTo>
                <a:lnTo>
                  <a:pt x="438" y="244"/>
                </a:lnTo>
                <a:lnTo>
                  <a:pt x="448" y="239"/>
                </a:lnTo>
                <a:lnTo>
                  <a:pt x="458" y="236"/>
                </a:lnTo>
                <a:lnTo>
                  <a:pt x="466" y="233"/>
                </a:lnTo>
                <a:lnTo>
                  <a:pt x="475" y="228"/>
                </a:lnTo>
                <a:lnTo>
                  <a:pt x="482" y="222"/>
                </a:lnTo>
                <a:lnTo>
                  <a:pt x="489" y="216"/>
                </a:lnTo>
                <a:lnTo>
                  <a:pt x="495" y="208"/>
                </a:lnTo>
                <a:lnTo>
                  <a:pt x="499" y="201"/>
                </a:lnTo>
                <a:lnTo>
                  <a:pt x="502" y="192"/>
                </a:lnTo>
                <a:lnTo>
                  <a:pt x="505" y="182"/>
                </a:lnTo>
                <a:lnTo>
                  <a:pt x="527" y="72"/>
                </a:lnTo>
                <a:lnTo>
                  <a:pt x="625" y="72"/>
                </a:lnTo>
                <a:lnTo>
                  <a:pt x="647" y="182"/>
                </a:lnTo>
                <a:lnTo>
                  <a:pt x="649" y="192"/>
                </a:lnTo>
                <a:lnTo>
                  <a:pt x="653" y="201"/>
                </a:lnTo>
                <a:lnTo>
                  <a:pt x="658" y="208"/>
                </a:lnTo>
                <a:lnTo>
                  <a:pt x="663" y="216"/>
                </a:lnTo>
                <a:lnTo>
                  <a:pt x="670" y="222"/>
                </a:lnTo>
                <a:lnTo>
                  <a:pt x="677" y="228"/>
                </a:lnTo>
                <a:lnTo>
                  <a:pt x="686" y="233"/>
                </a:lnTo>
                <a:lnTo>
                  <a:pt x="694" y="236"/>
                </a:lnTo>
                <a:lnTo>
                  <a:pt x="704" y="239"/>
                </a:lnTo>
                <a:lnTo>
                  <a:pt x="714" y="244"/>
                </a:lnTo>
                <a:lnTo>
                  <a:pt x="724" y="248"/>
                </a:lnTo>
                <a:lnTo>
                  <a:pt x="732" y="252"/>
                </a:lnTo>
                <a:lnTo>
                  <a:pt x="741" y="256"/>
                </a:lnTo>
                <a:lnTo>
                  <a:pt x="748" y="258"/>
                </a:lnTo>
                <a:lnTo>
                  <a:pt x="756" y="259"/>
                </a:lnTo>
                <a:lnTo>
                  <a:pt x="765" y="260"/>
                </a:lnTo>
                <a:lnTo>
                  <a:pt x="774" y="259"/>
                </a:lnTo>
                <a:lnTo>
                  <a:pt x="785" y="257"/>
                </a:lnTo>
                <a:lnTo>
                  <a:pt x="795" y="252"/>
                </a:lnTo>
                <a:lnTo>
                  <a:pt x="805" y="247"/>
                </a:lnTo>
                <a:lnTo>
                  <a:pt x="897" y="185"/>
                </a:lnTo>
                <a:lnTo>
                  <a:pt x="967" y="255"/>
                </a:lnTo>
                <a:lnTo>
                  <a:pt x="905" y="347"/>
                </a:lnTo>
                <a:lnTo>
                  <a:pt x="900" y="356"/>
                </a:lnTo>
                <a:lnTo>
                  <a:pt x="896" y="365"/>
                </a:lnTo>
                <a:lnTo>
                  <a:pt x="894" y="373"/>
                </a:lnTo>
                <a:lnTo>
                  <a:pt x="893" y="383"/>
                </a:lnTo>
                <a:lnTo>
                  <a:pt x="893" y="392"/>
                </a:lnTo>
                <a:lnTo>
                  <a:pt x="894" y="401"/>
                </a:lnTo>
                <a:lnTo>
                  <a:pt x="896" y="410"/>
                </a:lnTo>
                <a:lnTo>
                  <a:pt x="900" y="419"/>
                </a:lnTo>
                <a:lnTo>
                  <a:pt x="904" y="428"/>
                </a:lnTo>
                <a:lnTo>
                  <a:pt x="908" y="438"/>
                </a:lnTo>
                <a:lnTo>
                  <a:pt x="913" y="448"/>
                </a:lnTo>
                <a:lnTo>
                  <a:pt x="916" y="458"/>
                </a:lnTo>
                <a:lnTo>
                  <a:pt x="919" y="466"/>
                </a:lnTo>
                <a:lnTo>
                  <a:pt x="924" y="475"/>
                </a:lnTo>
                <a:lnTo>
                  <a:pt x="930" y="482"/>
                </a:lnTo>
                <a:lnTo>
                  <a:pt x="936" y="489"/>
                </a:lnTo>
                <a:lnTo>
                  <a:pt x="944" y="494"/>
                </a:lnTo>
                <a:lnTo>
                  <a:pt x="951" y="499"/>
                </a:lnTo>
                <a:lnTo>
                  <a:pt x="960" y="503"/>
                </a:lnTo>
                <a:lnTo>
                  <a:pt x="970" y="505"/>
                </a:lnTo>
                <a:lnTo>
                  <a:pt x="1080" y="527"/>
                </a:lnTo>
                <a:lnTo>
                  <a:pt x="1080" y="625"/>
                </a:lnTo>
                <a:lnTo>
                  <a:pt x="970" y="647"/>
                </a:lnTo>
                <a:close/>
                <a:moveTo>
                  <a:pt x="1094" y="456"/>
                </a:moveTo>
                <a:lnTo>
                  <a:pt x="984" y="434"/>
                </a:lnTo>
                <a:lnTo>
                  <a:pt x="979" y="422"/>
                </a:lnTo>
                <a:lnTo>
                  <a:pt x="975" y="411"/>
                </a:lnTo>
                <a:lnTo>
                  <a:pt x="970" y="399"/>
                </a:lnTo>
                <a:lnTo>
                  <a:pt x="964" y="387"/>
                </a:lnTo>
                <a:lnTo>
                  <a:pt x="1027" y="294"/>
                </a:lnTo>
                <a:lnTo>
                  <a:pt x="1030" y="289"/>
                </a:lnTo>
                <a:lnTo>
                  <a:pt x="1033" y="283"/>
                </a:lnTo>
                <a:lnTo>
                  <a:pt x="1036" y="277"/>
                </a:lnTo>
                <a:lnTo>
                  <a:pt x="1037" y="272"/>
                </a:lnTo>
                <a:lnTo>
                  <a:pt x="1039" y="259"/>
                </a:lnTo>
                <a:lnTo>
                  <a:pt x="1039" y="247"/>
                </a:lnTo>
                <a:lnTo>
                  <a:pt x="1037" y="235"/>
                </a:lnTo>
                <a:lnTo>
                  <a:pt x="1032" y="223"/>
                </a:lnTo>
                <a:lnTo>
                  <a:pt x="1029" y="218"/>
                </a:lnTo>
                <a:lnTo>
                  <a:pt x="1026" y="213"/>
                </a:lnTo>
                <a:lnTo>
                  <a:pt x="1023" y="208"/>
                </a:lnTo>
                <a:lnTo>
                  <a:pt x="1018" y="204"/>
                </a:lnTo>
                <a:lnTo>
                  <a:pt x="948" y="134"/>
                </a:lnTo>
                <a:lnTo>
                  <a:pt x="943" y="129"/>
                </a:lnTo>
                <a:lnTo>
                  <a:pt x="937" y="125"/>
                </a:lnTo>
                <a:lnTo>
                  <a:pt x="931" y="122"/>
                </a:lnTo>
                <a:lnTo>
                  <a:pt x="925" y="118"/>
                </a:lnTo>
                <a:lnTo>
                  <a:pt x="918" y="116"/>
                </a:lnTo>
                <a:lnTo>
                  <a:pt x="911" y="114"/>
                </a:lnTo>
                <a:lnTo>
                  <a:pt x="905" y="113"/>
                </a:lnTo>
                <a:lnTo>
                  <a:pt x="897" y="113"/>
                </a:lnTo>
                <a:lnTo>
                  <a:pt x="888" y="114"/>
                </a:lnTo>
                <a:lnTo>
                  <a:pt x="877" y="116"/>
                </a:lnTo>
                <a:lnTo>
                  <a:pt x="867" y="120"/>
                </a:lnTo>
                <a:lnTo>
                  <a:pt x="857" y="125"/>
                </a:lnTo>
                <a:lnTo>
                  <a:pt x="765" y="188"/>
                </a:lnTo>
                <a:lnTo>
                  <a:pt x="753" y="182"/>
                </a:lnTo>
                <a:lnTo>
                  <a:pt x="741" y="177"/>
                </a:lnTo>
                <a:lnTo>
                  <a:pt x="730" y="172"/>
                </a:lnTo>
                <a:lnTo>
                  <a:pt x="718" y="168"/>
                </a:lnTo>
                <a:lnTo>
                  <a:pt x="695" y="58"/>
                </a:lnTo>
                <a:lnTo>
                  <a:pt x="694" y="51"/>
                </a:lnTo>
                <a:lnTo>
                  <a:pt x="692" y="46"/>
                </a:lnTo>
                <a:lnTo>
                  <a:pt x="689" y="40"/>
                </a:lnTo>
                <a:lnTo>
                  <a:pt x="687" y="34"/>
                </a:lnTo>
                <a:lnTo>
                  <a:pt x="679" y="24"/>
                </a:lnTo>
                <a:lnTo>
                  <a:pt x="671" y="16"/>
                </a:lnTo>
                <a:lnTo>
                  <a:pt x="661" y="9"/>
                </a:lnTo>
                <a:lnTo>
                  <a:pt x="649" y="4"/>
                </a:lnTo>
                <a:lnTo>
                  <a:pt x="644" y="3"/>
                </a:lnTo>
                <a:lnTo>
                  <a:pt x="637" y="1"/>
                </a:lnTo>
                <a:lnTo>
                  <a:pt x="632" y="1"/>
                </a:lnTo>
                <a:lnTo>
                  <a:pt x="625" y="0"/>
                </a:lnTo>
                <a:lnTo>
                  <a:pt x="527" y="0"/>
                </a:lnTo>
                <a:lnTo>
                  <a:pt x="520" y="1"/>
                </a:lnTo>
                <a:lnTo>
                  <a:pt x="514" y="1"/>
                </a:lnTo>
                <a:lnTo>
                  <a:pt x="509" y="3"/>
                </a:lnTo>
                <a:lnTo>
                  <a:pt x="502" y="4"/>
                </a:lnTo>
                <a:lnTo>
                  <a:pt x="491" y="9"/>
                </a:lnTo>
                <a:lnTo>
                  <a:pt x="482" y="16"/>
                </a:lnTo>
                <a:lnTo>
                  <a:pt x="473" y="24"/>
                </a:lnTo>
                <a:lnTo>
                  <a:pt x="465" y="34"/>
                </a:lnTo>
                <a:lnTo>
                  <a:pt x="462" y="40"/>
                </a:lnTo>
                <a:lnTo>
                  <a:pt x="460" y="46"/>
                </a:lnTo>
                <a:lnTo>
                  <a:pt x="458" y="51"/>
                </a:lnTo>
                <a:lnTo>
                  <a:pt x="457" y="58"/>
                </a:lnTo>
                <a:lnTo>
                  <a:pt x="434" y="168"/>
                </a:lnTo>
                <a:lnTo>
                  <a:pt x="422" y="172"/>
                </a:lnTo>
                <a:lnTo>
                  <a:pt x="410" y="177"/>
                </a:lnTo>
                <a:lnTo>
                  <a:pt x="400" y="182"/>
                </a:lnTo>
                <a:lnTo>
                  <a:pt x="388" y="188"/>
                </a:lnTo>
                <a:lnTo>
                  <a:pt x="295" y="125"/>
                </a:lnTo>
                <a:lnTo>
                  <a:pt x="285" y="120"/>
                </a:lnTo>
                <a:lnTo>
                  <a:pt x="275" y="116"/>
                </a:lnTo>
                <a:lnTo>
                  <a:pt x="265" y="114"/>
                </a:lnTo>
                <a:lnTo>
                  <a:pt x="255" y="113"/>
                </a:lnTo>
                <a:lnTo>
                  <a:pt x="247" y="113"/>
                </a:lnTo>
                <a:lnTo>
                  <a:pt x="241" y="114"/>
                </a:lnTo>
                <a:lnTo>
                  <a:pt x="233" y="116"/>
                </a:lnTo>
                <a:lnTo>
                  <a:pt x="227" y="118"/>
                </a:lnTo>
                <a:lnTo>
                  <a:pt x="220" y="122"/>
                </a:lnTo>
                <a:lnTo>
                  <a:pt x="215" y="125"/>
                </a:lnTo>
                <a:lnTo>
                  <a:pt x="208" y="129"/>
                </a:lnTo>
                <a:lnTo>
                  <a:pt x="203" y="134"/>
                </a:lnTo>
                <a:lnTo>
                  <a:pt x="134" y="204"/>
                </a:lnTo>
                <a:lnTo>
                  <a:pt x="130" y="208"/>
                </a:lnTo>
                <a:lnTo>
                  <a:pt x="126" y="213"/>
                </a:lnTo>
                <a:lnTo>
                  <a:pt x="123" y="218"/>
                </a:lnTo>
                <a:lnTo>
                  <a:pt x="120" y="223"/>
                </a:lnTo>
                <a:lnTo>
                  <a:pt x="115" y="235"/>
                </a:lnTo>
                <a:lnTo>
                  <a:pt x="113" y="247"/>
                </a:lnTo>
                <a:lnTo>
                  <a:pt x="113" y="259"/>
                </a:lnTo>
                <a:lnTo>
                  <a:pt x="115" y="272"/>
                </a:lnTo>
                <a:lnTo>
                  <a:pt x="117" y="277"/>
                </a:lnTo>
                <a:lnTo>
                  <a:pt x="119" y="283"/>
                </a:lnTo>
                <a:lnTo>
                  <a:pt x="122" y="289"/>
                </a:lnTo>
                <a:lnTo>
                  <a:pt x="125" y="294"/>
                </a:lnTo>
                <a:lnTo>
                  <a:pt x="188" y="387"/>
                </a:lnTo>
                <a:lnTo>
                  <a:pt x="182" y="399"/>
                </a:lnTo>
                <a:lnTo>
                  <a:pt x="177" y="411"/>
                </a:lnTo>
                <a:lnTo>
                  <a:pt x="173" y="422"/>
                </a:lnTo>
                <a:lnTo>
                  <a:pt x="168" y="434"/>
                </a:lnTo>
                <a:lnTo>
                  <a:pt x="58" y="456"/>
                </a:lnTo>
                <a:lnTo>
                  <a:pt x="52" y="458"/>
                </a:lnTo>
                <a:lnTo>
                  <a:pt x="45" y="460"/>
                </a:lnTo>
                <a:lnTo>
                  <a:pt x="40" y="463"/>
                </a:lnTo>
                <a:lnTo>
                  <a:pt x="34" y="465"/>
                </a:lnTo>
                <a:lnTo>
                  <a:pt x="25" y="473"/>
                </a:lnTo>
                <a:lnTo>
                  <a:pt x="16" y="481"/>
                </a:lnTo>
                <a:lnTo>
                  <a:pt x="10" y="491"/>
                </a:lnTo>
                <a:lnTo>
                  <a:pt x="4" y="503"/>
                </a:lnTo>
                <a:lnTo>
                  <a:pt x="2" y="508"/>
                </a:lnTo>
                <a:lnTo>
                  <a:pt x="1" y="515"/>
                </a:lnTo>
                <a:lnTo>
                  <a:pt x="0" y="520"/>
                </a:lnTo>
                <a:lnTo>
                  <a:pt x="0" y="527"/>
                </a:lnTo>
                <a:lnTo>
                  <a:pt x="0" y="625"/>
                </a:lnTo>
                <a:lnTo>
                  <a:pt x="0" y="631"/>
                </a:lnTo>
                <a:lnTo>
                  <a:pt x="1" y="638"/>
                </a:lnTo>
                <a:lnTo>
                  <a:pt x="2" y="643"/>
                </a:lnTo>
                <a:lnTo>
                  <a:pt x="4" y="650"/>
                </a:lnTo>
                <a:lnTo>
                  <a:pt x="10" y="661"/>
                </a:lnTo>
                <a:lnTo>
                  <a:pt x="16" y="670"/>
                </a:lnTo>
                <a:lnTo>
                  <a:pt x="25" y="679"/>
                </a:lnTo>
                <a:lnTo>
                  <a:pt x="34" y="687"/>
                </a:lnTo>
                <a:lnTo>
                  <a:pt x="40" y="690"/>
                </a:lnTo>
                <a:lnTo>
                  <a:pt x="45" y="692"/>
                </a:lnTo>
                <a:lnTo>
                  <a:pt x="52" y="694"/>
                </a:lnTo>
                <a:lnTo>
                  <a:pt x="58" y="695"/>
                </a:lnTo>
                <a:lnTo>
                  <a:pt x="168" y="718"/>
                </a:lnTo>
                <a:lnTo>
                  <a:pt x="173" y="730"/>
                </a:lnTo>
                <a:lnTo>
                  <a:pt x="177" y="742"/>
                </a:lnTo>
                <a:lnTo>
                  <a:pt x="182" y="752"/>
                </a:lnTo>
                <a:lnTo>
                  <a:pt x="188" y="764"/>
                </a:lnTo>
                <a:lnTo>
                  <a:pt x="125" y="858"/>
                </a:lnTo>
                <a:lnTo>
                  <a:pt x="122" y="864"/>
                </a:lnTo>
                <a:lnTo>
                  <a:pt x="119" y="869"/>
                </a:lnTo>
                <a:lnTo>
                  <a:pt x="117" y="874"/>
                </a:lnTo>
                <a:lnTo>
                  <a:pt x="115" y="881"/>
                </a:lnTo>
                <a:lnTo>
                  <a:pt x="113" y="893"/>
                </a:lnTo>
                <a:lnTo>
                  <a:pt x="113" y="905"/>
                </a:lnTo>
                <a:lnTo>
                  <a:pt x="115" y="917"/>
                </a:lnTo>
                <a:lnTo>
                  <a:pt x="120" y="928"/>
                </a:lnTo>
                <a:lnTo>
                  <a:pt x="123" y="934"/>
                </a:lnTo>
                <a:lnTo>
                  <a:pt x="126" y="939"/>
                </a:lnTo>
                <a:lnTo>
                  <a:pt x="130" y="944"/>
                </a:lnTo>
                <a:lnTo>
                  <a:pt x="134" y="949"/>
                </a:lnTo>
                <a:lnTo>
                  <a:pt x="203" y="1018"/>
                </a:lnTo>
                <a:lnTo>
                  <a:pt x="208" y="1022"/>
                </a:lnTo>
                <a:lnTo>
                  <a:pt x="215" y="1027"/>
                </a:lnTo>
                <a:lnTo>
                  <a:pt x="220" y="1031"/>
                </a:lnTo>
                <a:lnTo>
                  <a:pt x="227" y="1033"/>
                </a:lnTo>
                <a:lnTo>
                  <a:pt x="233" y="1036"/>
                </a:lnTo>
                <a:lnTo>
                  <a:pt x="241" y="1038"/>
                </a:lnTo>
                <a:lnTo>
                  <a:pt x="247" y="1039"/>
                </a:lnTo>
                <a:lnTo>
                  <a:pt x="255" y="1039"/>
                </a:lnTo>
                <a:lnTo>
                  <a:pt x="265" y="1039"/>
                </a:lnTo>
                <a:lnTo>
                  <a:pt x="275" y="1036"/>
                </a:lnTo>
                <a:lnTo>
                  <a:pt x="285" y="1032"/>
                </a:lnTo>
                <a:lnTo>
                  <a:pt x="295" y="1027"/>
                </a:lnTo>
                <a:lnTo>
                  <a:pt x="388" y="964"/>
                </a:lnTo>
                <a:lnTo>
                  <a:pt x="400" y="969"/>
                </a:lnTo>
                <a:lnTo>
                  <a:pt x="410" y="975"/>
                </a:lnTo>
                <a:lnTo>
                  <a:pt x="422" y="979"/>
                </a:lnTo>
                <a:lnTo>
                  <a:pt x="434" y="984"/>
                </a:lnTo>
                <a:lnTo>
                  <a:pt x="457" y="1094"/>
                </a:lnTo>
                <a:lnTo>
                  <a:pt x="458" y="1100"/>
                </a:lnTo>
                <a:lnTo>
                  <a:pt x="460" y="1107"/>
                </a:lnTo>
                <a:lnTo>
                  <a:pt x="462" y="1112"/>
                </a:lnTo>
                <a:lnTo>
                  <a:pt x="465" y="1117"/>
                </a:lnTo>
                <a:lnTo>
                  <a:pt x="473" y="1127"/>
                </a:lnTo>
                <a:lnTo>
                  <a:pt x="482" y="1136"/>
                </a:lnTo>
                <a:lnTo>
                  <a:pt x="491" y="1142"/>
                </a:lnTo>
                <a:lnTo>
                  <a:pt x="502" y="1148"/>
                </a:lnTo>
                <a:lnTo>
                  <a:pt x="509" y="1150"/>
                </a:lnTo>
                <a:lnTo>
                  <a:pt x="514" y="1151"/>
                </a:lnTo>
                <a:lnTo>
                  <a:pt x="520" y="1152"/>
                </a:lnTo>
                <a:lnTo>
                  <a:pt x="527" y="1152"/>
                </a:lnTo>
                <a:lnTo>
                  <a:pt x="625" y="1152"/>
                </a:lnTo>
                <a:lnTo>
                  <a:pt x="632" y="1152"/>
                </a:lnTo>
                <a:lnTo>
                  <a:pt x="637" y="1151"/>
                </a:lnTo>
                <a:lnTo>
                  <a:pt x="644" y="1150"/>
                </a:lnTo>
                <a:lnTo>
                  <a:pt x="649" y="1148"/>
                </a:lnTo>
                <a:lnTo>
                  <a:pt x="661" y="1142"/>
                </a:lnTo>
                <a:lnTo>
                  <a:pt x="671" y="1136"/>
                </a:lnTo>
                <a:lnTo>
                  <a:pt x="679" y="1127"/>
                </a:lnTo>
                <a:lnTo>
                  <a:pt x="687" y="1117"/>
                </a:lnTo>
                <a:lnTo>
                  <a:pt x="689" y="1112"/>
                </a:lnTo>
                <a:lnTo>
                  <a:pt x="692" y="1107"/>
                </a:lnTo>
                <a:lnTo>
                  <a:pt x="694" y="1100"/>
                </a:lnTo>
                <a:lnTo>
                  <a:pt x="695" y="1094"/>
                </a:lnTo>
                <a:lnTo>
                  <a:pt x="718" y="984"/>
                </a:lnTo>
                <a:lnTo>
                  <a:pt x="730" y="979"/>
                </a:lnTo>
                <a:lnTo>
                  <a:pt x="741" y="975"/>
                </a:lnTo>
                <a:lnTo>
                  <a:pt x="753" y="969"/>
                </a:lnTo>
                <a:lnTo>
                  <a:pt x="765" y="964"/>
                </a:lnTo>
                <a:lnTo>
                  <a:pt x="857" y="1027"/>
                </a:lnTo>
                <a:lnTo>
                  <a:pt x="867" y="1032"/>
                </a:lnTo>
                <a:lnTo>
                  <a:pt x="877" y="1036"/>
                </a:lnTo>
                <a:lnTo>
                  <a:pt x="888" y="1039"/>
                </a:lnTo>
                <a:lnTo>
                  <a:pt x="897" y="1039"/>
                </a:lnTo>
                <a:lnTo>
                  <a:pt x="905" y="1039"/>
                </a:lnTo>
                <a:lnTo>
                  <a:pt x="911" y="1038"/>
                </a:lnTo>
                <a:lnTo>
                  <a:pt x="918" y="1036"/>
                </a:lnTo>
                <a:lnTo>
                  <a:pt x="925" y="1033"/>
                </a:lnTo>
                <a:lnTo>
                  <a:pt x="931" y="1031"/>
                </a:lnTo>
                <a:lnTo>
                  <a:pt x="937" y="1027"/>
                </a:lnTo>
                <a:lnTo>
                  <a:pt x="943" y="1022"/>
                </a:lnTo>
                <a:lnTo>
                  <a:pt x="948" y="1018"/>
                </a:lnTo>
                <a:lnTo>
                  <a:pt x="1018" y="949"/>
                </a:lnTo>
                <a:lnTo>
                  <a:pt x="1023" y="944"/>
                </a:lnTo>
                <a:lnTo>
                  <a:pt x="1026" y="939"/>
                </a:lnTo>
                <a:lnTo>
                  <a:pt x="1029" y="934"/>
                </a:lnTo>
                <a:lnTo>
                  <a:pt x="1032" y="928"/>
                </a:lnTo>
                <a:lnTo>
                  <a:pt x="1037" y="917"/>
                </a:lnTo>
                <a:lnTo>
                  <a:pt x="1039" y="905"/>
                </a:lnTo>
                <a:lnTo>
                  <a:pt x="1039" y="893"/>
                </a:lnTo>
                <a:lnTo>
                  <a:pt x="1037" y="881"/>
                </a:lnTo>
                <a:lnTo>
                  <a:pt x="1036" y="874"/>
                </a:lnTo>
                <a:lnTo>
                  <a:pt x="1033" y="869"/>
                </a:lnTo>
                <a:lnTo>
                  <a:pt x="1030" y="864"/>
                </a:lnTo>
                <a:lnTo>
                  <a:pt x="1027" y="858"/>
                </a:lnTo>
                <a:lnTo>
                  <a:pt x="964" y="764"/>
                </a:lnTo>
                <a:lnTo>
                  <a:pt x="970" y="752"/>
                </a:lnTo>
                <a:lnTo>
                  <a:pt x="975" y="742"/>
                </a:lnTo>
                <a:lnTo>
                  <a:pt x="979" y="730"/>
                </a:lnTo>
                <a:lnTo>
                  <a:pt x="984" y="718"/>
                </a:lnTo>
                <a:lnTo>
                  <a:pt x="1094" y="695"/>
                </a:lnTo>
                <a:lnTo>
                  <a:pt x="1100" y="694"/>
                </a:lnTo>
                <a:lnTo>
                  <a:pt x="1106" y="692"/>
                </a:lnTo>
                <a:lnTo>
                  <a:pt x="1112" y="690"/>
                </a:lnTo>
                <a:lnTo>
                  <a:pt x="1118" y="687"/>
                </a:lnTo>
                <a:lnTo>
                  <a:pt x="1127" y="679"/>
                </a:lnTo>
                <a:lnTo>
                  <a:pt x="1136" y="670"/>
                </a:lnTo>
                <a:lnTo>
                  <a:pt x="1143" y="661"/>
                </a:lnTo>
                <a:lnTo>
                  <a:pt x="1148" y="650"/>
                </a:lnTo>
                <a:lnTo>
                  <a:pt x="1149" y="643"/>
                </a:lnTo>
                <a:lnTo>
                  <a:pt x="1151" y="638"/>
                </a:lnTo>
                <a:lnTo>
                  <a:pt x="1151" y="631"/>
                </a:lnTo>
                <a:lnTo>
                  <a:pt x="1152" y="625"/>
                </a:lnTo>
                <a:lnTo>
                  <a:pt x="1152" y="527"/>
                </a:lnTo>
                <a:lnTo>
                  <a:pt x="1151" y="520"/>
                </a:lnTo>
                <a:lnTo>
                  <a:pt x="1151" y="515"/>
                </a:lnTo>
                <a:lnTo>
                  <a:pt x="1149" y="508"/>
                </a:lnTo>
                <a:lnTo>
                  <a:pt x="1148" y="503"/>
                </a:lnTo>
                <a:lnTo>
                  <a:pt x="1143" y="491"/>
                </a:lnTo>
                <a:lnTo>
                  <a:pt x="1136" y="481"/>
                </a:lnTo>
                <a:lnTo>
                  <a:pt x="1127" y="473"/>
                </a:lnTo>
                <a:lnTo>
                  <a:pt x="1118" y="465"/>
                </a:lnTo>
                <a:lnTo>
                  <a:pt x="1112" y="463"/>
                </a:lnTo>
                <a:lnTo>
                  <a:pt x="1106" y="460"/>
                </a:lnTo>
                <a:lnTo>
                  <a:pt x="1100" y="458"/>
                </a:lnTo>
                <a:lnTo>
                  <a:pt x="1094" y="456"/>
                </a:lnTo>
                <a:close/>
              </a:path>
            </a:pathLst>
          </a:custGeom>
          <a:solidFill>
            <a:schemeClr val="bg1"/>
          </a:solidFill>
          <a:ln w="9525">
            <a:solidFill>
              <a:srgbClr val="00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ysClr val="windowText" lastClr="000000"/>
                </a:solidFill>
              </a:ln>
              <a:solidFill>
                <a:srgbClr val="002060"/>
              </a:solidFill>
              <a:effectLst/>
              <a:uLnTx/>
              <a:uFillTx/>
              <a:cs typeface="+mn-ea"/>
              <a:sym typeface="+mn-lt"/>
            </a:endParaRPr>
          </a:p>
        </p:txBody>
      </p:sp>
      <p:sp>
        <p:nvSpPr>
          <p:cNvPr id="12" name="Oval 25">
            <a:extLst>
              <a:ext uri="{FF2B5EF4-FFF2-40B4-BE49-F238E27FC236}">
                <a16:creationId xmlns:a16="http://schemas.microsoft.com/office/drawing/2014/main" id="{7672853E-AA9E-4A5C-BD3E-752D552654EE}"/>
              </a:ext>
            </a:extLst>
          </p:cNvPr>
          <p:cNvSpPr/>
          <p:nvPr/>
        </p:nvSpPr>
        <p:spPr>
          <a:xfrm>
            <a:off x="6609205" y="929468"/>
            <a:ext cx="723775" cy="723775"/>
          </a:xfrm>
          <a:prstGeom prst="ellipse">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lumMod val="65000"/>
                  <a:lumOff val="35000"/>
                </a:schemeClr>
              </a:solidFill>
              <a:effectLst/>
              <a:uLnTx/>
              <a:uFillTx/>
              <a:cs typeface="+mn-ea"/>
              <a:sym typeface="+mn-lt"/>
            </a:endParaRPr>
          </a:p>
        </p:txBody>
      </p:sp>
      <p:sp>
        <p:nvSpPr>
          <p:cNvPr id="13" name="Freeform 124">
            <a:extLst>
              <a:ext uri="{FF2B5EF4-FFF2-40B4-BE49-F238E27FC236}">
                <a16:creationId xmlns:a16="http://schemas.microsoft.com/office/drawing/2014/main" id="{5D01072C-BA96-4DD2-9EBD-78B62A9258F2}"/>
              </a:ext>
            </a:extLst>
          </p:cNvPr>
          <p:cNvSpPr>
            <a:spLocks noEditPoints="1"/>
          </p:cNvSpPr>
          <p:nvPr/>
        </p:nvSpPr>
        <p:spPr bwMode="auto">
          <a:xfrm>
            <a:off x="6742492" y="1032938"/>
            <a:ext cx="457200" cy="457200"/>
          </a:xfrm>
          <a:custGeom>
            <a:avLst/>
            <a:gdLst>
              <a:gd name="T0" fmla="*/ 924 w 1152"/>
              <a:gd name="T1" fmla="*/ 677 h 1152"/>
              <a:gd name="T2" fmla="*/ 896 w 1152"/>
              <a:gd name="T3" fmla="*/ 742 h 1152"/>
              <a:gd name="T4" fmla="*/ 905 w 1152"/>
              <a:gd name="T5" fmla="*/ 804 h 1152"/>
              <a:gd name="T6" fmla="*/ 765 w 1152"/>
              <a:gd name="T7" fmla="*/ 893 h 1152"/>
              <a:gd name="T8" fmla="*/ 704 w 1152"/>
              <a:gd name="T9" fmla="*/ 912 h 1152"/>
              <a:gd name="T10" fmla="*/ 653 w 1152"/>
              <a:gd name="T11" fmla="*/ 952 h 1152"/>
              <a:gd name="T12" fmla="*/ 499 w 1152"/>
              <a:gd name="T13" fmla="*/ 952 h 1152"/>
              <a:gd name="T14" fmla="*/ 448 w 1152"/>
              <a:gd name="T15" fmla="*/ 912 h 1152"/>
              <a:gd name="T16" fmla="*/ 388 w 1152"/>
              <a:gd name="T17" fmla="*/ 893 h 1152"/>
              <a:gd name="T18" fmla="*/ 247 w 1152"/>
              <a:gd name="T19" fmla="*/ 804 h 1152"/>
              <a:gd name="T20" fmla="*/ 256 w 1152"/>
              <a:gd name="T21" fmla="*/ 742 h 1152"/>
              <a:gd name="T22" fmla="*/ 228 w 1152"/>
              <a:gd name="T23" fmla="*/ 677 h 1152"/>
              <a:gd name="T24" fmla="*/ 72 w 1152"/>
              <a:gd name="T25" fmla="*/ 625 h 1152"/>
              <a:gd name="T26" fmla="*/ 222 w 1152"/>
              <a:gd name="T27" fmla="*/ 482 h 1152"/>
              <a:gd name="T28" fmla="*/ 253 w 1152"/>
              <a:gd name="T29" fmla="*/ 420 h 1152"/>
              <a:gd name="T30" fmla="*/ 253 w 1152"/>
              <a:gd name="T31" fmla="*/ 356 h 1152"/>
              <a:gd name="T32" fmla="*/ 378 w 1152"/>
              <a:gd name="T33" fmla="*/ 259 h 1152"/>
              <a:gd name="T34" fmla="*/ 438 w 1152"/>
              <a:gd name="T35" fmla="*/ 244 h 1152"/>
              <a:gd name="T36" fmla="*/ 495 w 1152"/>
              <a:gd name="T37" fmla="*/ 208 h 1152"/>
              <a:gd name="T38" fmla="*/ 649 w 1152"/>
              <a:gd name="T39" fmla="*/ 192 h 1152"/>
              <a:gd name="T40" fmla="*/ 694 w 1152"/>
              <a:gd name="T41" fmla="*/ 236 h 1152"/>
              <a:gd name="T42" fmla="*/ 756 w 1152"/>
              <a:gd name="T43" fmla="*/ 259 h 1152"/>
              <a:gd name="T44" fmla="*/ 967 w 1152"/>
              <a:gd name="T45" fmla="*/ 255 h 1152"/>
              <a:gd name="T46" fmla="*/ 894 w 1152"/>
              <a:gd name="T47" fmla="*/ 401 h 1152"/>
              <a:gd name="T48" fmla="*/ 919 w 1152"/>
              <a:gd name="T49" fmla="*/ 466 h 1152"/>
              <a:gd name="T50" fmla="*/ 970 w 1152"/>
              <a:gd name="T51" fmla="*/ 505 h 1152"/>
              <a:gd name="T52" fmla="*/ 975 w 1152"/>
              <a:gd name="T53" fmla="*/ 411 h 1152"/>
              <a:gd name="T54" fmla="*/ 1037 w 1152"/>
              <a:gd name="T55" fmla="*/ 272 h 1152"/>
              <a:gd name="T56" fmla="*/ 1023 w 1152"/>
              <a:gd name="T57" fmla="*/ 208 h 1152"/>
              <a:gd name="T58" fmla="*/ 918 w 1152"/>
              <a:gd name="T59" fmla="*/ 116 h 1152"/>
              <a:gd name="T60" fmla="*/ 857 w 1152"/>
              <a:gd name="T61" fmla="*/ 125 h 1152"/>
              <a:gd name="T62" fmla="*/ 694 w 1152"/>
              <a:gd name="T63" fmla="*/ 51 h 1152"/>
              <a:gd name="T64" fmla="*/ 649 w 1152"/>
              <a:gd name="T65" fmla="*/ 4 h 1152"/>
              <a:gd name="T66" fmla="*/ 514 w 1152"/>
              <a:gd name="T67" fmla="*/ 1 h 1152"/>
              <a:gd name="T68" fmla="*/ 462 w 1152"/>
              <a:gd name="T69" fmla="*/ 40 h 1152"/>
              <a:gd name="T70" fmla="*/ 400 w 1152"/>
              <a:gd name="T71" fmla="*/ 182 h 1152"/>
              <a:gd name="T72" fmla="*/ 247 w 1152"/>
              <a:gd name="T73" fmla="*/ 113 h 1152"/>
              <a:gd name="T74" fmla="*/ 203 w 1152"/>
              <a:gd name="T75" fmla="*/ 134 h 1152"/>
              <a:gd name="T76" fmla="*/ 113 w 1152"/>
              <a:gd name="T77" fmla="*/ 247 h 1152"/>
              <a:gd name="T78" fmla="*/ 188 w 1152"/>
              <a:gd name="T79" fmla="*/ 387 h 1152"/>
              <a:gd name="T80" fmla="*/ 45 w 1152"/>
              <a:gd name="T81" fmla="*/ 460 h 1152"/>
              <a:gd name="T82" fmla="*/ 2 w 1152"/>
              <a:gd name="T83" fmla="*/ 508 h 1152"/>
              <a:gd name="T84" fmla="*/ 2 w 1152"/>
              <a:gd name="T85" fmla="*/ 643 h 1152"/>
              <a:gd name="T86" fmla="*/ 45 w 1152"/>
              <a:gd name="T87" fmla="*/ 692 h 1152"/>
              <a:gd name="T88" fmla="*/ 188 w 1152"/>
              <a:gd name="T89" fmla="*/ 764 h 1152"/>
              <a:gd name="T90" fmla="*/ 113 w 1152"/>
              <a:gd name="T91" fmla="*/ 905 h 1152"/>
              <a:gd name="T92" fmla="*/ 203 w 1152"/>
              <a:gd name="T93" fmla="*/ 1018 h 1152"/>
              <a:gd name="T94" fmla="*/ 247 w 1152"/>
              <a:gd name="T95" fmla="*/ 1039 h 1152"/>
              <a:gd name="T96" fmla="*/ 400 w 1152"/>
              <a:gd name="T97" fmla="*/ 969 h 1152"/>
              <a:gd name="T98" fmla="*/ 462 w 1152"/>
              <a:gd name="T99" fmla="*/ 1112 h 1152"/>
              <a:gd name="T100" fmla="*/ 514 w 1152"/>
              <a:gd name="T101" fmla="*/ 1151 h 1152"/>
              <a:gd name="T102" fmla="*/ 649 w 1152"/>
              <a:gd name="T103" fmla="*/ 1148 h 1152"/>
              <a:gd name="T104" fmla="*/ 694 w 1152"/>
              <a:gd name="T105" fmla="*/ 1100 h 1152"/>
              <a:gd name="T106" fmla="*/ 857 w 1152"/>
              <a:gd name="T107" fmla="*/ 1027 h 1152"/>
              <a:gd name="T108" fmla="*/ 918 w 1152"/>
              <a:gd name="T109" fmla="*/ 1036 h 1152"/>
              <a:gd name="T110" fmla="*/ 1023 w 1152"/>
              <a:gd name="T111" fmla="*/ 944 h 1152"/>
              <a:gd name="T112" fmla="*/ 1037 w 1152"/>
              <a:gd name="T113" fmla="*/ 881 h 1152"/>
              <a:gd name="T114" fmla="*/ 975 w 1152"/>
              <a:gd name="T115" fmla="*/ 742 h 1152"/>
              <a:gd name="T116" fmla="*/ 1118 w 1152"/>
              <a:gd name="T117" fmla="*/ 687 h 1152"/>
              <a:gd name="T118" fmla="*/ 1151 w 1152"/>
              <a:gd name="T119" fmla="*/ 631 h 1152"/>
              <a:gd name="T120" fmla="*/ 1143 w 1152"/>
              <a:gd name="T121" fmla="*/ 491 h 1152"/>
              <a:gd name="T122" fmla="*/ 1094 w 1152"/>
              <a:gd name="T123" fmla="*/ 456 h 1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52" h="1152">
                <a:moveTo>
                  <a:pt x="970" y="647"/>
                </a:moveTo>
                <a:lnTo>
                  <a:pt x="960" y="650"/>
                </a:lnTo>
                <a:lnTo>
                  <a:pt x="951" y="653"/>
                </a:lnTo>
                <a:lnTo>
                  <a:pt x="944" y="657"/>
                </a:lnTo>
                <a:lnTo>
                  <a:pt x="936" y="664"/>
                </a:lnTo>
                <a:lnTo>
                  <a:pt x="930" y="670"/>
                </a:lnTo>
                <a:lnTo>
                  <a:pt x="924" y="677"/>
                </a:lnTo>
                <a:lnTo>
                  <a:pt x="919" y="685"/>
                </a:lnTo>
                <a:lnTo>
                  <a:pt x="916" y="694"/>
                </a:lnTo>
                <a:lnTo>
                  <a:pt x="913" y="704"/>
                </a:lnTo>
                <a:lnTo>
                  <a:pt x="908" y="714"/>
                </a:lnTo>
                <a:lnTo>
                  <a:pt x="904" y="723"/>
                </a:lnTo>
                <a:lnTo>
                  <a:pt x="900" y="733"/>
                </a:lnTo>
                <a:lnTo>
                  <a:pt x="896" y="742"/>
                </a:lnTo>
                <a:lnTo>
                  <a:pt x="894" y="750"/>
                </a:lnTo>
                <a:lnTo>
                  <a:pt x="893" y="760"/>
                </a:lnTo>
                <a:lnTo>
                  <a:pt x="893" y="769"/>
                </a:lnTo>
                <a:lnTo>
                  <a:pt x="894" y="778"/>
                </a:lnTo>
                <a:lnTo>
                  <a:pt x="896" y="787"/>
                </a:lnTo>
                <a:lnTo>
                  <a:pt x="900" y="796"/>
                </a:lnTo>
                <a:lnTo>
                  <a:pt x="905" y="804"/>
                </a:lnTo>
                <a:lnTo>
                  <a:pt x="967" y="898"/>
                </a:lnTo>
                <a:lnTo>
                  <a:pt x="897" y="967"/>
                </a:lnTo>
                <a:lnTo>
                  <a:pt x="805" y="905"/>
                </a:lnTo>
                <a:lnTo>
                  <a:pt x="795" y="899"/>
                </a:lnTo>
                <a:lnTo>
                  <a:pt x="785" y="895"/>
                </a:lnTo>
                <a:lnTo>
                  <a:pt x="774" y="893"/>
                </a:lnTo>
                <a:lnTo>
                  <a:pt x="765" y="893"/>
                </a:lnTo>
                <a:lnTo>
                  <a:pt x="756" y="893"/>
                </a:lnTo>
                <a:lnTo>
                  <a:pt x="748" y="894"/>
                </a:lnTo>
                <a:lnTo>
                  <a:pt x="741" y="896"/>
                </a:lnTo>
                <a:lnTo>
                  <a:pt x="733" y="899"/>
                </a:lnTo>
                <a:lnTo>
                  <a:pt x="724" y="904"/>
                </a:lnTo>
                <a:lnTo>
                  <a:pt x="714" y="908"/>
                </a:lnTo>
                <a:lnTo>
                  <a:pt x="704" y="912"/>
                </a:lnTo>
                <a:lnTo>
                  <a:pt x="694" y="915"/>
                </a:lnTo>
                <a:lnTo>
                  <a:pt x="686" y="920"/>
                </a:lnTo>
                <a:lnTo>
                  <a:pt x="677" y="924"/>
                </a:lnTo>
                <a:lnTo>
                  <a:pt x="670" y="930"/>
                </a:lnTo>
                <a:lnTo>
                  <a:pt x="663" y="936"/>
                </a:lnTo>
                <a:lnTo>
                  <a:pt x="658" y="944"/>
                </a:lnTo>
                <a:lnTo>
                  <a:pt x="653" y="952"/>
                </a:lnTo>
                <a:lnTo>
                  <a:pt x="650" y="961"/>
                </a:lnTo>
                <a:lnTo>
                  <a:pt x="647" y="969"/>
                </a:lnTo>
                <a:lnTo>
                  <a:pt x="625" y="1080"/>
                </a:lnTo>
                <a:lnTo>
                  <a:pt x="527" y="1080"/>
                </a:lnTo>
                <a:lnTo>
                  <a:pt x="505" y="969"/>
                </a:lnTo>
                <a:lnTo>
                  <a:pt x="502" y="961"/>
                </a:lnTo>
                <a:lnTo>
                  <a:pt x="499" y="952"/>
                </a:lnTo>
                <a:lnTo>
                  <a:pt x="495" y="944"/>
                </a:lnTo>
                <a:lnTo>
                  <a:pt x="489" y="936"/>
                </a:lnTo>
                <a:lnTo>
                  <a:pt x="483" y="930"/>
                </a:lnTo>
                <a:lnTo>
                  <a:pt x="475" y="924"/>
                </a:lnTo>
                <a:lnTo>
                  <a:pt x="466" y="920"/>
                </a:lnTo>
                <a:lnTo>
                  <a:pt x="458" y="915"/>
                </a:lnTo>
                <a:lnTo>
                  <a:pt x="448" y="912"/>
                </a:lnTo>
                <a:lnTo>
                  <a:pt x="438" y="908"/>
                </a:lnTo>
                <a:lnTo>
                  <a:pt x="429" y="904"/>
                </a:lnTo>
                <a:lnTo>
                  <a:pt x="419" y="899"/>
                </a:lnTo>
                <a:lnTo>
                  <a:pt x="411" y="896"/>
                </a:lnTo>
                <a:lnTo>
                  <a:pt x="404" y="894"/>
                </a:lnTo>
                <a:lnTo>
                  <a:pt x="396" y="893"/>
                </a:lnTo>
                <a:lnTo>
                  <a:pt x="388" y="893"/>
                </a:lnTo>
                <a:lnTo>
                  <a:pt x="378" y="893"/>
                </a:lnTo>
                <a:lnTo>
                  <a:pt x="367" y="895"/>
                </a:lnTo>
                <a:lnTo>
                  <a:pt x="357" y="899"/>
                </a:lnTo>
                <a:lnTo>
                  <a:pt x="348" y="905"/>
                </a:lnTo>
                <a:lnTo>
                  <a:pt x="255" y="967"/>
                </a:lnTo>
                <a:lnTo>
                  <a:pt x="185" y="898"/>
                </a:lnTo>
                <a:lnTo>
                  <a:pt x="247" y="804"/>
                </a:lnTo>
                <a:lnTo>
                  <a:pt x="253" y="796"/>
                </a:lnTo>
                <a:lnTo>
                  <a:pt x="256" y="787"/>
                </a:lnTo>
                <a:lnTo>
                  <a:pt x="258" y="778"/>
                </a:lnTo>
                <a:lnTo>
                  <a:pt x="259" y="769"/>
                </a:lnTo>
                <a:lnTo>
                  <a:pt x="259" y="760"/>
                </a:lnTo>
                <a:lnTo>
                  <a:pt x="258" y="750"/>
                </a:lnTo>
                <a:lnTo>
                  <a:pt x="256" y="742"/>
                </a:lnTo>
                <a:lnTo>
                  <a:pt x="253" y="733"/>
                </a:lnTo>
                <a:lnTo>
                  <a:pt x="248" y="723"/>
                </a:lnTo>
                <a:lnTo>
                  <a:pt x="244" y="714"/>
                </a:lnTo>
                <a:lnTo>
                  <a:pt x="240" y="704"/>
                </a:lnTo>
                <a:lnTo>
                  <a:pt x="236" y="694"/>
                </a:lnTo>
                <a:lnTo>
                  <a:pt x="232" y="685"/>
                </a:lnTo>
                <a:lnTo>
                  <a:pt x="228" y="677"/>
                </a:lnTo>
                <a:lnTo>
                  <a:pt x="222" y="670"/>
                </a:lnTo>
                <a:lnTo>
                  <a:pt x="216" y="664"/>
                </a:lnTo>
                <a:lnTo>
                  <a:pt x="208" y="657"/>
                </a:lnTo>
                <a:lnTo>
                  <a:pt x="200" y="653"/>
                </a:lnTo>
                <a:lnTo>
                  <a:pt x="191" y="650"/>
                </a:lnTo>
                <a:lnTo>
                  <a:pt x="182" y="647"/>
                </a:lnTo>
                <a:lnTo>
                  <a:pt x="72" y="625"/>
                </a:lnTo>
                <a:lnTo>
                  <a:pt x="72" y="527"/>
                </a:lnTo>
                <a:lnTo>
                  <a:pt x="182" y="505"/>
                </a:lnTo>
                <a:lnTo>
                  <a:pt x="191" y="503"/>
                </a:lnTo>
                <a:lnTo>
                  <a:pt x="200" y="499"/>
                </a:lnTo>
                <a:lnTo>
                  <a:pt x="208" y="494"/>
                </a:lnTo>
                <a:lnTo>
                  <a:pt x="216" y="489"/>
                </a:lnTo>
                <a:lnTo>
                  <a:pt x="222" y="482"/>
                </a:lnTo>
                <a:lnTo>
                  <a:pt x="228" y="475"/>
                </a:lnTo>
                <a:lnTo>
                  <a:pt x="232" y="466"/>
                </a:lnTo>
                <a:lnTo>
                  <a:pt x="236" y="458"/>
                </a:lnTo>
                <a:lnTo>
                  <a:pt x="240" y="448"/>
                </a:lnTo>
                <a:lnTo>
                  <a:pt x="244" y="438"/>
                </a:lnTo>
                <a:lnTo>
                  <a:pt x="248" y="428"/>
                </a:lnTo>
                <a:lnTo>
                  <a:pt x="253" y="420"/>
                </a:lnTo>
                <a:lnTo>
                  <a:pt x="256" y="410"/>
                </a:lnTo>
                <a:lnTo>
                  <a:pt x="258" y="401"/>
                </a:lnTo>
                <a:lnTo>
                  <a:pt x="259" y="392"/>
                </a:lnTo>
                <a:lnTo>
                  <a:pt x="259" y="383"/>
                </a:lnTo>
                <a:lnTo>
                  <a:pt x="258" y="373"/>
                </a:lnTo>
                <a:lnTo>
                  <a:pt x="256" y="365"/>
                </a:lnTo>
                <a:lnTo>
                  <a:pt x="253" y="356"/>
                </a:lnTo>
                <a:lnTo>
                  <a:pt x="247" y="347"/>
                </a:lnTo>
                <a:lnTo>
                  <a:pt x="185" y="255"/>
                </a:lnTo>
                <a:lnTo>
                  <a:pt x="255" y="185"/>
                </a:lnTo>
                <a:lnTo>
                  <a:pt x="348" y="247"/>
                </a:lnTo>
                <a:lnTo>
                  <a:pt x="357" y="252"/>
                </a:lnTo>
                <a:lnTo>
                  <a:pt x="367" y="257"/>
                </a:lnTo>
                <a:lnTo>
                  <a:pt x="378" y="259"/>
                </a:lnTo>
                <a:lnTo>
                  <a:pt x="388" y="260"/>
                </a:lnTo>
                <a:lnTo>
                  <a:pt x="396" y="259"/>
                </a:lnTo>
                <a:lnTo>
                  <a:pt x="404" y="258"/>
                </a:lnTo>
                <a:lnTo>
                  <a:pt x="411" y="256"/>
                </a:lnTo>
                <a:lnTo>
                  <a:pt x="419" y="252"/>
                </a:lnTo>
                <a:lnTo>
                  <a:pt x="429" y="248"/>
                </a:lnTo>
                <a:lnTo>
                  <a:pt x="438" y="244"/>
                </a:lnTo>
                <a:lnTo>
                  <a:pt x="448" y="239"/>
                </a:lnTo>
                <a:lnTo>
                  <a:pt x="458" y="236"/>
                </a:lnTo>
                <a:lnTo>
                  <a:pt x="466" y="233"/>
                </a:lnTo>
                <a:lnTo>
                  <a:pt x="475" y="228"/>
                </a:lnTo>
                <a:lnTo>
                  <a:pt x="482" y="222"/>
                </a:lnTo>
                <a:lnTo>
                  <a:pt x="489" y="216"/>
                </a:lnTo>
                <a:lnTo>
                  <a:pt x="495" y="208"/>
                </a:lnTo>
                <a:lnTo>
                  <a:pt x="499" y="201"/>
                </a:lnTo>
                <a:lnTo>
                  <a:pt x="502" y="192"/>
                </a:lnTo>
                <a:lnTo>
                  <a:pt x="505" y="182"/>
                </a:lnTo>
                <a:lnTo>
                  <a:pt x="527" y="72"/>
                </a:lnTo>
                <a:lnTo>
                  <a:pt x="625" y="72"/>
                </a:lnTo>
                <a:lnTo>
                  <a:pt x="647" y="182"/>
                </a:lnTo>
                <a:lnTo>
                  <a:pt x="649" y="192"/>
                </a:lnTo>
                <a:lnTo>
                  <a:pt x="653" y="201"/>
                </a:lnTo>
                <a:lnTo>
                  <a:pt x="658" y="208"/>
                </a:lnTo>
                <a:lnTo>
                  <a:pt x="663" y="216"/>
                </a:lnTo>
                <a:lnTo>
                  <a:pt x="670" y="222"/>
                </a:lnTo>
                <a:lnTo>
                  <a:pt x="677" y="228"/>
                </a:lnTo>
                <a:lnTo>
                  <a:pt x="686" y="233"/>
                </a:lnTo>
                <a:lnTo>
                  <a:pt x="694" y="236"/>
                </a:lnTo>
                <a:lnTo>
                  <a:pt x="704" y="239"/>
                </a:lnTo>
                <a:lnTo>
                  <a:pt x="714" y="244"/>
                </a:lnTo>
                <a:lnTo>
                  <a:pt x="724" y="248"/>
                </a:lnTo>
                <a:lnTo>
                  <a:pt x="732" y="252"/>
                </a:lnTo>
                <a:lnTo>
                  <a:pt x="741" y="256"/>
                </a:lnTo>
                <a:lnTo>
                  <a:pt x="748" y="258"/>
                </a:lnTo>
                <a:lnTo>
                  <a:pt x="756" y="259"/>
                </a:lnTo>
                <a:lnTo>
                  <a:pt x="765" y="260"/>
                </a:lnTo>
                <a:lnTo>
                  <a:pt x="774" y="259"/>
                </a:lnTo>
                <a:lnTo>
                  <a:pt x="785" y="257"/>
                </a:lnTo>
                <a:lnTo>
                  <a:pt x="795" y="252"/>
                </a:lnTo>
                <a:lnTo>
                  <a:pt x="805" y="247"/>
                </a:lnTo>
                <a:lnTo>
                  <a:pt x="897" y="185"/>
                </a:lnTo>
                <a:lnTo>
                  <a:pt x="967" y="255"/>
                </a:lnTo>
                <a:lnTo>
                  <a:pt x="905" y="347"/>
                </a:lnTo>
                <a:lnTo>
                  <a:pt x="900" y="356"/>
                </a:lnTo>
                <a:lnTo>
                  <a:pt x="896" y="365"/>
                </a:lnTo>
                <a:lnTo>
                  <a:pt x="894" y="373"/>
                </a:lnTo>
                <a:lnTo>
                  <a:pt x="893" y="383"/>
                </a:lnTo>
                <a:lnTo>
                  <a:pt x="893" y="392"/>
                </a:lnTo>
                <a:lnTo>
                  <a:pt x="894" y="401"/>
                </a:lnTo>
                <a:lnTo>
                  <a:pt x="896" y="410"/>
                </a:lnTo>
                <a:lnTo>
                  <a:pt x="900" y="419"/>
                </a:lnTo>
                <a:lnTo>
                  <a:pt x="904" y="428"/>
                </a:lnTo>
                <a:lnTo>
                  <a:pt x="908" y="438"/>
                </a:lnTo>
                <a:lnTo>
                  <a:pt x="913" y="448"/>
                </a:lnTo>
                <a:lnTo>
                  <a:pt x="916" y="458"/>
                </a:lnTo>
                <a:lnTo>
                  <a:pt x="919" y="466"/>
                </a:lnTo>
                <a:lnTo>
                  <a:pt x="924" y="475"/>
                </a:lnTo>
                <a:lnTo>
                  <a:pt x="930" y="482"/>
                </a:lnTo>
                <a:lnTo>
                  <a:pt x="936" y="489"/>
                </a:lnTo>
                <a:lnTo>
                  <a:pt x="944" y="494"/>
                </a:lnTo>
                <a:lnTo>
                  <a:pt x="951" y="499"/>
                </a:lnTo>
                <a:lnTo>
                  <a:pt x="960" y="503"/>
                </a:lnTo>
                <a:lnTo>
                  <a:pt x="970" y="505"/>
                </a:lnTo>
                <a:lnTo>
                  <a:pt x="1080" y="527"/>
                </a:lnTo>
                <a:lnTo>
                  <a:pt x="1080" y="625"/>
                </a:lnTo>
                <a:lnTo>
                  <a:pt x="970" y="647"/>
                </a:lnTo>
                <a:close/>
                <a:moveTo>
                  <a:pt x="1094" y="456"/>
                </a:moveTo>
                <a:lnTo>
                  <a:pt x="984" y="434"/>
                </a:lnTo>
                <a:lnTo>
                  <a:pt x="979" y="422"/>
                </a:lnTo>
                <a:lnTo>
                  <a:pt x="975" y="411"/>
                </a:lnTo>
                <a:lnTo>
                  <a:pt x="970" y="399"/>
                </a:lnTo>
                <a:lnTo>
                  <a:pt x="964" y="387"/>
                </a:lnTo>
                <a:lnTo>
                  <a:pt x="1027" y="294"/>
                </a:lnTo>
                <a:lnTo>
                  <a:pt x="1030" y="289"/>
                </a:lnTo>
                <a:lnTo>
                  <a:pt x="1033" y="283"/>
                </a:lnTo>
                <a:lnTo>
                  <a:pt x="1036" y="277"/>
                </a:lnTo>
                <a:lnTo>
                  <a:pt x="1037" y="272"/>
                </a:lnTo>
                <a:lnTo>
                  <a:pt x="1039" y="259"/>
                </a:lnTo>
                <a:lnTo>
                  <a:pt x="1039" y="247"/>
                </a:lnTo>
                <a:lnTo>
                  <a:pt x="1037" y="235"/>
                </a:lnTo>
                <a:lnTo>
                  <a:pt x="1032" y="223"/>
                </a:lnTo>
                <a:lnTo>
                  <a:pt x="1029" y="218"/>
                </a:lnTo>
                <a:lnTo>
                  <a:pt x="1026" y="213"/>
                </a:lnTo>
                <a:lnTo>
                  <a:pt x="1023" y="208"/>
                </a:lnTo>
                <a:lnTo>
                  <a:pt x="1018" y="204"/>
                </a:lnTo>
                <a:lnTo>
                  <a:pt x="948" y="134"/>
                </a:lnTo>
                <a:lnTo>
                  <a:pt x="943" y="129"/>
                </a:lnTo>
                <a:lnTo>
                  <a:pt x="937" y="125"/>
                </a:lnTo>
                <a:lnTo>
                  <a:pt x="931" y="122"/>
                </a:lnTo>
                <a:lnTo>
                  <a:pt x="925" y="118"/>
                </a:lnTo>
                <a:lnTo>
                  <a:pt x="918" y="116"/>
                </a:lnTo>
                <a:lnTo>
                  <a:pt x="911" y="114"/>
                </a:lnTo>
                <a:lnTo>
                  <a:pt x="905" y="113"/>
                </a:lnTo>
                <a:lnTo>
                  <a:pt x="897" y="113"/>
                </a:lnTo>
                <a:lnTo>
                  <a:pt x="888" y="114"/>
                </a:lnTo>
                <a:lnTo>
                  <a:pt x="877" y="116"/>
                </a:lnTo>
                <a:lnTo>
                  <a:pt x="867" y="120"/>
                </a:lnTo>
                <a:lnTo>
                  <a:pt x="857" y="125"/>
                </a:lnTo>
                <a:lnTo>
                  <a:pt x="765" y="188"/>
                </a:lnTo>
                <a:lnTo>
                  <a:pt x="753" y="182"/>
                </a:lnTo>
                <a:lnTo>
                  <a:pt x="741" y="177"/>
                </a:lnTo>
                <a:lnTo>
                  <a:pt x="730" y="172"/>
                </a:lnTo>
                <a:lnTo>
                  <a:pt x="718" y="168"/>
                </a:lnTo>
                <a:lnTo>
                  <a:pt x="695" y="58"/>
                </a:lnTo>
                <a:lnTo>
                  <a:pt x="694" y="51"/>
                </a:lnTo>
                <a:lnTo>
                  <a:pt x="692" y="46"/>
                </a:lnTo>
                <a:lnTo>
                  <a:pt x="689" y="40"/>
                </a:lnTo>
                <a:lnTo>
                  <a:pt x="687" y="34"/>
                </a:lnTo>
                <a:lnTo>
                  <a:pt x="679" y="24"/>
                </a:lnTo>
                <a:lnTo>
                  <a:pt x="671" y="16"/>
                </a:lnTo>
                <a:lnTo>
                  <a:pt x="661" y="9"/>
                </a:lnTo>
                <a:lnTo>
                  <a:pt x="649" y="4"/>
                </a:lnTo>
                <a:lnTo>
                  <a:pt x="644" y="3"/>
                </a:lnTo>
                <a:lnTo>
                  <a:pt x="637" y="1"/>
                </a:lnTo>
                <a:lnTo>
                  <a:pt x="632" y="1"/>
                </a:lnTo>
                <a:lnTo>
                  <a:pt x="625" y="0"/>
                </a:lnTo>
                <a:lnTo>
                  <a:pt x="527" y="0"/>
                </a:lnTo>
                <a:lnTo>
                  <a:pt x="520" y="1"/>
                </a:lnTo>
                <a:lnTo>
                  <a:pt x="514" y="1"/>
                </a:lnTo>
                <a:lnTo>
                  <a:pt x="509" y="3"/>
                </a:lnTo>
                <a:lnTo>
                  <a:pt x="502" y="4"/>
                </a:lnTo>
                <a:lnTo>
                  <a:pt x="491" y="9"/>
                </a:lnTo>
                <a:lnTo>
                  <a:pt x="482" y="16"/>
                </a:lnTo>
                <a:lnTo>
                  <a:pt x="473" y="24"/>
                </a:lnTo>
                <a:lnTo>
                  <a:pt x="465" y="34"/>
                </a:lnTo>
                <a:lnTo>
                  <a:pt x="462" y="40"/>
                </a:lnTo>
                <a:lnTo>
                  <a:pt x="460" y="46"/>
                </a:lnTo>
                <a:lnTo>
                  <a:pt x="458" y="51"/>
                </a:lnTo>
                <a:lnTo>
                  <a:pt x="457" y="58"/>
                </a:lnTo>
                <a:lnTo>
                  <a:pt x="434" y="168"/>
                </a:lnTo>
                <a:lnTo>
                  <a:pt x="422" y="172"/>
                </a:lnTo>
                <a:lnTo>
                  <a:pt x="410" y="177"/>
                </a:lnTo>
                <a:lnTo>
                  <a:pt x="400" y="182"/>
                </a:lnTo>
                <a:lnTo>
                  <a:pt x="388" y="188"/>
                </a:lnTo>
                <a:lnTo>
                  <a:pt x="295" y="125"/>
                </a:lnTo>
                <a:lnTo>
                  <a:pt x="285" y="120"/>
                </a:lnTo>
                <a:lnTo>
                  <a:pt x="275" y="116"/>
                </a:lnTo>
                <a:lnTo>
                  <a:pt x="265" y="114"/>
                </a:lnTo>
                <a:lnTo>
                  <a:pt x="255" y="113"/>
                </a:lnTo>
                <a:lnTo>
                  <a:pt x="247" y="113"/>
                </a:lnTo>
                <a:lnTo>
                  <a:pt x="241" y="114"/>
                </a:lnTo>
                <a:lnTo>
                  <a:pt x="233" y="116"/>
                </a:lnTo>
                <a:lnTo>
                  <a:pt x="227" y="118"/>
                </a:lnTo>
                <a:lnTo>
                  <a:pt x="220" y="122"/>
                </a:lnTo>
                <a:lnTo>
                  <a:pt x="215" y="125"/>
                </a:lnTo>
                <a:lnTo>
                  <a:pt x="208" y="129"/>
                </a:lnTo>
                <a:lnTo>
                  <a:pt x="203" y="134"/>
                </a:lnTo>
                <a:lnTo>
                  <a:pt x="134" y="204"/>
                </a:lnTo>
                <a:lnTo>
                  <a:pt x="130" y="208"/>
                </a:lnTo>
                <a:lnTo>
                  <a:pt x="126" y="213"/>
                </a:lnTo>
                <a:lnTo>
                  <a:pt x="123" y="218"/>
                </a:lnTo>
                <a:lnTo>
                  <a:pt x="120" y="223"/>
                </a:lnTo>
                <a:lnTo>
                  <a:pt x="115" y="235"/>
                </a:lnTo>
                <a:lnTo>
                  <a:pt x="113" y="247"/>
                </a:lnTo>
                <a:lnTo>
                  <a:pt x="113" y="259"/>
                </a:lnTo>
                <a:lnTo>
                  <a:pt x="115" y="272"/>
                </a:lnTo>
                <a:lnTo>
                  <a:pt x="117" y="277"/>
                </a:lnTo>
                <a:lnTo>
                  <a:pt x="119" y="283"/>
                </a:lnTo>
                <a:lnTo>
                  <a:pt x="122" y="289"/>
                </a:lnTo>
                <a:lnTo>
                  <a:pt x="125" y="294"/>
                </a:lnTo>
                <a:lnTo>
                  <a:pt x="188" y="387"/>
                </a:lnTo>
                <a:lnTo>
                  <a:pt x="182" y="399"/>
                </a:lnTo>
                <a:lnTo>
                  <a:pt x="177" y="411"/>
                </a:lnTo>
                <a:lnTo>
                  <a:pt x="173" y="422"/>
                </a:lnTo>
                <a:lnTo>
                  <a:pt x="168" y="434"/>
                </a:lnTo>
                <a:lnTo>
                  <a:pt x="58" y="456"/>
                </a:lnTo>
                <a:lnTo>
                  <a:pt x="52" y="458"/>
                </a:lnTo>
                <a:lnTo>
                  <a:pt x="45" y="460"/>
                </a:lnTo>
                <a:lnTo>
                  <a:pt x="40" y="463"/>
                </a:lnTo>
                <a:lnTo>
                  <a:pt x="34" y="465"/>
                </a:lnTo>
                <a:lnTo>
                  <a:pt x="25" y="473"/>
                </a:lnTo>
                <a:lnTo>
                  <a:pt x="16" y="481"/>
                </a:lnTo>
                <a:lnTo>
                  <a:pt x="10" y="491"/>
                </a:lnTo>
                <a:lnTo>
                  <a:pt x="4" y="503"/>
                </a:lnTo>
                <a:lnTo>
                  <a:pt x="2" y="508"/>
                </a:lnTo>
                <a:lnTo>
                  <a:pt x="1" y="515"/>
                </a:lnTo>
                <a:lnTo>
                  <a:pt x="0" y="520"/>
                </a:lnTo>
                <a:lnTo>
                  <a:pt x="0" y="527"/>
                </a:lnTo>
                <a:lnTo>
                  <a:pt x="0" y="625"/>
                </a:lnTo>
                <a:lnTo>
                  <a:pt x="0" y="631"/>
                </a:lnTo>
                <a:lnTo>
                  <a:pt x="1" y="638"/>
                </a:lnTo>
                <a:lnTo>
                  <a:pt x="2" y="643"/>
                </a:lnTo>
                <a:lnTo>
                  <a:pt x="4" y="650"/>
                </a:lnTo>
                <a:lnTo>
                  <a:pt x="10" y="661"/>
                </a:lnTo>
                <a:lnTo>
                  <a:pt x="16" y="670"/>
                </a:lnTo>
                <a:lnTo>
                  <a:pt x="25" y="679"/>
                </a:lnTo>
                <a:lnTo>
                  <a:pt x="34" y="687"/>
                </a:lnTo>
                <a:lnTo>
                  <a:pt x="40" y="690"/>
                </a:lnTo>
                <a:lnTo>
                  <a:pt x="45" y="692"/>
                </a:lnTo>
                <a:lnTo>
                  <a:pt x="52" y="694"/>
                </a:lnTo>
                <a:lnTo>
                  <a:pt x="58" y="695"/>
                </a:lnTo>
                <a:lnTo>
                  <a:pt x="168" y="718"/>
                </a:lnTo>
                <a:lnTo>
                  <a:pt x="173" y="730"/>
                </a:lnTo>
                <a:lnTo>
                  <a:pt x="177" y="742"/>
                </a:lnTo>
                <a:lnTo>
                  <a:pt x="182" y="752"/>
                </a:lnTo>
                <a:lnTo>
                  <a:pt x="188" y="764"/>
                </a:lnTo>
                <a:lnTo>
                  <a:pt x="125" y="858"/>
                </a:lnTo>
                <a:lnTo>
                  <a:pt x="122" y="864"/>
                </a:lnTo>
                <a:lnTo>
                  <a:pt x="119" y="869"/>
                </a:lnTo>
                <a:lnTo>
                  <a:pt x="117" y="874"/>
                </a:lnTo>
                <a:lnTo>
                  <a:pt x="115" y="881"/>
                </a:lnTo>
                <a:lnTo>
                  <a:pt x="113" y="893"/>
                </a:lnTo>
                <a:lnTo>
                  <a:pt x="113" y="905"/>
                </a:lnTo>
                <a:lnTo>
                  <a:pt x="115" y="917"/>
                </a:lnTo>
                <a:lnTo>
                  <a:pt x="120" y="928"/>
                </a:lnTo>
                <a:lnTo>
                  <a:pt x="123" y="934"/>
                </a:lnTo>
                <a:lnTo>
                  <a:pt x="126" y="939"/>
                </a:lnTo>
                <a:lnTo>
                  <a:pt x="130" y="944"/>
                </a:lnTo>
                <a:lnTo>
                  <a:pt x="134" y="949"/>
                </a:lnTo>
                <a:lnTo>
                  <a:pt x="203" y="1018"/>
                </a:lnTo>
                <a:lnTo>
                  <a:pt x="208" y="1022"/>
                </a:lnTo>
                <a:lnTo>
                  <a:pt x="215" y="1027"/>
                </a:lnTo>
                <a:lnTo>
                  <a:pt x="220" y="1031"/>
                </a:lnTo>
                <a:lnTo>
                  <a:pt x="227" y="1033"/>
                </a:lnTo>
                <a:lnTo>
                  <a:pt x="233" y="1036"/>
                </a:lnTo>
                <a:lnTo>
                  <a:pt x="241" y="1038"/>
                </a:lnTo>
                <a:lnTo>
                  <a:pt x="247" y="1039"/>
                </a:lnTo>
                <a:lnTo>
                  <a:pt x="255" y="1039"/>
                </a:lnTo>
                <a:lnTo>
                  <a:pt x="265" y="1039"/>
                </a:lnTo>
                <a:lnTo>
                  <a:pt x="275" y="1036"/>
                </a:lnTo>
                <a:lnTo>
                  <a:pt x="285" y="1032"/>
                </a:lnTo>
                <a:lnTo>
                  <a:pt x="295" y="1027"/>
                </a:lnTo>
                <a:lnTo>
                  <a:pt x="388" y="964"/>
                </a:lnTo>
                <a:lnTo>
                  <a:pt x="400" y="969"/>
                </a:lnTo>
                <a:lnTo>
                  <a:pt x="410" y="975"/>
                </a:lnTo>
                <a:lnTo>
                  <a:pt x="422" y="979"/>
                </a:lnTo>
                <a:lnTo>
                  <a:pt x="434" y="984"/>
                </a:lnTo>
                <a:lnTo>
                  <a:pt x="457" y="1094"/>
                </a:lnTo>
                <a:lnTo>
                  <a:pt x="458" y="1100"/>
                </a:lnTo>
                <a:lnTo>
                  <a:pt x="460" y="1107"/>
                </a:lnTo>
                <a:lnTo>
                  <a:pt x="462" y="1112"/>
                </a:lnTo>
                <a:lnTo>
                  <a:pt x="465" y="1117"/>
                </a:lnTo>
                <a:lnTo>
                  <a:pt x="473" y="1127"/>
                </a:lnTo>
                <a:lnTo>
                  <a:pt x="482" y="1136"/>
                </a:lnTo>
                <a:lnTo>
                  <a:pt x="491" y="1142"/>
                </a:lnTo>
                <a:lnTo>
                  <a:pt x="502" y="1148"/>
                </a:lnTo>
                <a:lnTo>
                  <a:pt x="509" y="1150"/>
                </a:lnTo>
                <a:lnTo>
                  <a:pt x="514" y="1151"/>
                </a:lnTo>
                <a:lnTo>
                  <a:pt x="520" y="1152"/>
                </a:lnTo>
                <a:lnTo>
                  <a:pt x="527" y="1152"/>
                </a:lnTo>
                <a:lnTo>
                  <a:pt x="625" y="1152"/>
                </a:lnTo>
                <a:lnTo>
                  <a:pt x="632" y="1152"/>
                </a:lnTo>
                <a:lnTo>
                  <a:pt x="637" y="1151"/>
                </a:lnTo>
                <a:lnTo>
                  <a:pt x="644" y="1150"/>
                </a:lnTo>
                <a:lnTo>
                  <a:pt x="649" y="1148"/>
                </a:lnTo>
                <a:lnTo>
                  <a:pt x="661" y="1142"/>
                </a:lnTo>
                <a:lnTo>
                  <a:pt x="671" y="1136"/>
                </a:lnTo>
                <a:lnTo>
                  <a:pt x="679" y="1127"/>
                </a:lnTo>
                <a:lnTo>
                  <a:pt x="687" y="1117"/>
                </a:lnTo>
                <a:lnTo>
                  <a:pt x="689" y="1112"/>
                </a:lnTo>
                <a:lnTo>
                  <a:pt x="692" y="1107"/>
                </a:lnTo>
                <a:lnTo>
                  <a:pt x="694" y="1100"/>
                </a:lnTo>
                <a:lnTo>
                  <a:pt x="695" y="1094"/>
                </a:lnTo>
                <a:lnTo>
                  <a:pt x="718" y="984"/>
                </a:lnTo>
                <a:lnTo>
                  <a:pt x="730" y="979"/>
                </a:lnTo>
                <a:lnTo>
                  <a:pt x="741" y="975"/>
                </a:lnTo>
                <a:lnTo>
                  <a:pt x="753" y="969"/>
                </a:lnTo>
                <a:lnTo>
                  <a:pt x="765" y="964"/>
                </a:lnTo>
                <a:lnTo>
                  <a:pt x="857" y="1027"/>
                </a:lnTo>
                <a:lnTo>
                  <a:pt x="867" y="1032"/>
                </a:lnTo>
                <a:lnTo>
                  <a:pt x="877" y="1036"/>
                </a:lnTo>
                <a:lnTo>
                  <a:pt x="888" y="1039"/>
                </a:lnTo>
                <a:lnTo>
                  <a:pt x="897" y="1039"/>
                </a:lnTo>
                <a:lnTo>
                  <a:pt x="905" y="1039"/>
                </a:lnTo>
                <a:lnTo>
                  <a:pt x="911" y="1038"/>
                </a:lnTo>
                <a:lnTo>
                  <a:pt x="918" y="1036"/>
                </a:lnTo>
                <a:lnTo>
                  <a:pt x="925" y="1033"/>
                </a:lnTo>
                <a:lnTo>
                  <a:pt x="931" y="1031"/>
                </a:lnTo>
                <a:lnTo>
                  <a:pt x="937" y="1027"/>
                </a:lnTo>
                <a:lnTo>
                  <a:pt x="943" y="1022"/>
                </a:lnTo>
                <a:lnTo>
                  <a:pt x="948" y="1018"/>
                </a:lnTo>
                <a:lnTo>
                  <a:pt x="1018" y="949"/>
                </a:lnTo>
                <a:lnTo>
                  <a:pt x="1023" y="944"/>
                </a:lnTo>
                <a:lnTo>
                  <a:pt x="1026" y="939"/>
                </a:lnTo>
                <a:lnTo>
                  <a:pt x="1029" y="934"/>
                </a:lnTo>
                <a:lnTo>
                  <a:pt x="1032" y="928"/>
                </a:lnTo>
                <a:lnTo>
                  <a:pt x="1037" y="917"/>
                </a:lnTo>
                <a:lnTo>
                  <a:pt x="1039" y="905"/>
                </a:lnTo>
                <a:lnTo>
                  <a:pt x="1039" y="893"/>
                </a:lnTo>
                <a:lnTo>
                  <a:pt x="1037" y="881"/>
                </a:lnTo>
                <a:lnTo>
                  <a:pt x="1036" y="874"/>
                </a:lnTo>
                <a:lnTo>
                  <a:pt x="1033" y="869"/>
                </a:lnTo>
                <a:lnTo>
                  <a:pt x="1030" y="864"/>
                </a:lnTo>
                <a:lnTo>
                  <a:pt x="1027" y="858"/>
                </a:lnTo>
                <a:lnTo>
                  <a:pt x="964" y="764"/>
                </a:lnTo>
                <a:lnTo>
                  <a:pt x="970" y="752"/>
                </a:lnTo>
                <a:lnTo>
                  <a:pt x="975" y="742"/>
                </a:lnTo>
                <a:lnTo>
                  <a:pt x="979" y="730"/>
                </a:lnTo>
                <a:lnTo>
                  <a:pt x="984" y="718"/>
                </a:lnTo>
                <a:lnTo>
                  <a:pt x="1094" y="695"/>
                </a:lnTo>
                <a:lnTo>
                  <a:pt x="1100" y="694"/>
                </a:lnTo>
                <a:lnTo>
                  <a:pt x="1106" y="692"/>
                </a:lnTo>
                <a:lnTo>
                  <a:pt x="1112" y="690"/>
                </a:lnTo>
                <a:lnTo>
                  <a:pt x="1118" y="687"/>
                </a:lnTo>
                <a:lnTo>
                  <a:pt x="1127" y="679"/>
                </a:lnTo>
                <a:lnTo>
                  <a:pt x="1136" y="670"/>
                </a:lnTo>
                <a:lnTo>
                  <a:pt x="1143" y="661"/>
                </a:lnTo>
                <a:lnTo>
                  <a:pt x="1148" y="650"/>
                </a:lnTo>
                <a:lnTo>
                  <a:pt x="1149" y="643"/>
                </a:lnTo>
                <a:lnTo>
                  <a:pt x="1151" y="638"/>
                </a:lnTo>
                <a:lnTo>
                  <a:pt x="1151" y="631"/>
                </a:lnTo>
                <a:lnTo>
                  <a:pt x="1152" y="625"/>
                </a:lnTo>
                <a:lnTo>
                  <a:pt x="1152" y="527"/>
                </a:lnTo>
                <a:lnTo>
                  <a:pt x="1151" y="520"/>
                </a:lnTo>
                <a:lnTo>
                  <a:pt x="1151" y="515"/>
                </a:lnTo>
                <a:lnTo>
                  <a:pt x="1149" y="508"/>
                </a:lnTo>
                <a:lnTo>
                  <a:pt x="1148" y="503"/>
                </a:lnTo>
                <a:lnTo>
                  <a:pt x="1143" y="491"/>
                </a:lnTo>
                <a:lnTo>
                  <a:pt x="1136" y="481"/>
                </a:lnTo>
                <a:lnTo>
                  <a:pt x="1127" y="473"/>
                </a:lnTo>
                <a:lnTo>
                  <a:pt x="1118" y="465"/>
                </a:lnTo>
                <a:lnTo>
                  <a:pt x="1112" y="463"/>
                </a:lnTo>
                <a:lnTo>
                  <a:pt x="1106" y="460"/>
                </a:lnTo>
                <a:lnTo>
                  <a:pt x="1100" y="458"/>
                </a:lnTo>
                <a:lnTo>
                  <a:pt x="1094" y="45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lumMod val="65000"/>
                  <a:lumOff val="35000"/>
                </a:schemeClr>
              </a:solidFill>
              <a:effectLst/>
              <a:uLnTx/>
              <a:uFillTx/>
              <a:cs typeface="+mn-ea"/>
              <a:sym typeface="+mn-lt"/>
            </a:endParaRPr>
          </a:p>
        </p:txBody>
      </p:sp>
      <p:sp>
        <p:nvSpPr>
          <p:cNvPr id="14" name="Content Placeholder 2"/>
          <p:cNvSpPr txBox="1">
            <a:spLocks/>
          </p:cNvSpPr>
          <p:nvPr/>
        </p:nvSpPr>
        <p:spPr>
          <a:xfrm>
            <a:off x="275078" y="4142344"/>
            <a:ext cx="4771989" cy="220307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974725">
              <a:lnSpc>
                <a:spcPct val="100000"/>
              </a:lnSpc>
              <a:spcBef>
                <a:spcPts val="0"/>
              </a:spcBef>
              <a:buFont typeface="Arial" panose="020B0604020202020204" pitchFamily="34" charset="0"/>
              <a:buNone/>
            </a:pPr>
            <a:r>
              <a:rPr lang="en-US" sz="2000" b="1">
                <a:solidFill>
                  <a:schemeClr val="accent2">
                    <a:lumMod val="75000"/>
                  </a:schemeClr>
                </a:solidFill>
                <a:latin typeface="Times New Roman" panose="02020603050405020304" pitchFamily="18" charset="0"/>
                <a:cs typeface="Times New Roman" panose="02020603050405020304" pitchFamily="18" charset="0"/>
              </a:rPr>
              <a:t>ĐỊA PHƯƠNG: </a:t>
            </a:r>
          </a:p>
          <a:p>
            <a:pPr marL="0" indent="974725">
              <a:lnSpc>
                <a:spcPct val="100000"/>
              </a:lnSpc>
              <a:spcBef>
                <a:spcPts val="0"/>
              </a:spcBef>
              <a:buFont typeface="Arial" panose="020B0604020202020204" pitchFamily="34" charset="0"/>
              <a:buNone/>
            </a:pPr>
            <a:r>
              <a:rPr lang="en-US" sz="2000" b="1">
                <a:solidFill>
                  <a:schemeClr val="accent2">
                    <a:lumMod val="75000"/>
                  </a:schemeClr>
                </a:solidFill>
                <a:latin typeface="Times New Roman" panose="02020603050405020304" pitchFamily="18" charset="0"/>
                <a:cs typeface="Times New Roman" panose="02020603050405020304" pitchFamily="18" charset="0"/>
              </a:rPr>
              <a:t>- </a:t>
            </a:r>
            <a:r>
              <a:rPr lang="en-US" sz="2000">
                <a:solidFill>
                  <a:schemeClr val="accent2">
                    <a:lumMod val="75000"/>
                  </a:schemeClr>
                </a:solidFill>
                <a:latin typeface="Times New Roman" panose="02020603050405020304" pitchFamily="18" charset="0"/>
                <a:cs typeface="Times New Roman" panose="02020603050405020304" pitchFamily="18" charset="0"/>
              </a:rPr>
              <a:t>Đã tham mưu trình cấp có thẩm quyền hoàn thành văn bản cụ thể hóa các cơ chế, chính sách và nội dung triển khai Chương trình.</a:t>
            </a:r>
          </a:p>
          <a:p>
            <a:pPr marL="0" indent="60325" algn="just">
              <a:lnSpc>
                <a:spcPct val="100000"/>
              </a:lnSpc>
              <a:spcBef>
                <a:spcPts val="0"/>
              </a:spcBef>
              <a:buNone/>
            </a:pPr>
            <a:r>
              <a:rPr lang="en-US" sz="2000">
                <a:solidFill>
                  <a:schemeClr val="accent2">
                    <a:lumMod val="75000"/>
                  </a:schemeClr>
                </a:solidFill>
                <a:latin typeface="Times New Roman" panose="02020603050405020304" pitchFamily="18" charset="0"/>
                <a:cs typeface="Times New Roman" panose="02020603050405020304" pitchFamily="18" charset="0"/>
              </a:rPr>
              <a:t>- Chủ động tham mưu cấp có thẩm quyền ban hành các cơ chế, chính sách đặc thù .</a:t>
            </a:r>
          </a:p>
        </p:txBody>
      </p:sp>
      <p:sp>
        <p:nvSpPr>
          <p:cNvPr id="2" name="Rectangle 1"/>
          <p:cNvSpPr/>
          <p:nvPr/>
        </p:nvSpPr>
        <p:spPr>
          <a:xfrm>
            <a:off x="5047069" y="1150454"/>
            <a:ext cx="1428378" cy="4093428"/>
          </a:xfrm>
          <a:prstGeom prst="rect">
            <a:avLst/>
          </a:prstGeom>
          <a:solidFill>
            <a:schemeClr val="accent4">
              <a:lumMod val="20000"/>
              <a:lumOff val="80000"/>
            </a:schemeClr>
          </a:solidFill>
        </p:spPr>
        <p:txBody>
          <a:bodyPr wrap="square">
            <a:spAutoFit/>
          </a:bodyPr>
          <a:lstStyle/>
          <a:p>
            <a:pPr algn="ctr"/>
            <a:r>
              <a:rPr lang="en-US" sz="2000">
                <a:solidFill>
                  <a:srgbClr val="002060"/>
                </a:solidFill>
                <a:latin typeface="Times New Roman" panose="02020603050405020304" pitchFamily="18" charset="0"/>
                <a:cs typeface="Times New Roman" panose="02020603050405020304" pitchFamily="18" charset="0"/>
              </a:rPr>
              <a:t>Hệ thống cơ chế, chính sách và văn bản hướng dẫn thực hiện Chương trình giai đoạn 2021-2025 đã </a:t>
            </a:r>
            <a:r>
              <a:rPr lang="en-US" sz="2000" b="1">
                <a:solidFill>
                  <a:srgbClr val="002060"/>
                </a:solidFill>
                <a:latin typeface="Times New Roman" panose="02020603050405020304" pitchFamily="18" charset="0"/>
                <a:cs typeface="Times New Roman" panose="02020603050405020304" pitchFamily="18" charset="0"/>
              </a:rPr>
              <a:t>đầy đủ, thống nhất và đồng bộ</a:t>
            </a:r>
            <a:endParaRPr lang="en-US" sz="2000" b="1">
              <a:solidFill>
                <a:srgbClr val="002060"/>
              </a:solidFill>
            </a:endParaRPr>
          </a:p>
        </p:txBody>
      </p:sp>
      <p:pic>
        <p:nvPicPr>
          <p:cNvPr id="2050" name="Picture 2" descr="https://special.nhandan.vn/Bo-truong-NNPTNN-giu-gin-phat-huy-gia-tri-van-hoa-trong-xay-dung-nong-thon-moi/assets/n87KkRRW5G/giu-gin-phat-huy-gia-tri-van-hoa-trong-xay-dung-nong-thon-moi-them-mot-goc-nhin-ve-mot-nong-thon-dang-song-2760x154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68226" y="3618690"/>
            <a:ext cx="5293787" cy="29537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654" y="1150454"/>
            <a:ext cx="4387975" cy="246823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0059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par>
                          <p:cTn id="8" fill="hold">
                            <p:stCondLst>
                              <p:cond delay="2000"/>
                            </p:stCondLst>
                            <p:childTnLst>
                              <p:par>
                                <p:cTn id="9" presetID="16" presetClass="entr" presetSubtype="21"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childTnLst>
                          </p:cTn>
                        </p:par>
                        <p:par>
                          <p:cTn id="12" fill="hold">
                            <p:stCondLst>
                              <p:cond delay="2500"/>
                            </p:stCondLst>
                            <p:childTnLst>
                              <p:par>
                                <p:cTn id="13" presetID="6" presetClass="entr" presetSubtype="16"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2000"/>
                                        <p:tgtEl>
                                          <p:spTgt spid="9"/>
                                        </p:tgtEl>
                                      </p:cBhvr>
                                    </p:animEffect>
                                  </p:childTnLst>
                                </p:cTn>
                              </p:par>
                            </p:childTnLst>
                          </p:cTn>
                        </p:par>
                        <p:par>
                          <p:cTn id="16" fill="hold">
                            <p:stCondLst>
                              <p:cond delay="4500"/>
                            </p:stCondLst>
                            <p:childTnLst>
                              <p:par>
                                <p:cTn id="17" presetID="22" presetClass="entr" presetSubtype="4"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down)">
                                      <p:cBhvr>
                                        <p:cTn id="19" dur="2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4" grpId="0"/>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p:cNvSpPr/>
          <p:nvPr/>
        </p:nvSpPr>
        <p:spPr>
          <a:xfrm>
            <a:off x="231602" y="-1162050"/>
            <a:ext cx="1289478" cy="100286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lstStyle/>
          <a:p>
            <a:pPr algn="ctr"/>
            <a:endParaRPr lang="zh-CN" altLang="en-US" sz="1050" b="1">
              <a:solidFill>
                <a:srgbClr val="FFFFFF"/>
              </a:solidFill>
            </a:endParaRPr>
          </a:p>
        </p:txBody>
      </p:sp>
      <p:sp>
        <p:nvSpPr>
          <p:cNvPr id="8" name="Rectangle 6"/>
          <p:cNvSpPr/>
          <p:nvPr/>
        </p:nvSpPr>
        <p:spPr>
          <a:xfrm>
            <a:off x="656036" y="-1162050"/>
            <a:ext cx="1289478" cy="1002861"/>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lstStyle/>
          <a:p>
            <a:pPr algn="ctr"/>
            <a:endParaRPr lang="zh-CN" altLang="en-US" sz="1050" b="1">
              <a:solidFill>
                <a:srgbClr val="FFFFFF"/>
              </a:solidFill>
            </a:endParaRPr>
          </a:p>
        </p:txBody>
      </p:sp>
      <p:sp>
        <p:nvSpPr>
          <p:cNvPr id="19" name="Slide Number Placeholder 18"/>
          <p:cNvSpPr>
            <a:spLocks noGrp="1"/>
          </p:cNvSpPr>
          <p:nvPr>
            <p:ph type="sldNum" sz="quarter" idx="12"/>
          </p:nvPr>
        </p:nvSpPr>
        <p:spPr>
          <a:xfrm>
            <a:off x="11653020" y="6492875"/>
            <a:ext cx="373753" cy="365125"/>
          </a:xfrm>
        </p:spPr>
        <p:txBody>
          <a:bodyPr/>
          <a:lstStyle/>
          <a:p>
            <a:fld id="{379D1325-624D-4B70-92F4-41355CBA5AF7}" type="slidenum">
              <a:rPr lang="en-US" b="1" smtClean="0">
                <a:solidFill>
                  <a:schemeClr val="accent6">
                    <a:lumMod val="50000"/>
                  </a:schemeClr>
                </a:solidFill>
              </a:rPr>
              <a:t>4</a:t>
            </a:fld>
            <a:endParaRPr lang="en-US" b="1">
              <a:solidFill>
                <a:schemeClr val="accent6">
                  <a:lumMod val="50000"/>
                </a:schemeClr>
              </a:solidFill>
            </a:endParaRPr>
          </a:p>
        </p:txBody>
      </p:sp>
      <p:sp>
        <p:nvSpPr>
          <p:cNvPr id="106" name="Title 1"/>
          <p:cNvSpPr txBox="1">
            <a:spLocks/>
          </p:cNvSpPr>
          <p:nvPr/>
        </p:nvSpPr>
        <p:spPr>
          <a:xfrm>
            <a:off x="1103629" y="270821"/>
            <a:ext cx="10840721" cy="614287"/>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a:solidFill>
                  <a:srgbClr val="002060"/>
                </a:solidFill>
                <a:latin typeface="Times New Roman" panose="02020603050405020304" pitchFamily="18" charset="0"/>
                <a:cs typeface="Times New Roman" panose="02020603050405020304" pitchFamily="18" charset="0"/>
              </a:rPr>
              <a:t>CÔNG TÁC TRUYỀN THÔNG</a:t>
            </a:r>
          </a:p>
        </p:txBody>
      </p:sp>
      <p:sp>
        <p:nvSpPr>
          <p:cNvPr id="107" name="Plaque 106"/>
          <p:cNvSpPr/>
          <p:nvPr/>
        </p:nvSpPr>
        <p:spPr>
          <a:xfrm>
            <a:off x="160655" y="191294"/>
            <a:ext cx="838200" cy="789064"/>
          </a:xfrm>
          <a:prstGeom prst="plaque">
            <a:avLst/>
          </a:prstGeom>
          <a:solidFill>
            <a:schemeClr val="accent6">
              <a:lumMod val="50000"/>
            </a:schemeClr>
          </a:solidFill>
          <a:ln>
            <a:solidFill>
              <a:schemeClr val="accent4">
                <a:lumMod val="40000"/>
                <a:lumOff val="6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Times New Roman" panose="02020603050405020304" pitchFamily="18" charset="0"/>
                <a:cs typeface="Times New Roman" panose="02020603050405020304" pitchFamily="18" charset="0"/>
              </a:rPr>
              <a:t>02</a:t>
            </a:r>
          </a:p>
        </p:txBody>
      </p:sp>
      <p:sp>
        <p:nvSpPr>
          <p:cNvPr id="47" name="六边形 64">
            <a:extLst>
              <a:ext uri="{FF2B5EF4-FFF2-40B4-BE49-F238E27FC236}">
                <a16:creationId xmlns:a16="http://schemas.microsoft.com/office/drawing/2014/main" id="{E510FCF8-2A82-4C2C-AA32-A9152294F5D2}"/>
              </a:ext>
            </a:extLst>
          </p:cNvPr>
          <p:cNvSpPr/>
          <p:nvPr/>
        </p:nvSpPr>
        <p:spPr>
          <a:xfrm>
            <a:off x="3300996" y="952225"/>
            <a:ext cx="577314" cy="334037"/>
          </a:xfrm>
          <a:prstGeom prst="hexagon">
            <a:avLst/>
          </a:prstGeom>
          <a:solidFill>
            <a:srgbClr val="FF9900"/>
          </a:solidFill>
          <a:ln>
            <a:noFill/>
          </a:ln>
          <a:effectLst>
            <a:outerShdw blurRad="254000" dist="127000" dir="8100000" algn="tr" rotWithShape="0">
              <a:prstClr val="black">
                <a:alpha val="6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49" name="六边形 66">
            <a:extLst>
              <a:ext uri="{FF2B5EF4-FFF2-40B4-BE49-F238E27FC236}">
                <a16:creationId xmlns:a16="http://schemas.microsoft.com/office/drawing/2014/main" id="{643EE206-B646-4C00-BC8D-FB626EC8DE36}"/>
              </a:ext>
            </a:extLst>
          </p:cNvPr>
          <p:cNvSpPr/>
          <p:nvPr/>
        </p:nvSpPr>
        <p:spPr>
          <a:xfrm>
            <a:off x="8894580" y="952224"/>
            <a:ext cx="577314" cy="334037"/>
          </a:xfrm>
          <a:prstGeom prst="hexagon">
            <a:avLst/>
          </a:prstGeom>
          <a:solidFill>
            <a:srgbClr val="FF9900"/>
          </a:solidFill>
          <a:ln>
            <a:noFill/>
          </a:ln>
          <a:effectLst>
            <a:outerShdw blurRad="254000" dist="127000" dir="8100000" algn="tr" rotWithShape="0">
              <a:prstClr val="black">
                <a:alpha val="6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60" name="TextBox 59">
            <a:extLst>
              <a:ext uri="{FF2B5EF4-FFF2-40B4-BE49-F238E27FC236}">
                <a16:creationId xmlns:a16="http://schemas.microsoft.com/office/drawing/2014/main" id="{85B87699-9C77-47A2-8C2D-F146F6FF0A4D}"/>
              </a:ext>
            </a:extLst>
          </p:cNvPr>
          <p:cNvSpPr txBox="1"/>
          <p:nvPr/>
        </p:nvSpPr>
        <p:spPr>
          <a:xfrm>
            <a:off x="3434866" y="2139700"/>
            <a:ext cx="5589864" cy="4401205"/>
          </a:xfrm>
          <a:prstGeom prst="rect">
            <a:avLst/>
          </a:prstGeom>
          <a:noFill/>
          <a:ln>
            <a:noFill/>
          </a:ln>
          <a:scene3d>
            <a:camera prst="orthographicFront"/>
            <a:lightRig rig="threePt" dir="t"/>
          </a:scene3d>
          <a:sp3d>
            <a:bevelB/>
          </a:sp3d>
        </p:spPr>
        <p:txBody>
          <a:bodyPr wrap="square" rtlCol="0">
            <a:spAutoFit/>
          </a:bodyPr>
          <a:lstStyle/>
          <a:p>
            <a:pPr algn="just"/>
            <a:r>
              <a:rPr lang="en-US" sz="2000" b="1" dirty="0">
                <a:solidFill>
                  <a:srgbClr val="002060"/>
                </a:solidFill>
                <a:latin typeface="Times New Roman" panose="02020603050405020304" pitchFamily="18" charset="0"/>
                <a:cs typeface="Times New Roman" panose="02020603050405020304" pitchFamily="18" charset="0"/>
              </a:rPr>
              <a:t>TRUNG ƯƠNG:</a:t>
            </a:r>
          </a:p>
          <a:p>
            <a:pPr algn="just"/>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Công</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tác</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tuyên</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truyền</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tiếp</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tục</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được</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đẩy</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mạnh</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thường</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xuyên</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Truyền</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tải</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thông</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điệp</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về</a:t>
            </a:r>
            <a:r>
              <a:rPr lang="en-US" sz="2000" dirty="0">
                <a:solidFill>
                  <a:srgbClr val="002060"/>
                </a:solidFill>
                <a:latin typeface="Times New Roman" panose="02020603050405020304" pitchFamily="18" charset="0"/>
                <a:cs typeface="Times New Roman" panose="02020603050405020304" pitchFamily="18" charset="0"/>
              </a:rPr>
              <a:t> </a:t>
            </a:r>
            <a:r>
              <a:rPr lang="de-DE" sz="2000" dirty="0">
                <a:solidFill>
                  <a:srgbClr val="002060"/>
                </a:solidFill>
                <a:latin typeface="Times New Roman" pitchFamily="18" charset="0"/>
                <a:cs typeface="Times New Roman" pitchFamily="18" charset="0"/>
              </a:rPr>
              <a:t>phát triển bền vững, phát huy tính đa giá trị của nông nghiệp, nông thôn, vai trò của cộng đồng, cán bộ cơ sở trên VTV1, VOV, VTC16, trên các báo điện tử và báo giấy, website, fanpage nông thôn mới,...</a:t>
            </a:r>
            <a:r>
              <a:rPr lang="de-DE" sz="2000" dirty="0">
                <a:solidFill>
                  <a:srgbClr val="002060"/>
                </a:solidFill>
              </a:rPr>
              <a:t> </a:t>
            </a:r>
            <a:endParaRPr lang="en-US" sz="2000" dirty="0">
              <a:solidFill>
                <a:srgbClr val="002060"/>
              </a:solidFill>
              <a:latin typeface="Times New Roman" panose="02020603050405020304" pitchFamily="18" charset="0"/>
              <a:cs typeface="Times New Roman" panose="02020603050405020304" pitchFamily="18" charset="0"/>
            </a:endParaRPr>
          </a:p>
          <a:p>
            <a:pPr algn="just"/>
            <a:r>
              <a:rPr lang="en-US" sz="2000" dirty="0">
                <a:solidFill>
                  <a:srgbClr val="002060"/>
                </a:solidFill>
                <a:latin typeface="Times New Roman" panose="02020603050405020304" pitchFamily="18" charset="0"/>
                <a:cs typeface="Times New Roman" panose="02020603050405020304" pitchFamily="18" charset="0"/>
              </a:rPr>
              <a:t>- </a:t>
            </a:r>
            <a:r>
              <a:rPr lang="de-DE" sz="2000" dirty="0">
                <a:solidFill>
                  <a:srgbClr val="002060"/>
                </a:solidFill>
                <a:latin typeface="Times New Roman" pitchFamily="18" charset="0"/>
                <a:ea typeface="Tahoma" pitchFamily="34" charset="0"/>
                <a:cs typeface="Times New Roman" pitchFamily="18" charset="0"/>
              </a:rPr>
              <a:t>Biên soạn, giới thiệu </a:t>
            </a:r>
            <a:r>
              <a:rPr lang="de-DE" sz="2000" dirty="0">
                <a:solidFill>
                  <a:srgbClr val="FF0000"/>
                </a:solidFill>
                <a:latin typeface="Times New Roman" pitchFamily="18" charset="0"/>
                <a:ea typeface="Tahoma" pitchFamily="34" charset="0"/>
                <a:cs typeface="Times New Roman" pitchFamily="18" charset="0"/>
              </a:rPr>
              <a:t>149 mô hình</a:t>
            </a:r>
            <a:r>
              <a:rPr lang="de-DE" sz="2000" dirty="0">
                <a:solidFill>
                  <a:srgbClr val="002060"/>
                </a:solidFill>
                <a:latin typeface="Times New Roman" pitchFamily="18" charset="0"/>
                <a:ea typeface="Tahoma" pitchFamily="34" charset="0"/>
                <a:cs typeface="Times New Roman" pitchFamily="18" charset="0"/>
              </a:rPr>
              <a:t>, sáng kiến hay trong xây dựng nông thôn mới ở các địa phương trên cả nước để các địa phương học tập kinh nghiệm</a:t>
            </a:r>
            <a:r>
              <a:rPr lang="en-US" sz="2000" dirty="0">
                <a:solidFill>
                  <a:srgbClr val="002060"/>
                </a:solidFill>
                <a:latin typeface="Times New Roman" pitchFamily="18" charset="0"/>
                <a:ea typeface="Tahoma" pitchFamily="34" charset="0"/>
                <a:cs typeface="Times New Roman" pitchFamily="18" charset="0"/>
              </a:rPr>
              <a:t>.</a:t>
            </a:r>
          </a:p>
          <a:p>
            <a:pPr algn="just"/>
            <a:r>
              <a:rPr lang="en-US" sz="2000" dirty="0">
                <a:solidFill>
                  <a:srgbClr val="002060"/>
                </a:solidFill>
                <a:latin typeface="Times New Roman" pitchFamily="18" charset="0"/>
                <a:ea typeface="Tahoma" pitchFamily="34" charset="0"/>
                <a:cs typeface="Times New Roman" pitchFamily="18" charset="0"/>
              </a:rPr>
              <a:t>- </a:t>
            </a:r>
            <a:r>
              <a:rPr lang="en-US" sz="2000" dirty="0" err="1">
                <a:solidFill>
                  <a:srgbClr val="002060"/>
                </a:solidFill>
                <a:latin typeface="Times New Roman" pitchFamily="18" charset="0"/>
                <a:ea typeface="Tahoma" pitchFamily="34" charset="0"/>
                <a:cs typeface="Times New Roman" pitchFamily="18" charset="0"/>
              </a:rPr>
              <a:t>Kế</a:t>
            </a:r>
            <a:r>
              <a:rPr lang="en-US" sz="2000" dirty="0">
                <a:solidFill>
                  <a:srgbClr val="002060"/>
                </a:solidFill>
                <a:latin typeface="Times New Roman" pitchFamily="18" charset="0"/>
                <a:ea typeface="Tahoma" pitchFamily="34" charset="0"/>
                <a:cs typeface="Times New Roman" pitchFamily="18" charset="0"/>
              </a:rPr>
              <a:t> </a:t>
            </a:r>
            <a:r>
              <a:rPr lang="en-US" sz="2000" dirty="0" err="1">
                <a:solidFill>
                  <a:srgbClr val="002060"/>
                </a:solidFill>
                <a:latin typeface="Times New Roman" pitchFamily="18" charset="0"/>
                <a:ea typeface="Tahoma" pitchFamily="34" charset="0"/>
                <a:cs typeface="Times New Roman" pitchFamily="18" charset="0"/>
              </a:rPr>
              <a:t>hoạch</a:t>
            </a:r>
            <a:r>
              <a:rPr lang="en-US" sz="2000" dirty="0">
                <a:solidFill>
                  <a:srgbClr val="002060"/>
                </a:solidFill>
                <a:latin typeface="Times New Roman" pitchFamily="18" charset="0"/>
                <a:ea typeface="Tahoma" pitchFamily="34" charset="0"/>
                <a:cs typeface="Times New Roman" pitchFamily="18" charset="0"/>
              </a:rPr>
              <a:t> </a:t>
            </a:r>
            <a:r>
              <a:rPr lang="de-DE" sz="2000" dirty="0">
                <a:solidFill>
                  <a:srgbClr val="002060"/>
                </a:solidFill>
                <a:latin typeface="Times New Roman" panose="02020603050405020304" pitchFamily="18" charset="0"/>
                <a:cs typeface="Times New Roman" panose="02020603050405020304" pitchFamily="18" charset="0"/>
              </a:rPr>
              <a:t>Hội nghị biểu dương điển hình tiên tiến thực hiện Phong trào “Cả nước chung sức xây dựng NTM” trong ngành nông nghiệp và phát triển nông thôn (Dự kiến Quý 4/2024).</a:t>
            </a:r>
            <a:r>
              <a:rPr lang="en-US" sz="2000" dirty="0">
                <a:solidFill>
                  <a:srgbClr val="002060"/>
                </a:solidFill>
                <a:latin typeface="Times New Roman" panose="02020603050405020304" pitchFamily="18" charset="0"/>
                <a:cs typeface="Times New Roman" panose="02020603050405020304" pitchFamily="18" charset="0"/>
              </a:rPr>
              <a:t> </a:t>
            </a:r>
          </a:p>
        </p:txBody>
      </p:sp>
      <p:sp>
        <p:nvSpPr>
          <p:cNvPr id="61" name="TextBox 60">
            <a:extLst>
              <a:ext uri="{FF2B5EF4-FFF2-40B4-BE49-F238E27FC236}">
                <a16:creationId xmlns:a16="http://schemas.microsoft.com/office/drawing/2014/main" id="{4DEA8EE7-B8DC-4364-B72A-E3F483039698}"/>
              </a:ext>
            </a:extLst>
          </p:cNvPr>
          <p:cNvSpPr txBox="1"/>
          <p:nvPr/>
        </p:nvSpPr>
        <p:spPr>
          <a:xfrm>
            <a:off x="9332842" y="2141094"/>
            <a:ext cx="2611507" cy="3785652"/>
          </a:xfrm>
          <a:prstGeom prst="rect">
            <a:avLst/>
          </a:prstGeom>
          <a:noFill/>
          <a:ln>
            <a:noFill/>
          </a:ln>
          <a:scene3d>
            <a:camera prst="orthographicFront"/>
            <a:lightRig rig="threePt" dir="t"/>
          </a:scene3d>
          <a:sp3d>
            <a:bevelB/>
          </a:sp3d>
        </p:spPr>
        <p:txBody>
          <a:bodyPr wrap="square" rtlCol="0">
            <a:spAutoFit/>
          </a:bodyPr>
          <a:lstStyle/>
          <a:p>
            <a:pPr algn="just"/>
            <a:r>
              <a:rPr lang="en-US" sz="2000" b="1" dirty="0">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ĐỊA PHƯƠNG</a:t>
            </a:r>
          </a:p>
          <a:p>
            <a:pPr algn="just"/>
            <a:r>
              <a:rPr lang="en-US" sz="2000" dirty="0">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Công</a:t>
            </a:r>
            <a:r>
              <a:rPr lang="en-US" sz="2000" dirty="0">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tác</a:t>
            </a:r>
            <a:r>
              <a:rPr lang="en-US" sz="2000" dirty="0">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tuyên</a:t>
            </a:r>
            <a:r>
              <a:rPr lang="en-US" sz="2000" dirty="0">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truyền</a:t>
            </a:r>
            <a:r>
              <a:rPr lang="en-US" sz="2000" dirty="0">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được</a:t>
            </a:r>
            <a:r>
              <a:rPr lang="en-US" sz="2000" dirty="0">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thực</a:t>
            </a:r>
            <a:r>
              <a:rPr lang="en-US" sz="2000" dirty="0">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hiện</a:t>
            </a:r>
            <a:r>
              <a:rPr lang="en-US" sz="2000" dirty="0">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thường</a:t>
            </a:r>
            <a:r>
              <a:rPr lang="en-US" sz="2000" dirty="0">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xuyên</a:t>
            </a:r>
            <a:r>
              <a:rPr lang="en-US" sz="2000" dirty="0">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đa</a:t>
            </a:r>
            <a:r>
              <a:rPr lang="en-US" sz="2000" dirty="0">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dạng</a:t>
            </a:r>
            <a:r>
              <a:rPr lang="en-US" sz="2000" dirty="0">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về</a:t>
            </a:r>
            <a:r>
              <a:rPr lang="en-US" sz="2000" dirty="0">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hình</a:t>
            </a:r>
            <a:r>
              <a:rPr lang="en-US" sz="2000" dirty="0">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thức</a:t>
            </a:r>
            <a:r>
              <a:rPr lang="en-US" sz="2000" dirty="0">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Bến</a:t>
            </a:r>
            <a:r>
              <a:rPr lang="en-US" sz="2000" dirty="0">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 Tre…)</a:t>
            </a:r>
          </a:p>
          <a:p>
            <a:pPr algn="just"/>
            <a:r>
              <a:rPr lang="en-US" sz="2000" dirty="0">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Đẩy</a:t>
            </a:r>
            <a:r>
              <a:rPr lang="en-US" sz="2000" dirty="0">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mạnh</a:t>
            </a:r>
            <a:r>
              <a:rPr lang="en-US" sz="2000" dirty="0">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phong</a:t>
            </a:r>
            <a:r>
              <a:rPr lang="en-US" sz="2000" dirty="0">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trào</a:t>
            </a:r>
            <a:r>
              <a:rPr lang="en-US" sz="2000" dirty="0">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xây</a:t>
            </a:r>
            <a:r>
              <a:rPr lang="en-US" sz="2000" dirty="0">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dựng</a:t>
            </a:r>
            <a:r>
              <a:rPr lang="en-US" sz="2000" dirty="0">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 </a:t>
            </a:r>
            <a:r>
              <a:rPr lang="da-DK" sz="2000" dirty="0">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cảnh quan môi trường sáng - xanh - sạch - đẹp</a:t>
            </a:r>
            <a:r>
              <a:rPr lang="en-US" sz="2000" dirty="0">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 (Bình </a:t>
            </a:r>
            <a:r>
              <a:rPr lang="en-US" sz="2000" dirty="0" err="1">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Định</a:t>
            </a:r>
            <a:r>
              <a:rPr lang="en-US" sz="2000" dirty="0">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 Lâm </a:t>
            </a:r>
            <a:r>
              <a:rPr lang="en-US" sz="2000" dirty="0" err="1">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Đồng</a:t>
            </a:r>
            <a:r>
              <a:rPr lang="en-US" sz="2000" dirty="0">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 Bình </a:t>
            </a:r>
            <a:r>
              <a:rPr lang="en-US" sz="2000" dirty="0" err="1">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Thuận</a:t>
            </a:r>
            <a:r>
              <a:rPr lang="en-US" sz="2000" dirty="0">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Cần</a:t>
            </a:r>
            <a:r>
              <a:rPr lang="en-US" sz="2000" dirty="0">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Thơ</a:t>
            </a:r>
            <a:r>
              <a:rPr lang="en-US" sz="2000" dirty="0">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 </a:t>
            </a:r>
            <a:r>
              <a:rPr lang="en-US" sz="2000" dirty="0" err="1">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Nghệ</a:t>
            </a:r>
            <a:r>
              <a:rPr lang="en-US" sz="2000" dirty="0">
                <a:solidFill>
                  <a:schemeClr val="accent2">
                    <a:lumMod val="50000"/>
                  </a:schemeClr>
                </a:solidFill>
                <a:latin typeface="Times New Roman" panose="02020603050405020304" pitchFamily="18" charset="0"/>
                <a:ea typeface="Cambria" panose="02040503050406030204" pitchFamily="18" charset="0"/>
                <a:cs typeface="Times New Roman" panose="02020603050405020304" pitchFamily="18" charset="0"/>
              </a:rPr>
              <a:t> An…)</a:t>
            </a:r>
          </a:p>
        </p:txBody>
      </p:sp>
      <p:pic>
        <p:nvPicPr>
          <p:cNvPr id="2" name="Picture 1"/>
          <p:cNvPicPr>
            <a:picLocks noChangeAspect="1"/>
          </p:cNvPicPr>
          <p:nvPr/>
        </p:nvPicPr>
        <p:blipFill>
          <a:blip r:embed="rId2"/>
          <a:stretch>
            <a:fillRect/>
          </a:stretch>
        </p:blipFill>
        <p:spPr>
          <a:xfrm>
            <a:off x="9819860" y="847396"/>
            <a:ext cx="2043207" cy="118436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Picture 3"/>
          <p:cNvPicPr>
            <a:picLocks noChangeAspect="1"/>
          </p:cNvPicPr>
          <p:nvPr/>
        </p:nvPicPr>
        <p:blipFill>
          <a:blip r:embed="rId3"/>
          <a:stretch>
            <a:fillRect/>
          </a:stretch>
        </p:blipFill>
        <p:spPr>
          <a:xfrm>
            <a:off x="4258146" y="885107"/>
            <a:ext cx="1729385" cy="114665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0014" y="1236150"/>
            <a:ext cx="2800812" cy="498838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47626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891900" y="5004840"/>
            <a:ext cx="10068560" cy="128117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25" indent="346075" algn="just">
              <a:lnSpc>
                <a:spcPct val="120000"/>
              </a:lnSpc>
              <a:spcBef>
                <a:spcPts val="0"/>
              </a:spcBef>
              <a:buNone/>
            </a:pPr>
            <a:r>
              <a:rPr lang="en-US" sz="2000">
                <a:solidFill>
                  <a:srgbClr val="002060"/>
                </a:solidFill>
                <a:latin typeface="Times New Roman" panose="02020603050405020304" pitchFamily="18" charset="0"/>
                <a:cs typeface="Times New Roman" panose="02020603050405020304" pitchFamily="18" charset="0"/>
              </a:rPr>
              <a:t>- VPĐP nông thôn mới TW đã tổ chức 20 lớp tập huấn cho cán bộ nòng cốt về NTM và nhiều lớp tập huấn chuyên sâu về các chương trình chuyên đề.</a:t>
            </a:r>
          </a:p>
          <a:p>
            <a:pPr marL="111125" indent="346075" algn="just">
              <a:lnSpc>
                <a:spcPct val="120000"/>
              </a:lnSpc>
              <a:spcBef>
                <a:spcPts val="0"/>
              </a:spcBef>
              <a:buNone/>
            </a:pPr>
            <a:r>
              <a:rPr lang="en-US" sz="2000">
                <a:solidFill>
                  <a:srgbClr val="002060"/>
                </a:solidFill>
                <a:latin typeface="Times New Roman" panose="02020603050405020304" pitchFamily="18" charset="0"/>
                <a:cs typeface="Times New Roman" panose="02020603050405020304" pitchFamily="18" charset="0"/>
              </a:rPr>
              <a:t>- Các địa phương đã tổ chức 2.238 lớp tập huấn cho cộng đồng và người dân.</a:t>
            </a:r>
          </a:p>
        </p:txBody>
      </p:sp>
      <p:sp>
        <p:nvSpPr>
          <p:cNvPr id="8" name="Content Placeholder 2"/>
          <p:cNvSpPr txBox="1">
            <a:spLocks/>
          </p:cNvSpPr>
          <p:nvPr/>
        </p:nvSpPr>
        <p:spPr>
          <a:xfrm>
            <a:off x="4365046" y="2256046"/>
            <a:ext cx="2722880" cy="68072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US" sz="2200" b="1">
                <a:solidFill>
                  <a:srgbClr val="002060"/>
                </a:solidFill>
                <a:latin typeface="Times New Roman" panose="02020603050405020304" pitchFamily="18" charset="0"/>
                <a:cs typeface="Times New Roman" panose="02020603050405020304" pitchFamily="18" charset="0"/>
              </a:rPr>
              <a:t>NÂNG CAO NĂNG LỰC, HƯỚNG DẪN TRIỂN KHAI</a:t>
            </a:r>
          </a:p>
          <a:p>
            <a:pPr marL="396875" indent="577850" algn="ctr">
              <a:lnSpc>
                <a:spcPct val="100000"/>
              </a:lnSpc>
              <a:spcBef>
                <a:spcPts val="0"/>
              </a:spcBef>
              <a:buFont typeface="Arial" panose="020B0604020202020204" pitchFamily="34" charset="0"/>
              <a:buNone/>
            </a:pPr>
            <a:r>
              <a:rPr lang="en-US" sz="2200">
                <a:solidFill>
                  <a:srgbClr val="002060"/>
                </a:solidFill>
                <a:latin typeface="Times New Roman" panose="02020603050405020304" pitchFamily="18" charset="0"/>
                <a:cs typeface="Times New Roman" panose="02020603050405020304" pitchFamily="18" charset="0"/>
              </a:rPr>
              <a:t> </a:t>
            </a:r>
          </a:p>
        </p:txBody>
      </p:sp>
      <p:sp>
        <p:nvSpPr>
          <p:cNvPr id="9" name="Oval 25">
            <a:extLst>
              <a:ext uri="{FF2B5EF4-FFF2-40B4-BE49-F238E27FC236}">
                <a16:creationId xmlns:a16="http://schemas.microsoft.com/office/drawing/2014/main" id="{7672853E-AA9E-4A5C-BD3E-752D552654EE}"/>
              </a:ext>
            </a:extLst>
          </p:cNvPr>
          <p:cNvSpPr/>
          <p:nvPr/>
        </p:nvSpPr>
        <p:spPr>
          <a:xfrm>
            <a:off x="5202405" y="1427949"/>
            <a:ext cx="723775" cy="723775"/>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lumMod val="65000"/>
                  <a:lumOff val="35000"/>
                </a:schemeClr>
              </a:solidFill>
              <a:effectLst/>
              <a:uLnTx/>
              <a:uFillTx/>
              <a:cs typeface="+mn-ea"/>
              <a:sym typeface="+mn-lt"/>
            </a:endParaRPr>
          </a:p>
        </p:txBody>
      </p:sp>
      <p:sp>
        <p:nvSpPr>
          <p:cNvPr id="10" name="Freeform 124">
            <a:extLst>
              <a:ext uri="{FF2B5EF4-FFF2-40B4-BE49-F238E27FC236}">
                <a16:creationId xmlns:a16="http://schemas.microsoft.com/office/drawing/2014/main" id="{5D01072C-BA96-4DD2-9EBD-78B62A9258F2}"/>
              </a:ext>
            </a:extLst>
          </p:cNvPr>
          <p:cNvSpPr>
            <a:spLocks noEditPoints="1"/>
          </p:cNvSpPr>
          <p:nvPr/>
        </p:nvSpPr>
        <p:spPr bwMode="auto">
          <a:xfrm>
            <a:off x="5651625" y="1561237"/>
            <a:ext cx="457200" cy="457200"/>
          </a:xfrm>
          <a:custGeom>
            <a:avLst/>
            <a:gdLst>
              <a:gd name="T0" fmla="*/ 924 w 1152"/>
              <a:gd name="T1" fmla="*/ 677 h 1152"/>
              <a:gd name="T2" fmla="*/ 896 w 1152"/>
              <a:gd name="T3" fmla="*/ 742 h 1152"/>
              <a:gd name="T4" fmla="*/ 905 w 1152"/>
              <a:gd name="T5" fmla="*/ 804 h 1152"/>
              <a:gd name="T6" fmla="*/ 765 w 1152"/>
              <a:gd name="T7" fmla="*/ 893 h 1152"/>
              <a:gd name="T8" fmla="*/ 704 w 1152"/>
              <a:gd name="T9" fmla="*/ 912 h 1152"/>
              <a:gd name="T10" fmla="*/ 653 w 1152"/>
              <a:gd name="T11" fmla="*/ 952 h 1152"/>
              <a:gd name="T12" fmla="*/ 499 w 1152"/>
              <a:gd name="T13" fmla="*/ 952 h 1152"/>
              <a:gd name="T14" fmla="*/ 448 w 1152"/>
              <a:gd name="T15" fmla="*/ 912 h 1152"/>
              <a:gd name="T16" fmla="*/ 388 w 1152"/>
              <a:gd name="T17" fmla="*/ 893 h 1152"/>
              <a:gd name="T18" fmla="*/ 247 w 1152"/>
              <a:gd name="T19" fmla="*/ 804 h 1152"/>
              <a:gd name="T20" fmla="*/ 256 w 1152"/>
              <a:gd name="T21" fmla="*/ 742 h 1152"/>
              <a:gd name="T22" fmla="*/ 228 w 1152"/>
              <a:gd name="T23" fmla="*/ 677 h 1152"/>
              <a:gd name="T24" fmla="*/ 72 w 1152"/>
              <a:gd name="T25" fmla="*/ 625 h 1152"/>
              <a:gd name="T26" fmla="*/ 222 w 1152"/>
              <a:gd name="T27" fmla="*/ 482 h 1152"/>
              <a:gd name="T28" fmla="*/ 253 w 1152"/>
              <a:gd name="T29" fmla="*/ 420 h 1152"/>
              <a:gd name="T30" fmla="*/ 253 w 1152"/>
              <a:gd name="T31" fmla="*/ 356 h 1152"/>
              <a:gd name="T32" fmla="*/ 378 w 1152"/>
              <a:gd name="T33" fmla="*/ 259 h 1152"/>
              <a:gd name="T34" fmla="*/ 438 w 1152"/>
              <a:gd name="T35" fmla="*/ 244 h 1152"/>
              <a:gd name="T36" fmla="*/ 495 w 1152"/>
              <a:gd name="T37" fmla="*/ 208 h 1152"/>
              <a:gd name="T38" fmla="*/ 649 w 1152"/>
              <a:gd name="T39" fmla="*/ 192 h 1152"/>
              <a:gd name="T40" fmla="*/ 694 w 1152"/>
              <a:gd name="T41" fmla="*/ 236 h 1152"/>
              <a:gd name="T42" fmla="*/ 756 w 1152"/>
              <a:gd name="T43" fmla="*/ 259 h 1152"/>
              <a:gd name="T44" fmla="*/ 967 w 1152"/>
              <a:gd name="T45" fmla="*/ 255 h 1152"/>
              <a:gd name="T46" fmla="*/ 894 w 1152"/>
              <a:gd name="T47" fmla="*/ 401 h 1152"/>
              <a:gd name="T48" fmla="*/ 919 w 1152"/>
              <a:gd name="T49" fmla="*/ 466 h 1152"/>
              <a:gd name="T50" fmla="*/ 970 w 1152"/>
              <a:gd name="T51" fmla="*/ 505 h 1152"/>
              <a:gd name="T52" fmla="*/ 975 w 1152"/>
              <a:gd name="T53" fmla="*/ 411 h 1152"/>
              <a:gd name="T54" fmla="*/ 1037 w 1152"/>
              <a:gd name="T55" fmla="*/ 272 h 1152"/>
              <a:gd name="T56" fmla="*/ 1023 w 1152"/>
              <a:gd name="T57" fmla="*/ 208 h 1152"/>
              <a:gd name="T58" fmla="*/ 918 w 1152"/>
              <a:gd name="T59" fmla="*/ 116 h 1152"/>
              <a:gd name="T60" fmla="*/ 857 w 1152"/>
              <a:gd name="T61" fmla="*/ 125 h 1152"/>
              <a:gd name="T62" fmla="*/ 694 w 1152"/>
              <a:gd name="T63" fmla="*/ 51 h 1152"/>
              <a:gd name="T64" fmla="*/ 649 w 1152"/>
              <a:gd name="T65" fmla="*/ 4 h 1152"/>
              <a:gd name="T66" fmla="*/ 514 w 1152"/>
              <a:gd name="T67" fmla="*/ 1 h 1152"/>
              <a:gd name="T68" fmla="*/ 462 w 1152"/>
              <a:gd name="T69" fmla="*/ 40 h 1152"/>
              <a:gd name="T70" fmla="*/ 400 w 1152"/>
              <a:gd name="T71" fmla="*/ 182 h 1152"/>
              <a:gd name="T72" fmla="*/ 247 w 1152"/>
              <a:gd name="T73" fmla="*/ 113 h 1152"/>
              <a:gd name="T74" fmla="*/ 203 w 1152"/>
              <a:gd name="T75" fmla="*/ 134 h 1152"/>
              <a:gd name="T76" fmla="*/ 113 w 1152"/>
              <a:gd name="T77" fmla="*/ 247 h 1152"/>
              <a:gd name="T78" fmla="*/ 188 w 1152"/>
              <a:gd name="T79" fmla="*/ 387 h 1152"/>
              <a:gd name="T80" fmla="*/ 45 w 1152"/>
              <a:gd name="T81" fmla="*/ 460 h 1152"/>
              <a:gd name="T82" fmla="*/ 2 w 1152"/>
              <a:gd name="T83" fmla="*/ 508 h 1152"/>
              <a:gd name="T84" fmla="*/ 2 w 1152"/>
              <a:gd name="T85" fmla="*/ 643 h 1152"/>
              <a:gd name="T86" fmla="*/ 45 w 1152"/>
              <a:gd name="T87" fmla="*/ 692 h 1152"/>
              <a:gd name="T88" fmla="*/ 188 w 1152"/>
              <a:gd name="T89" fmla="*/ 764 h 1152"/>
              <a:gd name="T90" fmla="*/ 113 w 1152"/>
              <a:gd name="T91" fmla="*/ 905 h 1152"/>
              <a:gd name="T92" fmla="*/ 203 w 1152"/>
              <a:gd name="T93" fmla="*/ 1018 h 1152"/>
              <a:gd name="T94" fmla="*/ 247 w 1152"/>
              <a:gd name="T95" fmla="*/ 1039 h 1152"/>
              <a:gd name="T96" fmla="*/ 400 w 1152"/>
              <a:gd name="T97" fmla="*/ 969 h 1152"/>
              <a:gd name="T98" fmla="*/ 462 w 1152"/>
              <a:gd name="T99" fmla="*/ 1112 h 1152"/>
              <a:gd name="T100" fmla="*/ 514 w 1152"/>
              <a:gd name="T101" fmla="*/ 1151 h 1152"/>
              <a:gd name="T102" fmla="*/ 649 w 1152"/>
              <a:gd name="T103" fmla="*/ 1148 h 1152"/>
              <a:gd name="T104" fmla="*/ 694 w 1152"/>
              <a:gd name="T105" fmla="*/ 1100 h 1152"/>
              <a:gd name="T106" fmla="*/ 857 w 1152"/>
              <a:gd name="T107" fmla="*/ 1027 h 1152"/>
              <a:gd name="T108" fmla="*/ 918 w 1152"/>
              <a:gd name="T109" fmla="*/ 1036 h 1152"/>
              <a:gd name="T110" fmla="*/ 1023 w 1152"/>
              <a:gd name="T111" fmla="*/ 944 h 1152"/>
              <a:gd name="T112" fmla="*/ 1037 w 1152"/>
              <a:gd name="T113" fmla="*/ 881 h 1152"/>
              <a:gd name="T114" fmla="*/ 975 w 1152"/>
              <a:gd name="T115" fmla="*/ 742 h 1152"/>
              <a:gd name="T116" fmla="*/ 1118 w 1152"/>
              <a:gd name="T117" fmla="*/ 687 h 1152"/>
              <a:gd name="T118" fmla="*/ 1151 w 1152"/>
              <a:gd name="T119" fmla="*/ 631 h 1152"/>
              <a:gd name="T120" fmla="*/ 1143 w 1152"/>
              <a:gd name="T121" fmla="*/ 491 h 1152"/>
              <a:gd name="T122" fmla="*/ 1094 w 1152"/>
              <a:gd name="T123" fmla="*/ 456 h 1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52" h="1152">
                <a:moveTo>
                  <a:pt x="970" y="647"/>
                </a:moveTo>
                <a:lnTo>
                  <a:pt x="960" y="650"/>
                </a:lnTo>
                <a:lnTo>
                  <a:pt x="951" y="653"/>
                </a:lnTo>
                <a:lnTo>
                  <a:pt x="944" y="657"/>
                </a:lnTo>
                <a:lnTo>
                  <a:pt x="936" y="664"/>
                </a:lnTo>
                <a:lnTo>
                  <a:pt x="930" y="670"/>
                </a:lnTo>
                <a:lnTo>
                  <a:pt x="924" y="677"/>
                </a:lnTo>
                <a:lnTo>
                  <a:pt x="919" y="685"/>
                </a:lnTo>
                <a:lnTo>
                  <a:pt x="916" y="694"/>
                </a:lnTo>
                <a:lnTo>
                  <a:pt x="913" y="704"/>
                </a:lnTo>
                <a:lnTo>
                  <a:pt x="908" y="714"/>
                </a:lnTo>
                <a:lnTo>
                  <a:pt x="904" y="723"/>
                </a:lnTo>
                <a:lnTo>
                  <a:pt x="900" y="733"/>
                </a:lnTo>
                <a:lnTo>
                  <a:pt x="896" y="742"/>
                </a:lnTo>
                <a:lnTo>
                  <a:pt x="894" y="750"/>
                </a:lnTo>
                <a:lnTo>
                  <a:pt x="893" y="760"/>
                </a:lnTo>
                <a:lnTo>
                  <a:pt x="893" y="769"/>
                </a:lnTo>
                <a:lnTo>
                  <a:pt x="894" y="778"/>
                </a:lnTo>
                <a:lnTo>
                  <a:pt x="896" y="787"/>
                </a:lnTo>
                <a:lnTo>
                  <a:pt x="900" y="796"/>
                </a:lnTo>
                <a:lnTo>
                  <a:pt x="905" y="804"/>
                </a:lnTo>
                <a:lnTo>
                  <a:pt x="967" y="898"/>
                </a:lnTo>
                <a:lnTo>
                  <a:pt x="897" y="967"/>
                </a:lnTo>
                <a:lnTo>
                  <a:pt x="805" y="905"/>
                </a:lnTo>
                <a:lnTo>
                  <a:pt x="795" y="899"/>
                </a:lnTo>
                <a:lnTo>
                  <a:pt x="785" y="895"/>
                </a:lnTo>
                <a:lnTo>
                  <a:pt x="774" y="893"/>
                </a:lnTo>
                <a:lnTo>
                  <a:pt x="765" y="893"/>
                </a:lnTo>
                <a:lnTo>
                  <a:pt x="756" y="893"/>
                </a:lnTo>
                <a:lnTo>
                  <a:pt x="748" y="894"/>
                </a:lnTo>
                <a:lnTo>
                  <a:pt x="741" y="896"/>
                </a:lnTo>
                <a:lnTo>
                  <a:pt x="733" y="899"/>
                </a:lnTo>
                <a:lnTo>
                  <a:pt x="724" y="904"/>
                </a:lnTo>
                <a:lnTo>
                  <a:pt x="714" y="908"/>
                </a:lnTo>
                <a:lnTo>
                  <a:pt x="704" y="912"/>
                </a:lnTo>
                <a:lnTo>
                  <a:pt x="694" y="915"/>
                </a:lnTo>
                <a:lnTo>
                  <a:pt x="686" y="920"/>
                </a:lnTo>
                <a:lnTo>
                  <a:pt x="677" y="924"/>
                </a:lnTo>
                <a:lnTo>
                  <a:pt x="670" y="930"/>
                </a:lnTo>
                <a:lnTo>
                  <a:pt x="663" y="936"/>
                </a:lnTo>
                <a:lnTo>
                  <a:pt x="658" y="944"/>
                </a:lnTo>
                <a:lnTo>
                  <a:pt x="653" y="952"/>
                </a:lnTo>
                <a:lnTo>
                  <a:pt x="650" y="961"/>
                </a:lnTo>
                <a:lnTo>
                  <a:pt x="647" y="969"/>
                </a:lnTo>
                <a:lnTo>
                  <a:pt x="625" y="1080"/>
                </a:lnTo>
                <a:lnTo>
                  <a:pt x="527" y="1080"/>
                </a:lnTo>
                <a:lnTo>
                  <a:pt x="505" y="969"/>
                </a:lnTo>
                <a:lnTo>
                  <a:pt x="502" y="961"/>
                </a:lnTo>
                <a:lnTo>
                  <a:pt x="499" y="952"/>
                </a:lnTo>
                <a:lnTo>
                  <a:pt x="495" y="944"/>
                </a:lnTo>
                <a:lnTo>
                  <a:pt x="489" y="936"/>
                </a:lnTo>
                <a:lnTo>
                  <a:pt x="483" y="930"/>
                </a:lnTo>
                <a:lnTo>
                  <a:pt x="475" y="924"/>
                </a:lnTo>
                <a:lnTo>
                  <a:pt x="466" y="920"/>
                </a:lnTo>
                <a:lnTo>
                  <a:pt x="458" y="915"/>
                </a:lnTo>
                <a:lnTo>
                  <a:pt x="448" y="912"/>
                </a:lnTo>
                <a:lnTo>
                  <a:pt x="438" y="908"/>
                </a:lnTo>
                <a:lnTo>
                  <a:pt x="429" y="904"/>
                </a:lnTo>
                <a:lnTo>
                  <a:pt x="419" y="899"/>
                </a:lnTo>
                <a:lnTo>
                  <a:pt x="411" y="896"/>
                </a:lnTo>
                <a:lnTo>
                  <a:pt x="404" y="894"/>
                </a:lnTo>
                <a:lnTo>
                  <a:pt x="396" y="893"/>
                </a:lnTo>
                <a:lnTo>
                  <a:pt x="388" y="893"/>
                </a:lnTo>
                <a:lnTo>
                  <a:pt x="378" y="893"/>
                </a:lnTo>
                <a:lnTo>
                  <a:pt x="367" y="895"/>
                </a:lnTo>
                <a:lnTo>
                  <a:pt x="357" y="899"/>
                </a:lnTo>
                <a:lnTo>
                  <a:pt x="348" y="905"/>
                </a:lnTo>
                <a:lnTo>
                  <a:pt x="255" y="967"/>
                </a:lnTo>
                <a:lnTo>
                  <a:pt x="185" y="898"/>
                </a:lnTo>
                <a:lnTo>
                  <a:pt x="247" y="804"/>
                </a:lnTo>
                <a:lnTo>
                  <a:pt x="253" y="796"/>
                </a:lnTo>
                <a:lnTo>
                  <a:pt x="256" y="787"/>
                </a:lnTo>
                <a:lnTo>
                  <a:pt x="258" y="778"/>
                </a:lnTo>
                <a:lnTo>
                  <a:pt x="259" y="769"/>
                </a:lnTo>
                <a:lnTo>
                  <a:pt x="259" y="760"/>
                </a:lnTo>
                <a:lnTo>
                  <a:pt x="258" y="750"/>
                </a:lnTo>
                <a:lnTo>
                  <a:pt x="256" y="742"/>
                </a:lnTo>
                <a:lnTo>
                  <a:pt x="253" y="733"/>
                </a:lnTo>
                <a:lnTo>
                  <a:pt x="248" y="723"/>
                </a:lnTo>
                <a:lnTo>
                  <a:pt x="244" y="714"/>
                </a:lnTo>
                <a:lnTo>
                  <a:pt x="240" y="704"/>
                </a:lnTo>
                <a:lnTo>
                  <a:pt x="236" y="694"/>
                </a:lnTo>
                <a:lnTo>
                  <a:pt x="232" y="685"/>
                </a:lnTo>
                <a:lnTo>
                  <a:pt x="228" y="677"/>
                </a:lnTo>
                <a:lnTo>
                  <a:pt x="222" y="670"/>
                </a:lnTo>
                <a:lnTo>
                  <a:pt x="216" y="664"/>
                </a:lnTo>
                <a:lnTo>
                  <a:pt x="208" y="657"/>
                </a:lnTo>
                <a:lnTo>
                  <a:pt x="200" y="653"/>
                </a:lnTo>
                <a:lnTo>
                  <a:pt x="191" y="650"/>
                </a:lnTo>
                <a:lnTo>
                  <a:pt x="182" y="647"/>
                </a:lnTo>
                <a:lnTo>
                  <a:pt x="72" y="625"/>
                </a:lnTo>
                <a:lnTo>
                  <a:pt x="72" y="527"/>
                </a:lnTo>
                <a:lnTo>
                  <a:pt x="182" y="505"/>
                </a:lnTo>
                <a:lnTo>
                  <a:pt x="191" y="503"/>
                </a:lnTo>
                <a:lnTo>
                  <a:pt x="200" y="499"/>
                </a:lnTo>
                <a:lnTo>
                  <a:pt x="208" y="494"/>
                </a:lnTo>
                <a:lnTo>
                  <a:pt x="216" y="489"/>
                </a:lnTo>
                <a:lnTo>
                  <a:pt x="222" y="482"/>
                </a:lnTo>
                <a:lnTo>
                  <a:pt x="228" y="475"/>
                </a:lnTo>
                <a:lnTo>
                  <a:pt x="232" y="466"/>
                </a:lnTo>
                <a:lnTo>
                  <a:pt x="236" y="458"/>
                </a:lnTo>
                <a:lnTo>
                  <a:pt x="240" y="448"/>
                </a:lnTo>
                <a:lnTo>
                  <a:pt x="244" y="438"/>
                </a:lnTo>
                <a:lnTo>
                  <a:pt x="248" y="428"/>
                </a:lnTo>
                <a:lnTo>
                  <a:pt x="253" y="420"/>
                </a:lnTo>
                <a:lnTo>
                  <a:pt x="256" y="410"/>
                </a:lnTo>
                <a:lnTo>
                  <a:pt x="258" y="401"/>
                </a:lnTo>
                <a:lnTo>
                  <a:pt x="259" y="392"/>
                </a:lnTo>
                <a:lnTo>
                  <a:pt x="259" y="383"/>
                </a:lnTo>
                <a:lnTo>
                  <a:pt x="258" y="373"/>
                </a:lnTo>
                <a:lnTo>
                  <a:pt x="256" y="365"/>
                </a:lnTo>
                <a:lnTo>
                  <a:pt x="253" y="356"/>
                </a:lnTo>
                <a:lnTo>
                  <a:pt x="247" y="347"/>
                </a:lnTo>
                <a:lnTo>
                  <a:pt x="185" y="255"/>
                </a:lnTo>
                <a:lnTo>
                  <a:pt x="255" y="185"/>
                </a:lnTo>
                <a:lnTo>
                  <a:pt x="348" y="247"/>
                </a:lnTo>
                <a:lnTo>
                  <a:pt x="357" y="252"/>
                </a:lnTo>
                <a:lnTo>
                  <a:pt x="367" y="257"/>
                </a:lnTo>
                <a:lnTo>
                  <a:pt x="378" y="259"/>
                </a:lnTo>
                <a:lnTo>
                  <a:pt x="388" y="260"/>
                </a:lnTo>
                <a:lnTo>
                  <a:pt x="396" y="259"/>
                </a:lnTo>
                <a:lnTo>
                  <a:pt x="404" y="258"/>
                </a:lnTo>
                <a:lnTo>
                  <a:pt x="411" y="256"/>
                </a:lnTo>
                <a:lnTo>
                  <a:pt x="419" y="252"/>
                </a:lnTo>
                <a:lnTo>
                  <a:pt x="429" y="248"/>
                </a:lnTo>
                <a:lnTo>
                  <a:pt x="438" y="244"/>
                </a:lnTo>
                <a:lnTo>
                  <a:pt x="448" y="239"/>
                </a:lnTo>
                <a:lnTo>
                  <a:pt x="458" y="236"/>
                </a:lnTo>
                <a:lnTo>
                  <a:pt x="466" y="233"/>
                </a:lnTo>
                <a:lnTo>
                  <a:pt x="475" y="228"/>
                </a:lnTo>
                <a:lnTo>
                  <a:pt x="482" y="222"/>
                </a:lnTo>
                <a:lnTo>
                  <a:pt x="489" y="216"/>
                </a:lnTo>
                <a:lnTo>
                  <a:pt x="495" y="208"/>
                </a:lnTo>
                <a:lnTo>
                  <a:pt x="499" y="201"/>
                </a:lnTo>
                <a:lnTo>
                  <a:pt x="502" y="192"/>
                </a:lnTo>
                <a:lnTo>
                  <a:pt x="505" y="182"/>
                </a:lnTo>
                <a:lnTo>
                  <a:pt x="527" y="72"/>
                </a:lnTo>
                <a:lnTo>
                  <a:pt x="625" y="72"/>
                </a:lnTo>
                <a:lnTo>
                  <a:pt x="647" y="182"/>
                </a:lnTo>
                <a:lnTo>
                  <a:pt x="649" y="192"/>
                </a:lnTo>
                <a:lnTo>
                  <a:pt x="653" y="201"/>
                </a:lnTo>
                <a:lnTo>
                  <a:pt x="658" y="208"/>
                </a:lnTo>
                <a:lnTo>
                  <a:pt x="663" y="216"/>
                </a:lnTo>
                <a:lnTo>
                  <a:pt x="670" y="222"/>
                </a:lnTo>
                <a:lnTo>
                  <a:pt x="677" y="228"/>
                </a:lnTo>
                <a:lnTo>
                  <a:pt x="686" y="233"/>
                </a:lnTo>
                <a:lnTo>
                  <a:pt x="694" y="236"/>
                </a:lnTo>
                <a:lnTo>
                  <a:pt x="704" y="239"/>
                </a:lnTo>
                <a:lnTo>
                  <a:pt x="714" y="244"/>
                </a:lnTo>
                <a:lnTo>
                  <a:pt x="724" y="248"/>
                </a:lnTo>
                <a:lnTo>
                  <a:pt x="732" y="252"/>
                </a:lnTo>
                <a:lnTo>
                  <a:pt x="741" y="256"/>
                </a:lnTo>
                <a:lnTo>
                  <a:pt x="748" y="258"/>
                </a:lnTo>
                <a:lnTo>
                  <a:pt x="756" y="259"/>
                </a:lnTo>
                <a:lnTo>
                  <a:pt x="765" y="260"/>
                </a:lnTo>
                <a:lnTo>
                  <a:pt x="774" y="259"/>
                </a:lnTo>
                <a:lnTo>
                  <a:pt x="785" y="257"/>
                </a:lnTo>
                <a:lnTo>
                  <a:pt x="795" y="252"/>
                </a:lnTo>
                <a:lnTo>
                  <a:pt x="805" y="247"/>
                </a:lnTo>
                <a:lnTo>
                  <a:pt x="897" y="185"/>
                </a:lnTo>
                <a:lnTo>
                  <a:pt x="967" y="255"/>
                </a:lnTo>
                <a:lnTo>
                  <a:pt x="905" y="347"/>
                </a:lnTo>
                <a:lnTo>
                  <a:pt x="900" y="356"/>
                </a:lnTo>
                <a:lnTo>
                  <a:pt x="896" y="365"/>
                </a:lnTo>
                <a:lnTo>
                  <a:pt x="894" y="373"/>
                </a:lnTo>
                <a:lnTo>
                  <a:pt x="893" y="383"/>
                </a:lnTo>
                <a:lnTo>
                  <a:pt x="893" y="392"/>
                </a:lnTo>
                <a:lnTo>
                  <a:pt x="894" y="401"/>
                </a:lnTo>
                <a:lnTo>
                  <a:pt x="896" y="410"/>
                </a:lnTo>
                <a:lnTo>
                  <a:pt x="900" y="419"/>
                </a:lnTo>
                <a:lnTo>
                  <a:pt x="904" y="428"/>
                </a:lnTo>
                <a:lnTo>
                  <a:pt x="908" y="438"/>
                </a:lnTo>
                <a:lnTo>
                  <a:pt x="913" y="448"/>
                </a:lnTo>
                <a:lnTo>
                  <a:pt x="916" y="458"/>
                </a:lnTo>
                <a:lnTo>
                  <a:pt x="919" y="466"/>
                </a:lnTo>
                <a:lnTo>
                  <a:pt x="924" y="475"/>
                </a:lnTo>
                <a:lnTo>
                  <a:pt x="930" y="482"/>
                </a:lnTo>
                <a:lnTo>
                  <a:pt x="936" y="489"/>
                </a:lnTo>
                <a:lnTo>
                  <a:pt x="944" y="494"/>
                </a:lnTo>
                <a:lnTo>
                  <a:pt x="951" y="499"/>
                </a:lnTo>
                <a:lnTo>
                  <a:pt x="960" y="503"/>
                </a:lnTo>
                <a:lnTo>
                  <a:pt x="970" y="505"/>
                </a:lnTo>
                <a:lnTo>
                  <a:pt x="1080" y="527"/>
                </a:lnTo>
                <a:lnTo>
                  <a:pt x="1080" y="625"/>
                </a:lnTo>
                <a:lnTo>
                  <a:pt x="970" y="647"/>
                </a:lnTo>
                <a:close/>
                <a:moveTo>
                  <a:pt x="1094" y="456"/>
                </a:moveTo>
                <a:lnTo>
                  <a:pt x="984" y="434"/>
                </a:lnTo>
                <a:lnTo>
                  <a:pt x="979" y="422"/>
                </a:lnTo>
                <a:lnTo>
                  <a:pt x="975" y="411"/>
                </a:lnTo>
                <a:lnTo>
                  <a:pt x="970" y="399"/>
                </a:lnTo>
                <a:lnTo>
                  <a:pt x="964" y="387"/>
                </a:lnTo>
                <a:lnTo>
                  <a:pt x="1027" y="294"/>
                </a:lnTo>
                <a:lnTo>
                  <a:pt x="1030" y="289"/>
                </a:lnTo>
                <a:lnTo>
                  <a:pt x="1033" y="283"/>
                </a:lnTo>
                <a:lnTo>
                  <a:pt x="1036" y="277"/>
                </a:lnTo>
                <a:lnTo>
                  <a:pt x="1037" y="272"/>
                </a:lnTo>
                <a:lnTo>
                  <a:pt x="1039" y="259"/>
                </a:lnTo>
                <a:lnTo>
                  <a:pt x="1039" y="247"/>
                </a:lnTo>
                <a:lnTo>
                  <a:pt x="1037" y="235"/>
                </a:lnTo>
                <a:lnTo>
                  <a:pt x="1032" y="223"/>
                </a:lnTo>
                <a:lnTo>
                  <a:pt x="1029" y="218"/>
                </a:lnTo>
                <a:lnTo>
                  <a:pt x="1026" y="213"/>
                </a:lnTo>
                <a:lnTo>
                  <a:pt x="1023" y="208"/>
                </a:lnTo>
                <a:lnTo>
                  <a:pt x="1018" y="204"/>
                </a:lnTo>
                <a:lnTo>
                  <a:pt x="948" y="134"/>
                </a:lnTo>
                <a:lnTo>
                  <a:pt x="943" y="129"/>
                </a:lnTo>
                <a:lnTo>
                  <a:pt x="937" y="125"/>
                </a:lnTo>
                <a:lnTo>
                  <a:pt x="931" y="122"/>
                </a:lnTo>
                <a:lnTo>
                  <a:pt x="925" y="118"/>
                </a:lnTo>
                <a:lnTo>
                  <a:pt x="918" y="116"/>
                </a:lnTo>
                <a:lnTo>
                  <a:pt x="911" y="114"/>
                </a:lnTo>
                <a:lnTo>
                  <a:pt x="905" y="113"/>
                </a:lnTo>
                <a:lnTo>
                  <a:pt x="897" y="113"/>
                </a:lnTo>
                <a:lnTo>
                  <a:pt x="888" y="114"/>
                </a:lnTo>
                <a:lnTo>
                  <a:pt x="877" y="116"/>
                </a:lnTo>
                <a:lnTo>
                  <a:pt x="867" y="120"/>
                </a:lnTo>
                <a:lnTo>
                  <a:pt x="857" y="125"/>
                </a:lnTo>
                <a:lnTo>
                  <a:pt x="765" y="188"/>
                </a:lnTo>
                <a:lnTo>
                  <a:pt x="753" y="182"/>
                </a:lnTo>
                <a:lnTo>
                  <a:pt x="741" y="177"/>
                </a:lnTo>
                <a:lnTo>
                  <a:pt x="730" y="172"/>
                </a:lnTo>
                <a:lnTo>
                  <a:pt x="718" y="168"/>
                </a:lnTo>
                <a:lnTo>
                  <a:pt x="695" y="58"/>
                </a:lnTo>
                <a:lnTo>
                  <a:pt x="694" y="51"/>
                </a:lnTo>
                <a:lnTo>
                  <a:pt x="692" y="46"/>
                </a:lnTo>
                <a:lnTo>
                  <a:pt x="689" y="40"/>
                </a:lnTo>
                <a:lnTo>
                  <a:pt x="687" y="34"/>
                </a:lnTo>
                <a:lnTo>
                  <a:pt x="679" y="24"/>
                </a:lnTo>
                <a:lnTo>
                  <a:pt x="671" y="16"/>
                </a:lnTo>
                <a:lnTo>
                  <a:pt x="661" y="9"/>
                </a:lnTo>
                <a:lnTo>
                  <a:pt x="649" y="4"/>
                </a:lnTo>
                <a:lnTo>
                  <a:pt x="644" y="3"/>
                </a:lnTo>
                <a:lnTo>
                  <a:pt x="637" y="1"/>
                </a:lnTo>
                <a:lnTo>
                  <a:pt x="632" y="1"/>
                </a:lnTo>
                <a:lnTo>
                  <a:pt x="625" y="0"/>
                </a:lnTo>
                <a:lnTo>
                  <a:pt x="527" y="0"/>
                </a:lnTo>
                <a:lnTo>
                  <a:pt x="520" y="1"/>
                </a:lnTo>
                <a:lnTo>
                  <a:pt x="514" y="1"/>
                </a:lnTo>
                <a:lnTo>
                  <a:pt x="509" y="3"/>
                </a:lnTo>
                <a:lnTo>
                  <a:pt x="502" y="4"/>
                </a:lnTo>
                <a:lnTo>
                  <a:pt x="491" y="9"/>
                </a:lnTo>
                <a:lnTo>
                  <a:pt x="482" y="16"/>
                </a:lnTo>
                <a:lnTo>
                  <a:pt x="473" y="24"/>
                </a:lnTo>
                <a:lnTo>
                  <a:pt x="465" y="34"/>
                </a:lnTo>
                <a:lnTo>
                  <a:pt x="462" y="40"/>
                </a:lnTo>
                <a:lnTo>
                  <a:pt x="460" y="46"/>
                </a:lnTo>
                <a:lnTo>
                  <a:pt x="458" y="51"/>
                </a:lnTo>
                <a:lnTo>
                  <a:pt x="457" y="58"/>
                </a:lnTo>
                <a:lnTo>
                  <a:pt x="434" y="168"/>
                </a:lnTo>
                <a:lnTo>
                  <a:pt x="422" y="172"/>
                </a:lnTo>
                <a:lnTo>
                  <a:pt x="410" y="177"/>
                </a:lnTo>
                <a:lnTo>
                  <a:pt x="400" y="182"/>
                </a:lnTo>
                <a:lnTo>
                  <a:pt x="388" y="188"/>
                </a:lnTo>
                <a:lnTo>
                  <a:pt x="295" y="125"/>
                </a:lnTo>
                <a:lnTo>
                  <a:pt x="285" y="120"/>
                </a:lnTo>
                <a:lnTo>
                  <a:pt x="275" y="116"/>
                </a:lnTo>
                <a:lnTo>
                  <a:pt x="265" y="114"/>
                </a:lnTo>
                <a:lnTo>
                  <a:pt x="255" y="113"/>
                </a:lnTo>
                <a:lnTo>
                  <a:pt x="247" y="113"/>
                </a:lnTo>
                <a:lnTo>
                  <a:pt x="241" y="114"/>
                </a:lnTo>
                <a:lnTo>
                  <a:pt x="233" y="116"/>
                </a:lnTo>
                <a:lnTo>
                  <a:pt x="227" y="118"/>
                </a:lnTo>
                <a:lnTo>
                  <a:pt x="220" y="122"/>
                </a:lnTo>
                <a:lnTo>
                  <a:pt x="215" y="125"/>
                </a:lnTo>
                <a:lnTo>
                  <a:pt x="208" y="129"/>
                </a:lnTo>
                <a:lnTo>
                  <a:pt x="203" y="134"/>
                </a:lnTo>
                <a:lnTo>
                  <a:pt x="134" y="204"/>
                </a:lnTo>
                <a:lnTo>
                  <a:pt x="130" y="208"/>
                </a:lnTo>
                <a:lnTo>
                  <a:pt x="126" y="213"/>
                </a:lnTo>
                <a:lnTo>
                  <a:pt x="123" y="218"/>
                </a:lnTo>
                <a:lnTo>
                  <a:pt x="120" y="223"/>
                </a:lnTo>
                <a:lnTo>
                  <a:pt x="115" y="235"/>
                </a:lnTo>
                <a:lnTo>
                  <a:pt x="113" y="247"/>
                </a:lnTo>
                <a:lnTo>
                  <a:pt x="113" y="259"/>
                </a:lnTo>
                <a:lnTo>
                  <a:pt x="115" y="272"/>
                </a:lnTo>
                <a:lnTo>
                  <a:pt x="117" y="277"/>
                </a:lnTo>
                <a:lnTo>
                  <a:pt x="119" y="283"/>
                </a:lnTo>
                <a:lnTo>
                  <a:pt x="122" y="289"/>
                </a:lnTo>
                <a:lnTo>
                  <a:pt x="125" y="294"/>
                </a:lnTo>
                <a:lnTo>
                  <a:pt x="188" y="387"/>
                </a:lnTo>
                <a:lnTo>
                  <a:pt x="182" y="399"/>
                </a:lnTo>
                <a:lnTo>
                  <a:pt x="177" y="411"/>
                </a:lnTo>
                <a:lnTo>
                  <a:pt x="173" y="422"/>
                </a:lnTo>
                <a:lnTo>
                  <a:pt x="168" y="434"/>
                </a:lnTo>
                <a:lnTo>
                  <a:pt x="58" y="456"/>
                </a:lnTo>
                <a:lnTo>
                  <a:pt x="52" y="458"/>
                </a:lnTo>
                <a:lnTo>
                  <a:pt x="45" y="460"/>
                </a:lnTo>
                <a:lnTo>
                  <a:pt x="40" y="463"/>
                </a:lnTo>
                <a:lnTo>
                  <a:pt x="34" y="465"/>
                </a:lnTo>
                <a:lnTo>
                  <a:pt x="25" y="473"/>
                </a:lnTo>
                <a:lnTo>
                  <a:pt x="16" y="481"/>
                </a:lnTo>
                <a:lnTo>
                  <a:pt x="10" y="491"/>
                </a:lnTo>
                <a:lnTo>
                  <a:pt x="4" y="503"/>
                </a:lnTo>
                <a:lnTo>
                  <a:pt x="2" y="508"/>
                </a:lnTo>
                <a:lnTo>
                  <a:pt x="1" y="515"/>
                </a:lnTo>
                <a:lnTo>
                  <a:pt x="0" y="520"/>
                </a:lnTo>
                <a:lnTo>
                  <a:pt x="0" y="527"/>
                </a:lnTo>
                <a:lnTo>
                  <a:pt x="0" y="625"/>
                </a:lnTo>
                <a:lnTo>
                  <a:pt x="0" y="631"/>
                </a:lnTo>
                <a:lnTo>
                  <a:pt x="1" y="638"/>
                </a:lnTo>
                <a:lnTo>
                  <a:pt x="2" y="643"/>
                </a:lnTo>
                <a:lnTo>
                  <a:pt x="4" y="650"/>
                </a:lnTo>
                <a:lnTo>
                  <a:pt x="10" y="661"/>
                </a:lnTo>
                <a:lnTo>
                  <a:pt x="16" y="670"/>
                </a:lnTo>
                <a:lnTo>
                  <a:pt x="25" y="679"/>
                </a:lnTo>
                <a:lnTo>
                  <a:pt x="34" y="687"/>
                </a:lnTo>
                <a:lnTo>
                  <a:pt x="40" y="690"/>
                </a:lnTo>
                <a:lnTo>
                  <a:pt x="45" y="692"/>
                </a:lnTo>
                <a:lnTo>
                  <a:pt x="52" y="694"/>
                </a:lnTo>
                <a:lnTo>
                  <a:pt x="58" y="695"/>
                </a:lnTo>
                <a:lnTo>
                  <a:pt x="168" y="718"/>
                </a:lnTo>
                <a:lnTo>
                  <a:pt x="173" y="730"/>
                </a:lnTo>
                <a:lnTo>
                  <a:pt x="177" y="742"/>
                </a:lnTo>
                <a:lnTo>
                  <a:pt x="182" y="752"/>
                </a:lnTo>
                <a:lnTo>
                  <a:pt x="188" y="764"/>
                </a:lnTo>
                <a:lnTo>
                  <a:pt x="125" y="858"/>
                </a:lnTo>
                <a:lnTo>
                  <a:pt x="122" y="864"/>
                </a:lnTo>
                <a:lnTo>
                  <a:pt x="119" y="869"/>
                </a:lnTo>
                <a:lnTo>
                  <a:pt x="117" y="874"/>
                </a:lnTo>
                <a:lnTo>
                  <a:pt x="115" y="881"/>
                </a:lnTo>
                <a:lnTo>
                  <a:pt x="113" y="893"/>
                </a:lnTo>
                <a:lnTo>
                  <a:pt x="113" y="905"/>
                </a:lnTo>
                <a:lnTo>
                  <a:pt x="115" y="917"/>
                </a:lnTo>
                <a:lnTo>
                  <a:pt x="120" y="928"/>
                </a:lnTo>
                <a:lnTo>
                  <a:pt x="123" y="934"/>
                </a:lnTo>
                <a:lnTo>
                  <a:pt x="126" y="939"/>
                </a:lnTo>
                <a:lnTo>
                  <a:pt x="130" y="944"/>
                </a:lnTo>
                <a:lnTo>
                  <a:pt x="134" y="949"/>
                </a:lnTo>
                <a:lnTo>
                  <a:pt x="203" y="1018"/>
                </a:lnTo>
                <a:lnTo>
                  <a:pt x="208" y="1022"/>
                </a:lnTo>
                <a:lnTo>
                  <a:pt x="215" y="1027"/>
                </a:lnTo>
                <a:lnTo>
                  <a:pt x="220" y="1031"/>
                </a:lnTo>
                <a:lnTo>
                  <a:pt x="227" y="1033"/>
                </a:lnTo>
                <a:lnTo>
                  <a:pt x="233" y="1036"/>
                </a:lnTo>
                <a:lnTo>
                  <a:pt x="241" y="1038"/>
                </a:lnTo>
                <a:lnTo>
                  <a:pt x="247" y="1039"/>
                </a:lnTo>
                <a:lnTo>
                  <a:pt x="255" y="1039"/>
                </a:lnTo>
                <a:lnTo>
                  <a:pt x="265" y="1039"/>
                </a:lnTo>
                <a:lnTo>
                  <a:pt x="275" y="1036"/>
                </a:lnTo>
                <a:lnTo>
                  <a:pt x="285" y="1032"/>
                </a:lnTo>
                <a:lnTo>
                  <a:pt x="295" y="1027"/>
                </a:lnTo>
                <a:lnTo>
                  <a:pt x="388" y="964"/>
                </a:lnTo>
                <a:lnTo>
                  <a:pt x="400" y="969"/>
                </a:lnTo>
                <a:lnTo>
                  <a:pt x="410" y="975"/>
                </a:lnTo>
                <a:lnTo>
                  <a:pt x="422" y="979"/>
                </a:lnTo>
                <a:lnTo>
                  <a:pt x="434" y="984"/>
                </a:lnTo>
                <a:lnTo>
                  <a:pt x="457" y="1094"/>
                </a:lnTo>
                <a:lnTo>
                  <a:pt x="458" y="1100"/>
                </a:lnTo>
                <a:lnTo>
                  <a:pt x="460" y="1107"/>
                </a:lnTo>
                <a:lnTo>
                  <a:pt x="462" y="1112"/>
                </a:lnTo>
                <a:lnTo>
                  <a:pt x="465" y="1117"/>
                </a:lnTo>
                <a:lnTo>
                  <a:pt x="473" y="1127"/>
                </a:lnTo>
                <a:lnTo>
                  <a:pt x="482" y="1136"/>
                </a:lnTo>
                <a:lnTo>
                  <a:pt x="491" y="1142"/>
                </a:lnTo>
                <a:lnTo>
                  <a:pt x="502" y="1148"/>
                </a:lnTo>
                <a:lnTo>
                  <a:pt x="509" y="1150"/>
                </a:lnTo>
                <a:lnTo>
                  <a:pt x="514" y="1151"/>
                </a:lnTo>
                <a:lnTo>
                  <a:pt x="520" y="1152"/>
                </a:lnTo>
                <a:lnTo>
                  <a:pt x="527" y="1152"/>
                </a:lnTo>
                <a:lnTo>
                  <a:pt x="625" y="1152"/>
                </a:lnTo>
                <a:lnTo>
                  <a:pt x="632" y="1152"/>
                </a:lnTo>
                <a:lnTo>
                  <a:pt x="637" y="1151"/>
                </a:lnTo>
                <a:lnTo>
                  <a:pt x="644" y="1150"/>
                </a:lnTo>
                <a:lnTo>
                  <a:pt x="649" y="1148"/>
                </a:lnTo>
                <a:lnTo>
                  <a:pt x="661" y="1142"/>
                </a:lnTo>
                <a:lnTo>
                  <a:pt x="671" y="1136"/>
                </a:lnTo>
                <a:lnTo>
                  <a:pt x="679" y="1127"/>
                </a:lnTo>
                <a:lnTo>
                  <a:pt x="687" y="1117"/>
                </a:lnTo>
                <a:lnTo>
                  <a:pt x="689" y="1112"/>
                </a:lnTo>
                <a:lnTo>
                  <a:pt x="692" y="1107"/>
                </a:lnTo>
                <a:lnTo>
                  <a:pt x="694" y="1100"/>
                </a:lnTo>
                <a:lnTo>
                  <a:pt x="695" y="1094"/>
                </a:lnTo>
                <a:lnTo>
                  <a:pt x="718" y="984"/>
                </a:lnTo>
                <a:lnTo>
                  <a:pt x="730" y="979"/>
                </a:lnTo>
                <a:lnTo>
                  <a:pt x="741" y="975"/>
                </a:lnTo>
                <a:lnTo>
                  <a:pt x="753" y="969"/>
                </a:lnTo>
                <a:lnTo>
                  <a:pt x="765" y="964"/>
                </a:lnTo>
                <a:lnTo>
                  <a:pt x="857" y="1027"/>
                </a:lnTo>
                <a:lnTo>
                  <a:pt x="867" y="1032"/>
                </a:lnTo>
                <a:lnTo>
                  <a:pt x="877" y="1036"/>
                </a:lnTo>
                <a:lnTo>
                  <a:pt x="888" y="1039"/>
                </a:lnTo>
                <a:lnTo>
                  <a:pt x="897" y="1039"/>
                </a:lnTo>
                <a:lnTo>
                  <a:pt x="905" y="1039"/>
                </a:lnTo>
                <a:lnTo>
                  <a:pt x="911" y="1038"/>
                </a:lnTo>
                <a:lnTo>
                  <a:pt x="918" y="1036"/>
                </a:lnTo>
                <a:lnTo>
                  <a:pt x="925" y="1033"/>
                </a:lnTo>
                <a:lnTo>
                  <a:pt x="931" y="1031"/>
                </a:lnTo>
                <a:lnTo>
                  <a:pt x="937" y="1027"/>
                </a:lnTo>
                <a:lnTo>
                  <a:pt x="943" y="1022"/>
                </a:lnTo>
                <a:lnTo>
                  <a:pt x="948" y="1018"/>
                </a:lnTo>
                <a:lnTo>
                  <a:pt x="1018" y="949"/>
                </a:lnTo>
                <a:lnTo>
                  <a:pt x="1023" y="944"/>
                </a:lnTo>
                <a:lnTo>
                  <a:pt x="1026" y="939"/>
                </a:lnTo>
                <a:lnTo>
                  <a:pt x="1029" y="934"/>
                </a:lnTo>
                <a:lnTo>
                  <a:pt x="1032" y="928"/>
                </a:lnTo>
                <a:lnTo>
                  <a:pt x="1037" y="917"/>
                </a:lnTo>
                <a:lnTo>
                  <a:pt x="1039" y="905"/>
                </a:lnTo>
                <a:lnTo>
                  <a:pt x="1039" y="893"/>
                </a:lnTo>
                <a:lnTo>
                  <a:pt x="1037" y="881"/>
                </a:lnTo>
                <a:lnTo>
                  <a:pt x="1036" y="874"/>
                </a:lnTo>
                <a:lnTo>
                  <a:pt x="1033" y="869"/>
                </a:lnTo>
                <a:lnTo>
                  <a:pt x="1030" y="864"/>
                </a:lnTo>
                <a:lnTo>
                  <a:pt x="1027" y="858"/>
                </a:lnTo>
                <a:lnTo>
                  <a:pt x="964" y="764"/>
                </a:lnTo>
                <a:lnTo>
                  <a:pt x="970" y="752"/>
                </a:lnTo>
                <a:lnTo>
                  <a:pt x="975" y="742"/>
                </a:lnTo>
                <a:lnTo>
                  <a:pt x="979" y="730"/>
                </a:lnTo>
                <a:lnTo>
                  <a:pt x="984" y="718"/>
                </a:lnTo>
                <a:lnTo>
                  <a:pt x="1094" y="695"/>
                </a:lnTo>
                <a:lnTo>
                  <a:pt x="1100" y="694"/>
                </a:lnTo>
                <a:lnTo>
                  <a:pt x="1106" y="692"/>
                </a:lnTo>
                <a:lnTo>
                  <a:pt x="1112" y="690"/>
                </a:lnTo>
                <a:lnTo>
                  <a:pt x="1118" y="687"/>
                </a:lnTo>
                <a:lnTo>
                  <a:pt x="1127" y="679"/>
                </a:lnTo>
                <a:lnTo>
                  <a:pt x="1136" y="670"/>
                </a:lnTo>
                <a:lnTo>
                  <a:pt x="1143" y="661"/>
                </a:lnTo>
                <a:lnTo>
                  <a:pt x="1148" y="650"/>
                </a:lnTo>
                <a:lnTo>
                  <a:pt x="1149" y="643"/>
                </a:lnTo>
                <a:lnTo>
                  <a:pt x="1151" y="638"/>
                </a:lnTo>
                <a:lnTo>
                  <a:pt x="1151" y="631"/>
                </a:lnTo>
                <a:lnTo>
                  <a:pt x="1152" y="625"/>
                </a:lnTo>
                <a:lnTo>
                  <a:pt x="1152" y="527"/>
                </a:lnTo>
                <a:lnTo>
                  <a:pt x="1151" y="520"/>
                </a:lnTo>
                <a:lnTo>
                  <a:pt x="1151" y="515"/>
                </a:lnTo>
                <a:lnTo>
                  <a:pt x="1149" y="508"/>
                </a:lnTo>
                <a:lnTo>
                  <a:pt x="1148" y="503"/>
                </a:lnTo>
                <a:lnTo>
                  <a:pt x="1143" y="491"/>
                </a:lnTo>
                <a:lnTo>
                  <a:pt x="1136" y="481"/>
                </a:lnTo>
                <a:lnTo>
                  <a:pt x="1127" y="473"/>
                </a:lnTo>
                <a:lnTo>
                  <a:pt x="1118" y="465"/>
                </a:lnTo>
                <a:lnTo>
                  <a:pt x="1112" y="463"/>
                </a:lnTo>
                <a:lnTo>
                  <a:pt x="1106" y="460"/>
                </a:lnTo>
                <a:lnTo>
                  <a:pt x="1100" y="458"/>
                </a:lnTo>
                <a:lnTo>
                  <a:pt x="1094" y="45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lumMod val="65000"/>
                  <a:lumOff val="35000"/>
                </a:schemeClr>
              </a:solidFill>
              <a:effectLst/>
              <a:uLnTx/>
              <a:uFillTx/>
              <a:cs typeface="+mn-ea"/>
              <a:sym typeface="+mn-lt"/>
            </a:endParaRPr>
          </a:p>
        </p:txBody>
      </p:sp>
      <p:sp>
        <p:nvSpPr>
          <p:cNvPr id="13" name="Title 1"/>
          <p:cNvSpPr txBox="1">
            <a:spLocks/>
          </p:cNvSpPr>
          <p:nvPr/>
        </p:nvSpPr>
        <p:spPr>
          <a:xfrm>
            <a:off x="1103629" y="270821"/>
            <a:ext cx="8345171" cy="614287"/>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a:solidFill>
                  <a:srgbClr val="002060"/>
                </a:solidFill>
                <a:latin typeface="Times New Roman" panose="02020603050405020304" pitchFamily="18" charset="0"/>
                <a:cs typeface="Times New Roman" panose="02020603050405020304" pitchFamily="18" charset="0"/>
              </a:rPr>
              <a:t>CÔNG TÁC TẬP HUẤN, NÂNG CAO NĂNG LỰC</a:t>
            </a:r>
          </a:p>
        </p:txBody>
      </p:sp>
      <p:sp>
        <p:nvSpPr>
          <p:cNvPr id="14" name="Plaque 13"/>
          <p:cNvSpPr/>
          <p:nvPr/>
        </p:nvSpPr>
        <p:spPr>
          <a:xfrm>
            <a:off x="160655" y="191294"/>
            <a:ext cx="838200" cy="789064"/>
          </a:xfrm>
          <a:prstGeom prst="plaque">
            <a:avLst/>
          </a:prstGeom>
          <a:solidFill>
            <a:schemeClr val="accent6">
              <a:lumMod val="5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Times New Roman" panose="02020603050405020304" pitchFamily="18" charset="0"/>
                <a:cs typeface="Times New Roman" panose="02020603050405020304" pitchFamily="18" charset="0"/>
              </a:rPr>
              <a:t>03</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45" y="1561237"/>
            <a:ext cx="4262299" cy="23975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7255565" y="980358"/>
            <a:ext cx="4720660" cy="3785652"/>
          </a:xfrm>
          <a:prstGeom prst="rect">
            <a:avLst/>
          </a:prstGeom>
        </p:spPr>
        <p:txBody>
          <a:bodyPr wrap="square">
            <a:spAutoFit/>
          </a:bodyPr>
          <a:lstStyle/>
          <a:p>
            <a:pPr algn="just"/>
            <a:r>
              <a:rPr lang="en-US" sz="2000" b="1">
                <a:solidFill>
                  <a:srgbClr val="002060"/>
                </a:solidFill>
                <a:latin typeface="Times New Roman" panose="02020603050405020304" pitchFamily="18" charset="0"/>
                <a:cs typeface="Times New Roman" panose="02020603050405020304" pitchFamily="18" charset="0"/>
              </a:rPr>
              <a:t>- Đã ban hành</a:t>
            </a:r>
            <a:r>
              <a:rPr lang="en-US" sz="2000">
                <a:solidFill>
                  <a:srgbClr val="002060"/>
                </a:solidFill>
                <a:latin typeface="Times New Roman" panose="02020603050405020304" pitchFamily="18" charset="0"/>
                <a:cs typeface="Times New Roman" panose="02020603050405020304" pitchFamily="18" charset="0"/>
              </a:rPr>
              <a:t> (1) khung bồi dưỡng về đổi mới, phát triển các hình thức tổ chức sản xuất trong nôn nghiệp; </a:t>
            </a:r>
            <a:r>
              <a:rPr lang="de-DE" sz="2000">
                <a:solidFill>
                  <a:srgbClr val="002060"/>
                </a:solidFill>
                <a:latin typeface="Times New Roman" panose="02020603050405020304" pitchFamily="18" charset="0"/>
                <a:cs typeface="Times New Roman" panose="02020603050405020304" pitchFamily="18" charset="0"/>
              </a:rPr>
              <a:t>(2) Tài liệu tập huấn về phát triển mô hình du lịch cộng đồng nông nghiệp, nông thôn trong xây dựng NTM; (3) biên soạn và phổ biến tài liệu về phát triển cộng đồng trong xây dựng NTM; (4) Tài liệu tập huấn nâng cao nhận thức và chuyển đổi tư duy của người dân và cộng đồng về phát triển kinh tế nông nghiệp và xây dựng NTM.... </a:t>
            </a:r>
          </a:p>
          <a:p>
            <a:pPr algn="just"/>
            <a:r>
              <a:rPr lang="en-US" sz="2000">
                <a:solidFill>
                  <a:srgbClr val="002060"/>
                </a:solidFill>
                <a:latin typeface="Times New Roman" panose="02020603050405020304" pitchFamily="18" charset="0"/>
                <a:cs typeface="Times New Roman" panose="02020603050405020304" pitchFamily="18" charset="0"/>
              </a:rPr>
              <a:t>- Ban hành </a:t>
            </a:r>
            <a:r>
              <a:rPr lang="en-US" sz="2000" b="1">
                <a:solidFill>
                  <a:srgbClr val="002060"/>
                </a:solidFill>
                <a:latin typeface="Times New Roman" panose="02020603050405020304" pitchFamily="18" charset="0"/>
                <a:cs typeface="Times New Roman" panose="02020603050405020304" pitchFamily="18" charset="0"/>
              </a:rPr>
              <a:t>Cẩm nang về xây dựng NTM</a:t>
            </a:r>
          </a:p>
        </p:txBody>
      </p:sp>
    </p:spTree>
    <p:extLst>
      <p:ext uri="{BB962C8B-B14F-4D97-AF65-F5344CB8AC3E}">
        <p14:creationId xmlns:p14="http://schemas.microsoft.com/office/powerpoint/2010/main" val="477737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par>
                          <p:cTn id="8" fill="hold">
                            <p:stCondLst>
                              <p:cond delay="2000"/>
                            </p:stCondLst>
                            <p:childTnLst>
                              <p:par>
                                <p:cTn id="9" presetID="1" presetClass="entr" presetSubtype="0" fill="hold" grpId="0" nodeType="afterEffect">
                                  <p:stCondLst>
                                    <p:cond delay="0"/>
                                  </p:stCondLst>
                                  <p:childTnLst>
                                    <p:set>
                                      <p:cBhvr>
                                        <p:cTn id="10" dur="1" fill="hold">
                                          <p:stCondLst>
                                            <p:cond delay="1249"/>
                                          </p:stCondLst>
                                        </p:cTn>
                                        <p:tgtEl>
                                          <p:spTgt spid="7"/>
                                        </p:tgtEl>
                                        <p:attrNameLst>
                                          <p:attrName>style.visibility</p:attrName>
                                        </p:attrNameLst>
                                      </p:cBhvr>
                                      <p:to>
                                        <p:strVal val="visible"/>
                                      </p:to>
                                    </p:set>
                                  </p:childTnLst>
                                </p:cTn>
                              </p:par>
                            </p:childTnLst>
                          </p:cTn>
                        </p:par>
                        <p:par>
                          <p:cTn id="11" fill="hold">
                            <p:stCondLst>
                              <p:cond delay="3250"/>
                            </p:stCondLst>
                            <p:childTnLst>
                              <p:par>
                                <p:cTn id="12" presetID="6" presetClass="entr" presetSubtype="16" fill="hold" grpId="0" nodeType="after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circle(in)">
                                      <p:cBhvr>
                                        <p:cTn id="14"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4658158" y="1372125"/>
            <a:ext cx="3585059" cy="22854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Plaque 4"/>
          <p:cNvSpPr/>
          <p:nvPr/>
        </p:nvSpPr>
        <p:spPr>
          <a:xfrm>
            <a:off x="160655" y="191294"/>
            <a:ext cx="838200" cy="789064"/>
          </a:xfrm>
          <a:prstGeom prst="plaque">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13500000" scaled="1"/>
            <a:tileRect/>
          </a:gra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Times New Roman" panose="02020603050405020304" pitchFamily="18" charset="0"/>
                <a:cs typeface="Times New Roman" panose="02020603050405020304" pitchFamily="18" charset="0"/>
              </a:rPr>
              <a:t>04</a:t>
            </a:r>
          </a:p>
        </p:txBody>
      </p:sp>
      <p:sp>
        <p:nvSpPr>
          <p:cNvPr id="6" name="Rectangle 5"/>
          <p:cNvSpPr/>
          <p:nvPr/>
        </p:nvSpPr>
        <p:spPr>
          <a:xfrm>
            <a:off x="1433692" y="1372125"/>
            <a:ext cx="2499746" cy="4450080"/>
          </a:xfrm>
          <a:prstGeom prst="rect">
            <a:avLst/>
          </a:prstGeom>
          <a:solidFill>
            <a:schemeClr val="accent6">
              <a:lumMod val="75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2000" b="1">
              <a:latin typeface="Times New Roman" panose="02020603050405020304" pitchFamily="18" charset="0"/>
              <a:cs typeface="Times New Roman" panose="02020603050405020304" pitchFamily="18" charset="0"/>
            </a:endParaRPr>
          </a:p>
          <a:p>
            <a:pPr algn="ctr"/>
            <a:r>
              <a:rPr lang="en-US" sz="2000">
                <a:latin typeface="Times New Roman" panose="02020603050405020304" pitchFamily="18" charset="0"/>
                <a:cs typeface="Times New Roman" panose="02020603050405020304" pitchFamily="18" charset="0"/>
              </a:rPr>
              <a:t>H</a:t>
            </a:r>
            <a:r>
              <a:rPr lang="de-DE" sz="2000">
                <a:latin typeface="Times New Roman" panose="02020603050405020304" pitchFamily="18" charset="0"/>
                <a:cs typeface="Times New Roman" panose="02020603050405020304" pitchFamily="18" charset="0"/>
              </a:rPr>
              <a:t>ệ thống bộ máy chỉ đạo, tổ chức thực hiện Chương trình các cấp đã được thành lập và kiện toàn đầy đủ, xuyên suốt từ trung ương đến địa phương (tỉnh, huyện, xã, thôn), tạo điều kiện thuận lợi để triển khai thực hiện chương trình.</a:t>
            </a:r>
            <a:r>
              <a:rPr lang="en-US" sz="2000" b="1">
                <a:latin typeface="Times New Roman" panose="02020603050405020304" pitchFamily="18" charset="0"/>
                <a:cs typeface="Times New Roman" panose="02020603050405020304" pitchFamily="18" charset="0"/>
              </a:rPr>
              <a:t> </a:t>
            </a:r>
            <a:endParaRPr lang="en-US" sz="2000">
              <a:latin typeface="Times New Roman" panose="02020603050405020304" pitchFamily="18" charset="0"/>
              <a:cs typeface="Times New Roman" panose="02020603050405020304" pitchFamily="18" charset="0"/>
            </a:endParaRPr>
          </a:p>
          <a:p>
            <a:endParaRPr lang="en-US" sz="2000" b="1">
              <a:latin typeface="Times New Roman" panose="02020603050405020304" pitchFamily="18" charset="0"/>
              <a:cs typeface="Times New Roman" panose="02020603050405020304" pitchFamily="18" charset="0"/>
            </a:endParaRPr>
          </a:p>
        </p:txBody>
      </p:sp>
      <p:sp>
        <p:nvSpPr>
          <p:cNvPr id="8" name="Title 1"/>
          <p:cNvSpPr txBox="1">
            <a:spLocks/>
          </p:cNvSpPr>
          <p:nvPr/>
        </p:nvSpPr>
        <p:spPr>
          <a:xfrm>
            <a:off x="1103629" y="270821"/>
            <a:ext cx="10694119" cy="614287"/>
          </a:xfrm>
          <a:prstGeom prst="rect">
            <a:avLst/>
          </a:prstGeom>
          <a:noFill/>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a:solidFill>
                  <a:srgbClr val="002060"/>
                </a:solidFill>
                <a:latin typeface="Times New Roman" panose="02020603050405020304" pitchFamily="18" charset="0"/>
                <a:cs typeface="Times New Roman" panose="02020603050405020304" pitchFamily="18" charset="0"/>
              </a:rPr>
              <a:t>HỆ THỐNG BỘ MÁY THAM MƯU, GIÚP VIỆC ĐÃ ĐƯỢC KIỆN TOÀN</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7275" y="3958881"/>
            <a:ext cx="3759166" cy="250155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87222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103629" y="270821"/>
            <a:ext cx="8345171" cy="614287"/>
          </a:xfrm>
          <a:prstGeom prst="rect">
            <a:avLst/>
          </a:prstGeom>
          <a:noFill/>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a:solidFill>
                  <a:srgbClr val="002060"/>
                </a:solidFill>
                <a:latin typeface="Times New Roman" panose="02020603050405020304" pitchFamily="18" charset="0"/>
                <a:cs typeface="Times New Roman" panose="02020603050405020304" pitchFamily="18" charset="0"/>
              </a:rPr>
              <a:t>TRIỂN KHAI CÁC CHƯƠNG TRÌNH CHUYÊN ĐỀ</a:t>
            </a:r>
          </a:p>
        </p:txBody>
      </p:sp>
      <p:sp>
        <p:nvSpPr>
          <p:cNvPr id="5" name="Plaque 4"/>
          <p:cNvSpPr/>
          <p:nvPr/>
        </p:nvSpPr>
        <p:spPr>
          <a:xfrm>
            <a:off x="160655" y="191294"/>
            <a:ext cx="838200" cy="789064"/>
          </a:xfrm>
          <a:prstGeom prst="plaque">
            <a:avLst/>
          </a:prstGeom>
          <a:solidFill>
            <a:schemeClr val="accent6">
              <a:lumMod val="5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Times New Roman" panose="02020603050405020304" pitchFamily="18" charset="0"/>
                <a:cs typeface="Times New Roman" panose="02020603050405020304" pitchFamily="18" charset="0"/>
              </a:rPr>
              <a:t>05</a:t>
            </a:r>
          </a:p>
        </p:txBody>
      </p:sp>
      <p:sp>
        <p:nvSpPr>
          <p:cNvPr id="28" name="Content Placeholder 2"/>
          <p:cNvSpPr txBox="1">
            <a:spLocks/>
          </p:cNvSpPr>
          <p:nvPr/>
        </p:nvSpPr>
        <p:spPr>
          <a:xfrm>
            <a:off x="7209456" y="3300239"/>
            <a:ext cx="4335145" cy="9414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000">
                <a:solidFill>
                  <a:srgbClr val="C00000"/>
                </a:solidFill>
                <a:latin typeface="Times New Roman" pitchFamily="18" charset="0"/>
                <a:cs typeface="Times New Roman" pitchFamily="18" charset="0"/>
              </a:rPr>
              <a:t>32,5% là HTX, 22,0 % là doanh nghiệp, 40,3% là cơ sở sản xuất/hộ kinh doanh, còn lại là tổ hợp tác.</a:t>
            </a:r>
            <a:endParaRPr lang="en-US" sz="2000" dirty="0">
              <a:solidFill>
                <a:srgbClr val="C00000"/>
              </a:solidFill>
              <a:latin typeface="Times New Roman" panose="02020603050405020304" pitchFamily="18" charset="0"/>
              <a:ea typeface="Cambria" panose="02040503050406030204" pitchFamily="18" charset="0"/>
              <a:cs typeface="Times New Roman" panose="02020603050405020304" pitchFamily="18" charset="0"/>
            </a:endParaRPr>
          </a:p>
        </p:txBody>
      </p:sp>
      <p:sp>
        <p:nvSpPr>
          <p:cNvPr id="30" name="Content Placeholder 2"/>
          <p:cNvSpPr txBox="1">
            <a:spLocks/>
          </p:cNvSpPr>
          <p:nvPr/>
        </p:nvSpPr>
        <p:spPr>
          <a:xfrm>
            <a:off x="7185363" y="2159383"/>
            <a:ext cx="4359238" cy="9080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000">
                <a:solidFill>
                  <a:schemeClr val="accent6">
                    <a:lumMod val="50000"/>
                  </a:schemeClr>
                </a:solidFill>
                <a:latin typeface="Times New Roman" pitchFamily="18" charset="0"/>
                <a:cs typeface="Times New Roman" pitchFamily="18" charset="0"/>
              </a:rPr>
              <a:t>73,9% sản phẩm 3 sao, 24,7% sản phẩm 4 sao, 42 sản phẩm 5 sao, còn lại là tiềm năng 5 sao.</a:t>
            </a:r>
            <a:endParaRPr lang="en-US" sz="2000" dirty="0">
              <a:solidFill>
                <a:schemeClr val="accent6">
                  <a:lumMod val="50000"/>
                </a:schemeClr>
              </a:solidFill>
              <a:latin typeface="Times New Roman" panose="02020603050405020304" pitchFamily="18" charset="0"/>
              <a:ea typeface="Cambria" panose="02040503050406030204" pitchFamily="18" charset="0"/>
              <a:cs typeface="Times New Roman" panose="02020603050405020304" pitchFamily="18" charset="0"/>
            </a:endParaRPr>
          </a:p>
        </p:txBody>
      </p:sp>
      <p:sp>
        <p:nvSpPr>
          <p:cNvPr id="31" name="Decagon 30"/>
          <p:cNvSpPr/>
          <p:nvPr/>
        </p:nvSpPr>
        <p:spPr>
          <a:xfrm>
            <a:off x="4577356" y="1513620"/>
            <a:ext cx="2134870" cy="1291526"/>
          </a:xfrm>
          <a:prstGeom prst="decagon">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63/63 tỉnh, thành phố</a:t>
            </a:r>
          </a:p>
        </p:txBody>
      </p:sp>
      <p:sp>
        <p:nvSpPr>
          <p:cNvPr id="32" name="TextBox 31"/>
          <p:cNvSpPr txBox="1"/>
          <p:nvPr/>
        </p:nvSpPr>
        <p:spPr>
          <a:xfrm>
            <a:off x="7774778" y="1251940"/>
            <a:ext cx="3019425" cy="769441"/>
          </a:xfrm>
          <a:prstGeom prst="rect">
            <a:avLst/>
          </a:prstGeom>
          <a:noFill/>
        </p:spPr>
        <p:txBody>
          <a:bodyPr wrap="square" rtlCol="0">
            <a:spAutoFit/>
          </a:bodyPr>
          <a:lstStyle/>
          <a:p>
            <a:pPr algn="ctr"/>
            <a:r>
              <a:rPr lang="en-US" sz="2800" b="1">
                <a:solidFill>
                  <a:schemeClr val="accent6">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12.075</a:t>
            </a:r>
            <a:r>
              <a:rPr lang="en-US" sz="20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1600" i="1">
                <a:latin typeface="Times New Roman" panose="02020603050405020304" pitchFamily="18" charset="0"/>
                <a:cs typeface="Times New Roman" panose="02020603050405020304" pitchFamily="18" charset="0"/>
              </a:rPr>
              <a:t>sản phẩm OCOP từ 3 sao trở lên</a:t>
            </a:r>
          </a:p>
        </p:txBody>
      </p:sp>
      <p:sp>
        <p:nvSpPr>
          <p:cNvPr id="33" name="TextBox 32"/>
          <p:cNvSpPr txBox="1"/>
          <p:nvPr/>
        </p:nvSpPr>
        <p:spPr>
          <a:xfrm>
            <a:off x="4477965" y="3386259"/>
            <a:ext cx="3019425" cy="769441"/>
          </a:xfrm>
          <a:prstGeom prst="rect">
            <a:avLst/>
          </a:prstGeom>
          <a:noFill/>
        </p:spPr>
        <p:txBody>
          <a:bodyPr wrap="square" rtlCol="0">
            <a:spAutoFit/>
          </a:bodyPr>
          <a:lstStyle/>
          <a:p>
            <a:pPr algn="ctr"/>
            <a:r>
              <a:rPr lang="en-US" sz="2800" b="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6.542</a:t>
            </a:r>
            <a:endParaRPr lang="en-US" sz="200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00" i="1">
                <a:solidFill>
                  <a:srgbClr val="C00000"/>
                </a:solidFill>
                <a:latin typeface="Times New Roman" panose="02020603050405020304" pitchFamily="18" charset="0"/>
                <a:cs typeface="Times New Roman" panose="02020603050405020304" pitchFamily="18" charset="0"/>
              </a:rPr>
              <a:t>chủ thể OCOP</a:t>
            </a:r>
          </a:p>
        </p:txBody>
      </p:sp>
      <p:grpSp>
        <p:nvGrpSpPr>
          <p:cNvPr id="34" name="Group 33"/>
          <p:cNvGrpSpPr/>
          <p:nvPr/>
        </p:nvGrpSpPr>
        <p:grpSpPr>
          <a:xfrm>
            <a:off x="0" y="4368104"/>
            <a:ext cx="8855869" cy="2269614"/>
            <a:chOff x="1409700" y="4191000"/>
            <a:chExt cx="6286500" cy="2216904"/>
          </a:xfrm>
        </p:grpSpPr>
        <p:pic>
          <p:nvPicPr>
            <p:cNvPr id="35" name="Picture 34"/>
            <p:cNvPicPr>
              <a:picLocks noChangeAspect="1"/>
            </p:cNvPicPr>
            <p:nvPr/>
          </p:nvPicPr>
          <p:blipFill rotWithShape="1">
            <a:blip r:embed="rId2">
              <a:extLst>
                <a:ext uri="{28A0092B-C50C-407E-A947-70E740481C1C}">
                  <a14:useLocalDpi xmlns:a14="http://schemas.microsoft.com/office/drawing/2010/main" val="0"/>
                </a:ext>
              </a:extLst>
            </a:blip>
            <a:srcRect r="12134"/>
            <a:stretch/>
          </p:blipFill>
          <p:spPr bwMode="auto">
            <a:xfrm>
              <a:off x="1409700" y="4191000"/>
              <a:ext cx="5557157" cy="2216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Freeform 35"/>
            <p:cNvSpPr/>
            <p:nvPr/>
          </p:nvSpPr>
          <p:spPr>
            <a:xfrm>
              <a:off x="6521450" y="4262581"/>
              <a:ext cx="1174750" cy="1160319"/>
            </a:xfrm>
            <a:custGeom>
              <a:avLst/>
              <a:gdLst>
                <a:gd name="connsiteX0" fmla="*/ 393700 w 1174750"/>
                <a:gd name="connsiteY0" fmla="*/ 17319 h 1160319"/>
                <a:gd name="connsiteX1" fmla="*/ 336550 w 1174750"/>
                <a:gd name="connsiteY1" fmla="*/ 30019 h 1160319"/>
                <a:gd name="connsiteX2" fmla="*/ 304800 w 1174750"/>
                <a:gd name="connsiteY2" fmla="*/ 49069 h 1160319"/>
                <a:gd name="connsiteX3" fmla="*/ 285750 w 1174750"/>
                <a:gd name="connsiteY3" fmla="*/ 55419 h 1160319"/>
                <a:gd name="connsiteX4" fmla="*/ 222250 w 1174750"/>
                <a:gd name="connsiteY4" fmla="*/ 99869 h 1160319"/>
                <a:gd name="connsiteX5" fmla="*/ 196850 w 1174750"/>
                <a:gd name="connsiteY5" fmla="*/ 112569 h 1160319"/>
                <a:gd name="connsiteX6" fmla="*/ 177800 w 1174750"/>
                <a:gd name="connsiteY6" fmla="*/ 125269 h 1160319"/>
                <a:gd name="connsiteX7" fmla="*/ 139700 w 1174750"/>
                <a:gd name="connsiteY7" fmla="*/ 201469 h 1160319"/>
                <a:gd name="connsiteX8" fmla="*/ 133350 w 1174750"/>
                <a:gd name="connsiteY8" fmla="*/ 220519 h 1160319"/>
                <a:gd name="connsiteX9" fmla="*/ 114300 w 1174750"/>
                <a:gd name="connsiteY9" fmla="*/ 366569 h 1160319"/>
                <a:gd name="connsiteX10" fmla="*/ 88900 w 1174750"/>
                <a:gd name="connsiteY10" fmla="*/ 430069 h 1160319"/>
                <a:gd name="connsiteX11" fmla="*/ 82550 w 1174750"/>
                <a:gd name="connsiteY11" fmla="*/ 449119 h 1160319"/>
                <a:gd name="connsiteX12" fmla="*/ 76200 w 1174750"/>
                <a:gd name="connsiteY12" fmla="*/ 544369 h 1160319"/>
                <a:gd name="connsiteX13" fmla="*/ 63500 w 1174750"/>
                <a:gd name="connsiteY13" fmla="*/ 569769 h 1160319"/>
                <a:gd name="connsiteX14" fmla="*/ 50800 w 1174750"/>
                <a:gd name="connsiteY14" fmla="*/ 620569 h 1160319"/>
                <a:gd name="connsiteX15" fmla="*/ 38100 w 1174750"/>
                <a:gd name="connsiteY15" fmla="*/ 639619 h 1160319"/>
                <a:gd name="connsiteX16" fmla="*/ 25400 w 1174750"/>
                <a:gd name="connsiteY16" fmla="*/ 684069 h 1160319"/>
                <a:gd name="connsiteX17" fmla="*/ 12700 w 1174750"/>
                <a:gd name="connsiteY17" fmla="*/ 703119 h 1160319"/>
                <a:gd name="connsiteX18" fmla="*/ 6350 w 1174750"/>
                <a:gd name="connsiteY18" fmla="*/ 734869 h 1160319"/>
                <a:gd name="connsiteX19" fmla="*/ 0 w 1174750"/>
                <a:gd name="connsiteY19" fmla="*/ 760269 h 1160319"/>
                <a:gd name="connsiteX20" fmla="*/ 6350 w 1174750"/>
                <a:gd name="connsiteY20" fmla="*/ 982519 h 1160319"/>
                <a:gd name="connsiteX21" fmla="*/ 31750 w 1174750"/>
                <a:gd name="connsiteY21" fmla="*/ 1039669 h 1160319"/>
                <a:gd name="connsiteX22" fmla="*/ 50800 w 1174750"/>
                <a:gd name="connsiteY22" fmla="*/ 1058719 h 1160319"/>
                <a:gd name="connsiteX23" fmla="*/ 88900 w 1174750"/>
                <a:gd name="connsiteY23" fmla="*/ 1071419 h 1160319"/>
                <a:gd name="connsiteX24" fmla="*/ 107950 w 1174750"/>
                <a:gd name="connsiteY24" fmla="*/ 1077769 h 1160319"/>
                <a:gd name="connsiteX25" fmla="*/ 146050 w 1174750"/>
                <a:gd name="connsiteY25" fmla="*/ 1096819 h 1160319"/>
                <a:gd name="connsiteX26" fmla="*/ 184150 w 1174750"/>
                <a:gd name="connsiteY26" fmla="*/ 1109519 h 1160319"/>
                <a:gd name="connsiteX27" fmla="*/ 203200 w 1174750"/>
                <a:gd name="connsiteY27" fmla="*/ 1115869 h 1160319"/>
                <a:gd name="connsiteX28" fmla="*/ 222250 w 1174750"/>
                <a:gd name="connsiteY28" fmla="*/ 1122219 h 1160319"/>
                <a:gd name="connsiteX29" fmla="*/ 247650 w 1174750"/>
                <a:gd name="connsiteY29" fmla="*/ 1134919 h 1160319"/>
                <a:gd name="connsiteX30" fmla="*/ 298450 w 1174750"/>
                <a:gd name="connsiteY30" fmla="*/ 1147619 h 1160319"/>
                <a:gd name="connsiteX31" fmla="*/ 342900 w 1174750"/>
                <a:gd name="connsiteY31" fmla="*/ 1160319 h 1160319"/>
                <a:gd name="connsiteX32" fmla="*/ 730250 w 1174750"/>
                <a:gd name="connsiteY32" fmla="*/ 1153969 h 1160319"/>
                <a:gd name="connsiteX33" fmla="*/ 755650 w 1174750"/>
                <a:gd name="connsiteY33" fmla="*/ 1141269 h 1160319"/>
                <a:gd name="connsiteX34" fmla="*/ 774700 w 1174750"/>
                <a:gd name="connsiteY34" fmla="*/ 1134919 h 1160319"/>
                <a:gd name="connsiteX35" fmla="*/ 825500 w 1174750"/>
                <a:gd name="connsiteY35" fmla="*/ 1109519 h 1160319"/>
                <a:gd name="connsiteX36" fmla="*/ 889000 w 1174750"/>
                <a:gd name="connsiteY36" fmla="*/ 1096819 h 1160319"/>
                <a:gd name="connsiteX37" fmla="*/ 914400 w 1174750"/>
                <a:gd name="connsiteY37" fmla="*/ 1090469 h 1160319"/>
                <a:gd name="connsiteX38" fmla="*/ 958850 w 1174750"/>
                <a:gd name="connsiteY38" fmla="*/ 1077769 h 1160319"/>
                <a:gd name="connsiteX39" fmla="*/ 1041400 w 1174750"/>
                <a:gd name="connsiteY39" fmla="*/ 1071419 h 1160319"/>
                <a:gd name="connsiteX40" fmla="*/ 1060450 w 1174750"/>
                <a:gd name="connsiteY40" fmla="*/ 1065069 h 1160319"/>
                <a:gd name="connsiteX41" fmla="*/ 1079500 w 1174750"/>
                <a:gd name="connsiteY41" fmla="*/ 1052369 h 1160319"/>
                <a:gd name="connsiteX42" fmla="*/ 1104900 w 1174750"/>
                <a:gd name="connsiteY42" fmla="*/ 1046019 h 1160319"/>
                <a:gd name="connsiteX43" fmla="*/ 1123950 w 1174750"/>
                <a:gd name="connsiteY43" fmla="*/ 1039669 h 1160319"/>
                <a:gd name="connsiteX44" fmla="*/ 1136650 w 1174750"/>
                <a:gd name="connsiteY44" fmla="*/ 1001569 h 1160319"/>
                <a:gd name="connsiteX45" fmla="*/ 1149350 w 1174750"/>
                <a:gd name="connsiteY45" fmla="*/ 919019 h 1160319"/>
                <a:gd name="connsiteX46" fmla="*/ 1162050 w 1174750"/>
                <a:gd name="connsiteY46" fmla="*/ 753919 h 1160319"/>
                <a:gd name="connsiteX47" fmla="*/ 1174750 w 1174750"/>
                <a:gd name="connsiteY47" fmla="*/ 703119 h 1160319"/>
                <a:gd name="connsiteX48" fmla="*/ 1168400 w 1174750"/>
                <a:gd name="connsiteY48" fmla="*/ 645969 h 1160319"/>
                <a:gd name="connsiteX49" fmla="*/ 1117600 w 1174750"/>
                <a:gd name="connsiteY49" fmla="*/ 626919 h 1160319"/>
                <a:gd name="connsiteX50" fmla="*/ 1092200 w 1174750"/>
                <a:gd name="connsiteY50" fmla="*/ 614219 h 1160319"/>
                <a:gd name="connsiteX51" fmla="*/ 1047750 w 1174750"/>
                <a:gd name="connsiteY51" fmla="*/ 601519 h 1160319"/>
                <a:gd name="connsiteX52" fmla="*/ 1028700 w 1174750"/>
                <a:gd name="connsiteY52" fmla="*/ 595169 h 1160319"/>
                <a:gd name="connsiteX53" fmla="*/ 1009650 w 1174750"/>
                <a:gd name="connsiteY53" fmla="*/ 576119 h 1160319"/>
                <a:gd name="connsiteX54" fmla="*/ 1003300 w 1174750"/>
                <a:gd name="connsiteY54" fmla="*/ 550719 h 1160319"/>
                <a:gd name="connsiteX55" fmla="*/ 996950 w 1174750"/>
                <a:gd name="connsiteY55" fmla="*/ 315769 h 1160319"/>
                <a:gd name="connsiteX56" fmla="*/ 952500 w 1174750"/>
                <a:gd name="connsiteY56" fmla="*/ 264969 h 1160319"/>
                <a:gd name="connsiteX57" fmla="*/ 933450 w 1174750"/>
                <a:gd name="connsiteY57" fmla="*/ 258619 h 1160319"/>
                <a:gd name="connsiteX58" fmla="*/ 901700 w 1174750"/>
                <a:gd name="connsiteY58" fmla="*/ 252269 h 1160319"/>
                <a:gd name="connsiteX59" fmla="*/ 869950 w 1174750"/>
                <a:gd name="connsiteY59" fmla="*/ 214169 h 1160319"/>
                <a:gd name="connsiteX60" fmla="*/ 850900 w 1174750"/>
                <a:gd name="connsiteY60" fmla="*/ 195119 h 1160319"/>
                <a:gd name="connsiteX61" fmla="*/ 844550 w 1174750"/>
                <a:gd name="connsiteY61" fmla="*/ 176069 h 1160319"/>
                <a:gd name="connsiteX62" fmla="*/ 781050 w 1174750"/>
                <a:gd name="connsiteY62" fmla="*/ 118919 h 1160319"/>
                <a:gd name="connsiteX63" fmla="*/ 704850 w 1174750"/>
                <a:gd name="connsiteY63" fmla="*/ 87169 h 1160319"/>
                <a:gd name="connsiteX64" fmla="*/ 685800 w 1174750"/>
                <a:gd name="connsiteY64" fmla="*/ 80819 h 1160319"/>
                <a:gd name="connsiteX65" fmla="*/ 660400 w 1174750"/>
                <a:gd name="connsiteY65" fmla="*/ 74469 h 1160319"/>
                <a:gd name="connsiteX66" fmla="*/ 641350 w 1174750"/>
                <a:gd name="connsiteY66" fmla="*/ 68119 h 1160319"/>
                <a:gd name="connsiteX67" fmla="*/ 558800 w 1174750"/>
                <a:gd name="connsiteY67" fmla="*/ 61769 h 1160319"/>
                <a:gd name="connsiteX68" fmla="*/ 508000 w 1174750"/>
                <a:gd name="connsiteY68" fmla="*/ 55419 h 1160319"/>
                <a:gd name="connsiteX69" fmla="*/ 469900 w 1174750"/>
                <a:gd name="connsiteY69" fmla="*/ 42719 h 1160319"/>
                <a:gd name="connsiteX70" fmla="*/ 457200 w 1174750"/>
                <a:gd name="connsiteY70" fmla="*/ 23669 h 1160319"/>
                <a:gd name="connsiteX71" fmla="*/ 393700 w 1174750"/>
                <a:gd name="connsiteY71" fmla="*/ 17319 h 1160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174750" h="1160319">
                  <a:moveTo>
                    <a:pt x="393700" y="17319"/>
                  </a:moveTo>
                  <a:cubicBezTo>
                    <a:pt x="373592" y="18377"/>
                    <a:pt x="354928" y="23455"/>
                    <a:pt x="336550" y="30019"/>
                  </a:cubicBezTo>
                  <a:cubicBezTo>
                    <a:pt x="324927" y="34170"/>
                    <a:pt x="315839" y="43549"/>
                    <a:pt x="304800" y="49069"/>
                  </a:cubicBezTo>
                  <a:cubicBezTo>
                    <a:pt x="298813" y="52062"/>
                    <a:pt x="291601" y="52168"/>
                    <a:pt x="285750" y="55419"/>
                  </a:cubicBezTo>
                  <a:cubicBezTo>
                    <a:pt x="216256" y="94027"/>
                    <a:pt x="275523" y="66573"/>
                    <a:pt x="222250" y="99869"/>
                  </a:cubicBezTo>
                  <a:cubicBezTo>
                    <a:pt x="214223" y="104886"/>
                    <a:pt x="205069" y="107873"/>
                    <a:pt x="196850" y="112569"/>
                  </a:cubicBezTo>
                  <a:cubicBezTo>
                    <a:pt x="190224" y="116355"/>
                    <a:pt x="184150" y="121036"/>
                    <a:pt x="177800" y="125269"/>
                  </a:cubicBezTo>
                  <a:cubicBezTo>
                    <a:pt x="144974" y="174508"/>
                    <a:pt x="157227" y="148889"/>
                    <a:pt x="139700" y="201469"/>
                  </a:cubicBezTo>
                  <a:lnTo>
                    <a:pt x="133350" y="220519"/>
                  </a:lnTo>
                  <a:cubicBezTo>
                    <a:pt x="130540" y="268294"/>
                    <a:pt x="136792" y="321585"/>
                    <a:pt x="114300" y="366569"/>
                  </a:cubicBezTo>
                  <a:cubicBezTo>
                    <a:pt x="95613" y="403943"/>
                    <a:pt x="104593" y="382989"/>
                    <a:pt x="88900" y="430069"/>
                  </a:cubicBezTo>
                  <a:lnTo>
                    <a:pt x="82550" y="449119"/>
                  </a:lnTo>
                  <a:cubicBezTo>
                    <a:pt x="80433" y="480869"/>
                    <a:pt x="81163" y="512938"/>
                    <a:pt x="76200" y="544369"/>
                  </a:cubicBezTo>
                  <a:cubicBezTo>
                    <a:pt x="74724" y="553719"/>
                    <a:pt x="66493" y="560789"/>
                    <a:pt x="63500" y="569769"/>
                  </a:cubicBezTo>
                  <a:cubicBezTo>
                    <a:pt x="56254" y="591506"/>
                    <a:pt x="60304" y="601560"/>
                    <a:pt x="50800" y="620569"/>
                  </a:cubicBezTo>
                  <a:cubicBezTo>
                    <a:pt x="47387" y="627395"/>
                    <a:pt x="42333" y="633269"/>
                    <a:pt x="38100" y="639619"/>
                  </a:cubicBezTo>
                  <a:cubicBezTo>
                    <a:pt x="36065" y="647757"/>
                    <a:pt x="29955" y="674959"/>
                    <a:pt x="25400" y="684069"/>
                  </a:cubicBezTo>
                  <a:cubicBezTo>
                    <a:pt x="21987" y="690895"/>
                    <a:pt x="16933" y="696769"/>
                    <a:pt x="12700" y="703119"/>
                  </a:cubicBezTo>
                  <a:cubicBezTo>
                    <a:pt x="10583" y="713702"/>
                    <a:pt x="8691" y="724333"/>
                    <a:pt x="6350" y="734869"/>
                  </a:cubicBezTo>
                  <a:cubicBezTo>
                    <a:pt x="4457" y="743388"/>
                    <a:pt x="0" y="751542"/>
                    <a:pt x="0" y="760269"/>
                  </a:cubicBezTo>
                  <a:cubicBezTo>
                    <a:pt x="0" y="834383"/>
                    <a:pt x="942" y="908603"/>
                    <a:pt x="6350" y="982519"/>
                  </a:cubicBezTo>
                  <a:cubicBezTo>
                    <a:pt x="7683" y="1000731"/>
                    <a:pt x="19480" y="1024946"/>
                    <a:pt x="31750" y="1039669"/>
                  </a:cubicBezTo>
                  <a:cubicBezTo>
                    <a:pt x="37499" y="1046568"/>
                    <a:pt x="42950" y="1054358"/>
                    <a:pt x="50800" y="1058719"/>
                  </a:cubicBezTo>
                  <a:cubicBezTo>
                    <a:pt x="62502" y="1065220"/>
                    <a:pt x="76200" y="1067186"/>
                    <a:pt x="88900" y="1071419"/>
                  </a:cubicBezTo>
                  <a:lnTo>
                    <a:pt x="107950" y="1077769"/>
                  </a:lnTo>
                  <a:cubicBezTo>
                    <a:pt x="177425" y="1100927"/>
                    <a:pt x="72192" y="1063993"/>
                    <a:pt x="146050" y="1096819"/>
                  </a:cubicBezTo>
                  <a:cubicBezTo>
                    <a:pt x="158283" y="1102256"/>
                    <a:pt x="171450" y="1105286"/>
                    <a:pt x="184150" y="1109519"/>
                  </a:cubicBezTo>
                  <a:lnTo>
                    <a:pt x="203200" y="1115869"/>
                  </a:lnTo>
                  <a:cubicBezTo>
                    <a:pt x="209550" y="1117986"/>
                    <a:pt x="216263" y="1119226"/>
                    <a:pt x="222250" y="1122219"/>
                  </a:cubicBezTo>
                  <a:cubicBezTo>
                    <a:pt x="230717" y="1126452"/>
                    <a:pt x="238670" y="1131926"/>
                    <a:pt x="247650" y="1134919"/>
                  </a:cubicBezTo>
                  <a:cubicBezTo>
                    <a:pt x="264209" y="1140439"/>
                    <a:pt x="281517" y="1143386"/>
                    <a:pt x="298450" y="1147619"/>
                  </a:cubicBezTo>
                  <a:cubicBezTo>
                    <a:pt x="330344" y="1155592"/>
                    <a:pt x="315571" y="1151209"/>
                    <a:pt x="342900" y="1160319"/>
                  </a:cubicBezTo>
                  <a:cubicBezTo>
                    <a:pt x="472017" y="1158202"/>
                    <a:pt x="601253" y="1159923"/>
                    <a:pt x="730250" y="1153969"/>
                  </a:cubicBezTo>
                  <a:cubicBezTo>
                    <a:pt x="739706" y="1153533"/>
                    <a:pt x="746949" y="1144998"/>
                    <a:pt x="755650" y="1141269"/>
                  </a:cubicBezTo>
                  <a:cubicBezTo>
                    <a:pt x="761802" y="1138632"/>
                    <a:pt x="768713" y="1137912"/>
                    <a:pt x="774700" y="1134919"/>
                  </a:cubicBezTo>
                  <a:cubicBezTo>
                    <a:pt x="817081" y="1113728"/>
                    <a:pt x="792088" y="1119065"/>
                    <a:pt x="825500" y="1109519"/>
                  </a:cubicBezTo>
                  <a:cubicBezTo>
                    <a:pt x="859915" y="1099686"/>
                    <a:pt x="847419" y="1105135"/>
                    <a:pt x="889000" y="1096819"/>
                  </a:cubicBezTo>
                  <a:cubicBezTo>
                    <a:pt x="897558" y="1095107"/>
                    <a:pt x="906009" y="1092867"/>
                    <a:pt x="914400" y="1090469"/>
                  </a:cubicBezTo>
                  <a:cubicBezTo>
                    <a:pt x="930209" y="1085952"/>
                    <a:pt x="941977" y="1079754"/>
                    <a:pt x="958850" y="1077769"/>
                  </a:cubicBezTo>
                  <a:cubicBezTo>
                    <a:pt x="986259" y="1074544"/>
                    <a:pt x="1013883" y="1073536"/>
                    <a:pt x="1041400" y="1071419"/>
                  </a:cubicBezTo>
                  <a:cubicBezTo>
                    <a:pt x="1047750" y="1069302"/>
                    <a:pt x="1054463" y="1068062"/>
                    <a:pt x="1060450" y="1065069"/>
                  </a:cubicBezTo>
                  <a:cubicBezTo>
                    <a:pt x="1067276" y="1061656"/>
                    <a:pt x="1072485" y="1055375"/>
                    <a:pt x="1079500" y="1052369"/>
                  </a:cubicBezTo>
                  <a:cubicBezTo>
                    <a:pt x="1087522" y="1048931"/>
                    <a:pt x="1096509" y="1048417"/>
                    <a:pt x="1104900" y="1046019"/>
                  </a:cubicBezTo>
                  <a:cubicBezTo>
                    <a:pt x="1111336" y="1044180"/>
                    <a:pt x="1117600" y="1041786"/>
                    <a:pt x="1123950" y="1039669"/>
                  </a:cubicBezTo>
                  <a:cubicBezTo>
                    <a:pt x="1128183" y="1026969"/>
                    <a:pt x="1135172" y="1014874"/>
                    <a:pt x="1136650" y="1001569"/>
                  </a:cubicBezTo>
                  <a:cubicBezTo>
                    <a:pt x="1143964" y="935745"/>
                    <a:pt x="1138351" y="963014"/>
                    <a:pt x="1149350" y="919019"/>
                  </a:cubicBezTo>
                  <a:cubicBezTo>
                    <a:pt x="1151857" y="871395"/>
                    <a:pt x="1151725" y="805542"/>
                    <a:pt x="1162050" y="753919"/>
                  </a:cubicBezTo>
                  <a:cubicBezTo>
                    <a:pt x="1165473" y="736803"/>
                    <a:pt x="1174750" y="703119"/>
                    <a:pt x="1174750" y="703119"/>
                  </a:cubicBezTo>
                  <a:cubicBezTo>
                    <a:pt x="1172633" y="684069"/>
                    <a:pt x="1176331" y="663418"/>
                    <a:pt x="1168400" y="645969"/>
                  </a:cubicBezTo>
                  <a:cubicBezTo>
                    <a:pt x="1163556" y="635313"/>
                    <a:pt x="1126035" y="630082"/>
                    <a:pt x="1117600" y="626919"/>
                  </a:cubicBezTo>
                  <a:cubicBezTo>
                    <a:pt x="1108737" y="623595"/>
                    <a:pt x="1100901" y="617948"/>
                    <a:pt x="1092200" y="614219"/>
                  </a:cubicBezTo>
                  <a:cubicBezTo>
                    <a:pt x="1076975" y="607694"/>
                    <a:pt x="1063862" y="606122"/>
                    <a:pt x="1047750" y="601519"/>
                  </a:cubicBezTo>
                  <a:cubicBezTo>
                    <a:pt x="1041314" y="599680"/>
                    <a:pt x="1035050" y="597286"/>
                    <a:pt x="1028700" y="595169"/>
                  </a:cubicBezTo>
                  <a:cubicBezTo>
                    <a:pt x="1022350" y="588819"/>
                    <a:pt x="1014105" y="583916"/>
                    <a:pt x="1009650" y="576119"/>
                  </a:cubicBezTo>
                  <a:cubicBezTo>
                    <a:pt x="1005320" y="568542"/>
                    <a:pt x="1003725" y="559436"/>
                    <a:pt x="1003300" y="550719"/>
                  </a:cubicBezTo>
                  <a:cubicBezTo>
                    <a:pt x="999483" y="472467"/>
                    <a:pt x="1005999" y="393590"/>
                    <a:pt x="996950" y="315769"/>
                  </a:cubicBezTo>
                  <a:cubicBezTo>
                    <a:pt x="994598" y="295543"/>
                    <a:pt x="970609" y="274024"/>
                    <a:pt x="952500" y="264969"/>
                  </a:cubicBezTo>
                  <a:cubicBezTo>
                    <a:pt x="946513" y="261976"/>
                    <a:pt x="939944" y="260242"/>
                    <a:pt x="933450" y="258619"/>
                  </a:cubicBezTo>
                  <a:cubicBezTo>
                    <a:pt x="922979" y="256001"/>
                    <a:pt x="912283" y="254386"/>
                    <a:pt x="901700" y="252269"/>
                  </a:cubicBezTo>
                  <a:cubicBezTo>
                    <a:pt x="846045" y="196614"/>
                    <a:pt x="914153" y="267213"/>
                    <a:pt x="869950" y="214169"/>
                  </a:cubicBezTo>
                  <a:cubicBezTo>
                    <a:pt x="864201" y="207270"/>
                    <a:pt x="857250" y="201469"/>
                    <a:pt x="850900" y="195119"/>
                  </a:cubicBezTo>
                  <a:cubicBezTo>
                    <a:pt x="848783" y="188769"/>
                    <a:pt x="848659" y="181353"/>
                    <a:pt x="844550" y="176069"/>
                  </a:cubicBezTo>
                  <a:cubicBezTo>
                    <a:pt x="826964" y="153458"/>
                    <a:pt x="804321" y="135209"/>
                    <a:pt x="781050" y="118919"/>
                  </a:cubicBezTo>
                  <a:cubicBezTo>
                    <a:pt x="728315" y="82005"/>
                    <a:pt x="761314" y="99717"/>
                    <a:pt x="704850" y="87169"/>
                  </a:cubicBezTo>
                  <a:cubicBezTo>
                    <a:pt x="698316" y="85717"/>
                    <a:pt x="692236" y="82658"/>
                    <a:pt x="685800" y="80819"/>
                  </a:cubicBezTo>
                  <a:cubicBezTo>
                    <a:pt x="677409" y="78421"/>
                    <a:pt x="668791" y="76867"/>
                    <a:pt x="660400" y="74469"/>
                  </a:cubicBezTo>
                  <a:cubicBezTo>
                    <a:pt x="653964" y="72630"/>
                    <a:pt x="647992" y="68949"/>
                    <a:pt x="641350" y="68119"/>
                  </a:cubicBezTo>
                  <a:cubicBezTo>
                    <a:pt x="613965" y="64696"/>
                    <a:pt x="586274" y="64386"/>
                    <a:pt x="558800" y="61769"/>
                  </a:cubicBezTo>
                  <a:cubicBezTo>
                    <a:pt x="541812" y="60151"/>
                    <a:pt x="524933" y="57536"/>
                    <a:pt x="508000" y="55419"/>
                  </a:cubicBezTo>
                  <a:cubicBezTo>
                    <a:pt x="495300" y="51186"/>
                    <a:pt x="477326" y="53858"/>
                    <a:pt x="469900" y="42719"/>
                  </a:cubicBezTo>
                  <a:cubicBezTo>
                    <a:pt x="465667" y="36369"/>
                    <a:pt x="463672" y="27714"/>
                    <a:pt x="457200" y="23669"/>
                  </a:cubicBezTo>
                  <a:cubicBezTo>
                    <a:pt x="379370" y="-24975"/>
                    <a:pt x="413808" y="16261"/>
                    <a:pt x="393700" y="17319"/>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pic>
        <p:nvPicPr>
          <p:cNvPr id="37" name="Picture 36" descr="OCOP-logo-final-2019 cop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9754" y="2260060"/>
            <a:ext cx="3288013" cy="1318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Title 1"/>
          <p:cNvSpPr txBox="1">
            <a:spLocks/>
          </p:cNvSpPr>
          <p:nvPr/>
        </p:nvSpPr>
        <p:spPr>
          <a:xfrm>
            <a:off x="998855" y="903717"/>
            <a:ext cx="8132409" cy="614287"/>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a:solidFill>
                  <a:srgbClr val="002060"/>
                </a:solidFill>
                <a:latin typeface="Times New Roman" panose="02020603050405020304" pitchFamily="18" charset="0"/>
                <a:cs typeface="Times New Roman" panose="02020603050405020304" pitchFamily="18" charset="0"/>
              </a:rPr>
              <a:t>1. Kết quả triển khai Chương trình OCOP</a:t>
            </a:r>
          </a:p>
        </p:txBody>
      </p:sp>
      <p:sp>
        <p:nvSpPr>
          <p:cNvPr id="39" name="Content Placeholder 2"/>
          <p:cNvSpPr txBox="1">
            <a:spLocks/>
          </p:cNvSpPr>
          <p:nvPr/>
        </p:nvSpPr>
        <p:spPr>
          <a:xfrm>
            <a:off x="7418177" y="4685524"/>
            <a:ext cx="4335145" cy="9414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000">
                <a:latin typeface="Times New Roman" pitchFamily="18" charset="0"/>
                <a:cs typeface="Times New Roman" pitchFamily="18" charset="0"/>
              </a:rPr>
              <a:t>- Tổ chức nhiều hoạt động quảng bá, giới thiệu sản phẩm OCOP.</a:t>
            </a:r>
          </a:p>
          <a:p>
            <a:pPr marL="0" indent="0" algn="just">
              <a:buNone/>
            </a:pPr>
            <a:r>
              <a:rPr lang="en-US" sz="2000">
                <a:latin typeface="Times New Roman" panose="02020603050405020304" pitchFamily="18" charset="0"/>
                <a:ea typeface="Cambria" panose="02040503050406030204" pitchFamily="18" charset="0"/>
                <a:cs typeface="Times New Roman" panose="02020603050405020304" pitchFamily="18" charset="0"/>
              </a:rPr>
              <a:t>- Phê duyệt và tổ chức triển khai </a:t>
            </a:r>
            <a:r>
              <a:rPr lang="en-US" sz="2000" b="1">
                <a:latin typeface="Times New Roman" panose="02020603050405020304" pitchFamily="18" charset="0"/>
                <a:ea typeface="Cambria" panose="02040503050406030204" pitchFamily="18" charset="0"/>
                <a:cs typeface="Times New Roman" panose="02020603050405020304" pitchFamily="18" charset="0"/>
              </a:rPr>
              <a:t>31 mô hình</a:t>
            </a:r>
            <a:r>
              <a:rPr lang="en-US" sz="2000">
                <a:latin typeface="Times New Roman" panose="02020603050405020304" pitchFamily="18" charset="0"/>
                <a:ea typeface="Cambria" panose="02040503050406030204" pitchFamily="18" charset="0"/>
                <a:cs typeface="Times New Roman" panose="02020603050405020304" pitchFamily="18" charset="0"/>
              </a:rPr>
              <a:t> thí điểm thuộc Chương trình OCOP.</a:t>
            </a:r>
            <a:endParaRPr lang="en-US" sz="2000" dirty="0">
              <a:latin typeface="Times New Roman" panose="020206030504050203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093204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103629" y="270821"/>
            <a:ext cx="8345171" cy="614287"/>
          </a:xfrm>
          <a:prstGeom prst="rect">
            <a:avLst/>
          </a:prstGeom>
          <a:noFill/>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a:solidFill>
                  <a:srgbClr val="002060"/>
                </a:solidFill>
                <a:latin typeface="Times New Roman" panose="02020603050405020304" pitchFamily="18" charset="0"/>
                <a:cs typeface="Times New Roman" panose="02020603050405020304" pitchFamily="18" charset="0"/>
              </a:rPr>
              <a:t>TRIỂN KHAI CÁC CHƯƠNG TRÌNH CHUYÊN ĐỀ</a:t>
            </a:r>
          </a:p>
        </p:txBody>
      </p:sp>
      <p:sp>
        <p:nvSpPr>
          <p:cNvPr id="5" name="Plaque 4"/>
          <p:cNvSpPr/>
          <p:nvPr/>
        </p:nvSpPr>
        <p:spPr>
          <a:xfrm>
            <a:off x="160655" y="191294"/>
            <a:ext cx="838200" cy="789064"/>
          </a:xfrm>
          <a:prstGeom prst="plaque">
            <a:avLst/>
          </a:prstGeom>
          <a:solidFill>
            <a:schemeClr val="accent6">
              <a:lumMod val="5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Times New Roman" panose="02020603050405020304" pitchFamily="18" charset="0"/>
                <a:cs typeface="Times New Roman" panose="02020603050405020304" pitchFamily="18" charset="0"/>
              </a:rPr>
              <a:t>05</a:t>
            </a:r>
          </a:p>
        </p:txBody>
      </p:sp>
      <p:sp>
        <p:nvSpPr>
          <p:cNvPr id="28" name="Content Placeholder 2"/>
          <p:cNvSpPr txBox="1">
            <a:spLocks/>
          </p:cNvSpPr>
          <p:nvPr/>
        </p:nvSpPr>
        <p:spPr>
          <a:xfrm>
            <a:off x="5276214" y="3608828"/>
            <a:ext cx="5925186" cy="63565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000">
                <a:solidFill>
                  <a:srgbClr val="C00000"/>
                </a:solidFill>
                <a:latin typeface="Times New Roman" pitchFamily="18" charset="0"/>
                <a:cs typeface="Times New Roman" pitchFamily="18" charset="0"/>
              </a:rPr>
              <a:t>- Bộ Nông nghiệp và PTNT đã ban hành danh mục </a:t>
            </a:r>
            <a:r>
              <a:rPr lang="en-US" sz="2000" b="1">
                <a:solidFill>
                  <a:srgbClr val="C00000"/>
                </a:solidFill>
                <a:latin typeface="Times New Roman" pitchFamily="18" charset="0"/>
                <a:cs typeface="Times New Roman" pitchFamily="18" charset="0"/>
              </a:rPr>
              <a:t>20 mô hình</a:t>
            </a:r>
            <a:r>
              <a:rPr lang="en-US" sz="2000">
                <a:solidFill>
                  <a:srgbClr val="C00000"/>
                </a:solidFill>
                <a:latin typeface="Times New Roman" pitchFamily="18" charset="0"/>
                <a:cs typeface="Times New Roman" pitchFamily="18" charset="0"/>
              </a:rPr>
              <a:t> thí điểm để các địa phương tổ chức triển khai. </a:t>
            </a:r>
            <a:endParaRPr lang="en-US" sz="2000" dirty="0">
              <a:solidFill>
                <a:srgbClr val="C00000"/>
              </a:solidFill>
              <a:latin typeface="Times New Roman" panose="02020603050405020304" pitchFamily="18" charset="0"/>
              <a:ea typeface="Cambria" panose="02040503050406030204" pitchFamily="18" charset="0"/>
              <a:cs typeface="Times New Roman" panose="02020603050405020304" pitchFamily="18" charset="0"/>
            </a:endParaRPr>
          </a:p>
        </p:txBody>
      </p:sp>
      <p:sp>
        <p:nvSpPr>
          <p:cNvPr id="31" name="Decagon 30"/>
          <p:cNvSpPr/>
          <p:nvPr/>
        </p:nvSpPr>
        <p:spPr>
          <a:xfrm>
            <a:off x="5276214" y="1662707"/>
            <a:ext cx="5696586" cy="1291526"/>
          </a:xfrm>
          <a:prstGeom prst="decagon">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58/63 tỉnh, thành phố ban hành Đề án/Kế hoạch triển khai Chương trình</a:t>
            </a:r>
          </a:p>
        </p:txBody>
      </p:sp>
      <p:sp>
        <p:nvSpPr>
          <p:cNvPr id="38" name="Title 1"/>
          <p:cNvSpPr txBox="1">
            <a:spLocks/>
          </p:cNvSpPr>
          <p:nvPr/>
        </p:nvSpPr>
        <p:spPr>
          <a:xfrm>
            <a:off x="998855" y="903717"/>
            <a:ext cx="8132409" cy="614287"/>
          </a:xfrm>
          <a:prstGeom prst="rect">
            <a:avLst/>
          </a:prstGeom>
          <a:noFill/>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rgbClr val="002060"/>
                </a:solidFill>
                <a:latin typeface="Times New Roman" panose="02020603050405020304" pitchFamily="18" charset="0"/>
                <a:cs typeface="Times New Roman" panose="02020603050405020304" pitchFamily="18" charset="0"/>
              </a:rPr>
              <a:t>2. </a:t>
            </a:r>
            <a:r>
              <a:rPr lang="en-US" sz="2400" b="1" dirty="0" err="1">
                <a:solidFill>
                  <a:srgbClr val="002060"/>
                </a:solidFill>
                <a:latin typeface="Times New Roman" panose="02020603050405020304" pitchFamily="18" charset="0"/>
                <a:cs typeface="Times New Roman" panose="02020603050405020304" pitchFamily="18" charset="0"/>
              </a:rPr>
              <a:t>Kết</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quả</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triển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khai</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Chương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trình</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phát</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triển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a:solidFill>
                  <a:srgbClr val="FF0000"/>
                </a:solidFill>
                <a:latin typeface="Times New Roman" panose="02020603050405020304" pitchFamily="18" charset="0"/>
                <a:cs typeface="Times New Roman" panose="02020603050405020304" pitchFamily="18" charset="0"/>
              </a:rPr>
              <a:t>du </a:t>
            </a:r>
            <a:r>
              <a:rPr lang="en-US" sz="2400" b="1" dirty="0" err="1">
                <a:solidFill>
                  <a:srgbClr val="FF0000"/>
                </a:solidFill>
                <a:latin typeface="Times New Roman" panose="02020603050405020304" pitchFamily="18" charset="0"/>
                <a:cs typeface="Times New Roman" panose="02020603050405020304" pitchFamily="18" charset="0"/>
              </a:rPr>
              <a:t>lịch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nông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thôn</a:t>
            </a:r>
            <a:endParaRPr lang="en-US" sz="2400" b="1" dirty="0">
              <a:solidFill>
                <a:srgbClr val="002060"/>
              </a:solidFill>
              <a:latin typeface="Times New Roman" panose="02020603050405020304" pitchFamily="18" charset="0"/>
              <a:cs typeface="Times New Roman" panose="02020603050405020304" pitchFamily="18" charset="0"/>
            </a:endParaRPr>
          </a:p>
        </p:txBody>
      </p:sp>
      <p:sp>
        <p:nvSpPr>
          <p:cNvPr id="39" name="Content Placeholder 2"/>
          <p:cNvSpPr txBox="1">
            <a:spLocks/>
          </p:cNvSpPr>
          <p:nvPr/>
        </p:nvSpPr>
        <p:spPr>
          <a:xfrm>
            <a:off x="5276214" y="4677043"/>
            <a:ext cx="5925186" cy="9414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000">
                <a:latin typeface="Times New Roman" pitchFamily="18" charset="0"/>
                <a:cs typeface="Times New Roman" pitchFamily="18" charset="0"/>
              </a:rPr>
              <a:t>- Tổ chức nhiều hoạt động tập huấn, hướng dẫn phát triển du lịch nông thôn từ trung ương đến địa phương.</a:t>
            </a:r>
            <a:endParaRPr lang="en-US" sz="2000" dirty="0">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20" name="Picture 19"/>
          <p:cNvPicPr>
            <a:picLocks noChangeAspect="1"/>
          </p:cNvPicPr>
          <p:nvPr/>
        </p:nvPicPr>
        <p:blipFill>
          <a:blip r:embed="rId2"/>
          <a:stretch>
            <a:fillRect/>
          </a:stretch>
        </p:blipFill>
        <p:spPr>
          <a:xfrm>
            <a:off x="717688" y="2519315"/>
            <a:ext cx="3518356" cy="2814685"/>
          </a:xfrm>
          <a:prstGeom prst="rect">
            <a:avLst/>
          </a:prstGeom>
        </p:spPr>
      </p:pic>
    </p:spTree>
    <p:extLst>
      <p:ext uri="{BB962C8B-B14F-4D97-AF65-F5344CB8AC3E}">
        <p14:creationId xmlns:p14="http://schemas.microsoft.com/office/powerpoint/2010/main" val="3592743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103629" y="270821"/>
            <a:ext cx="8345171" cy="614287"/>
          </a:xfrm>
          <a:prstGeom prst="rect">
            <a:avLst/>
          </a:prstGeom>
          <a:noFill/>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a:solidFill>
                  <a:srgbClr val="002060"/>
                </a:solidFill>
                <a:latin typeface="Times New Roman" panose="02020603050405020304" pitchFamily="18" charset="0"/>
                <a:cs typeface="Times New Roman" panose="02020603050405020304" pitchFamily="18" charset="0"/>
              </a:rPr>
              <a:t>TRIỂN KHAI CÁC CHƯƠNG TRÌNH CHUYÊN ĐỀ</a:t>
            </a:r>
          </a:p>
        </p:txBody>
      </p:sp>
      <p:sp>
        <p:nvSpPr>
          <p:cNvPr id="5" name="Plaque 4"/>
          <p:cNvSpPr/>
          <p:nvPr/>
        </p:nvSpPr>
        <p:spPr>
          <a:xfrm>
            <a:off x="160655" y="191294"/>
            <a:ext cx="838200" cy="789064"/>
          </a:xfrm>
          <a:prstGeom prst="plaque">
            <a:avLst/>
          </a:prstGeom>
          <a:solidFill>
            <a:schemeClr val="accent6">
              <a:lumMod val="5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Times New Roman" panose="02020603050405020304" pitchFamily="18" charset="0"/>
                <a:cs typeface="Times New Roman" panose="02020603050405020304" pitchFamily="18" charset="0"/>
              </a:rPr>
              <a:t>05</a:t>
            </a:r>
          </a:p>
        </p:txBody>
      </p:sp>
      <p:sp>
        <p:nvSpPr>
          <p:cNvPr id="28" name="Content Placeholder 2"/>
          <p:cNvSpPr txBox="1">
            <a:spLocks/>
          </p:cNvSpPr>
          <p:nvPr/>
        </p:nvSpPr>
        <p:spPr>
          <a:xfrm>
            <a:off x="5127127" y="2018567"/>
            <a:ext cx="5925186" cy="63565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Đợt</a:t>
            </a:r>
            <a:r>
              <a:rPr lang="en-US" sz="2000" dirty="0">
                <a:latin typeface="Times New Roman" pitchFamily="18" charset="0"/>
                <a:cs typeface="Times New Roman" pitchFamily="18" charset="0"/>
              </a:rPr>
              <a:t> 1: </a:t>
            </a:r>
            <a:r>
              <a:rPr lang="en-US" sz="2000" dirty="0" err="1">
                <a:latin typeface="Times New Roman" pitchFamily="18" charset="0"/>
                <a:cs typeface="Times New Roman" pitchFamily="18" charset="0"/>
              </a:rPr>
              <a:t>Đã</a:t>
            </a:r>
            <a:r>
              <a:rPr lang="en-US" sz="2000" dirty="0">
                <a:latin typeface="Times New Roman" pitchFamily="18" charset="0"/>
                <a:cs typeface="Times New Roman" pitchFamily="18" charset="0"/>
              </a:rPr>
              <a:t> </a:t>
            </a:r>
            <a:r>
              <a:rPr lang="de-DE" sz="2000" dirty="0">
                <a:latin typeface="Times New Roman" pitchFamily="18" charset="0"/>
                <a:cs typeface="Times New Roman" pitchFamily="18" charset="0"/>
              </a:rPr>
              <a:t>phê duyệt nội dung, kinh phí của 08 nhiệm vụ KHCN; 03 nhiệm vụ đang hoàn thiện thủ tục tổ chức các Hội đồng tư vấn tuyển chọn</a:t>
            </a:r>
          </a:p>
          <a:p>
            <a:pPr marL="0" indent="0" algn="just">
              <a:buNone/>
            </a:pPr>
            <a:endParaRPr lang="en-US" sz="2000" dirty="0">
              <a:latin typeface="Times New Roman" panose="02020603050405020304" pitchFamily="18" charset="0"/>
              <a:ea typeface="Cambria" panose="020405030504060302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38" name="Title 1"/>
          <p:cNvSpPr txBox="1">
            <a:spLocks/>
          </p:cNvSpPr>
          <p:nvPr/>
        </p:nvSpPr>
        <p:spPr>
          <a:xfrm>
            <a:off x="998855" y="903717"/>
            <a:ext cx="10132971" cy="614287"/>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rgbClr val="002060"/>
                </a:solidFill>
                <a:latin typeface="Times New Roman" panose="02020603050405020304" pitchFamily="18" charset="0"/>
                <a:cs typeface="Times New Roman" panose="02020603050405020304" pitchFamily="18" charset="0"/>
              </a:rPr>
              <a:t>3. </a:t>
            </a:r>
            <a:r>
              <a:rPr lang="en-US" sz="2400" b="1" dirty="0" err="1">
                <a:solidFill>
                  <a:srgbClr val="002060"/>
                </a:solidFill>
                <a:latin typeface="Times New Roman" panose="02020603050405020304" pitchFamily="18" charset="0"/>
                <a:cs typeface="Times New Roman" panose="02020603050405020304" pitchFamily="18" charset="0"/>
              </a:rPr>
              <a:t>Kết</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quả</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triển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khai</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Chương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trình</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a:solidFill>
                  <a:srgbClr val="FF0000"/>
                </a:solidFill>
                <a:latin typeface="Times New Roman" panose="02020603050405020304" pitchFamily="18" charset="0"/>
                <a:cs typeface="Times New Roman" panose="02020603050405020304" pitchFamily="18" charset="0"/>
              </a:rPr>
              <a:t>KHCN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phục</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vụ</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xây</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dựng</a:t>
            </a:r>
            <a:r>
              <a:rPr lang="en-US" sz="2400" b="1" dirty="0">
                <a:solidFill>
                  <a:srgbClr val="002060"/>
                </a:solidFill>
                <a:latin typeface="Times New Roman" panose="02020603050405020304" pitchFamily="18" charset="0"/>
                <a:cs typeface="Times New Roman" panose="02020603050405020304" pitchFamily="18" charset="0"/>
              </a:rPr>
              <a:t> NTM</a:t>
            </a:r>
          </a:p>
        </p:txBody>
      </p:sp>
      <p:sp>
        <p:nvSpPr>
          <p:cNvPr id="39" name="Content Placeholder 2"/>
          <p:cNvSpPr txBox="1">
            <a:spLocks/>
          </p:cNvSpPr>
          <p:nvPr/>
        </p:nvSpPr>
        <p:spPr>
          <a:xfrm>
            <a:off x="5144547" y="3154787"/>
            <a:ext cx="5925186" cy="10011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000" dirty="0">
                <a:latin typeface="Times New Roman" pitchFamily="18" charset="0"/>
                <a:cs typeface="Times New Roman" pitchFamily="18" charset="0"/>
              </a:rPr>
              <a:t>- </a:t>
            </a:r>
            <a:r>
              <a:rPr lang="de-DE" sz="2000" dirty="0">
                <a:latin typeface="Times New Roman" pitchFamily="18" charset="0"/>
                <a:cs typeface="Times New Roman" pitchFamily="18" charset="0"/>
              </a:rPr>
              <a:t>Đợt 2: Đã hoàn thành tổ chức họp Hội đồng tư vấn xác định nhiệm vụ, xác định được 31 nhiệm vụ, hiện đang trình cấp có thẩm quyền xem xét, phê duyệt danh mục.</a:t>
            </a:r>
            <a:endParaRPr lang="en-US" sz="2000" dirty="0">
              <a:latin typeface="Times New Roman" panose="02020603050405020304" pitchFamily="18" charset="0"/>
              <a:ea typeface="Cambria" panose="02040503050406030204" pitchFamily="18" charset="0"/>
              <a:cs typeface="Times New Roman" panose="02020603050405020304" pitchFamily="18" charset="0"/>
            </a:endParaRPr>
          </a:p>
        </p:txBody>
      </p:sp>
      <p:grpSp>
        <p:nvGrpSpPr>
          <p:cNvPr id="9" name="Group 8"/>
          <p:cNvGrpSpPr/>
          <p:nvPr/>
        </p:nvGrpSpPr>
        <p:grpSpPr>
          <a:xfrm>
            <a:off x="1084941" y="2105166"/>
            <a:ext cx="2990102" cy="2695434"/>
            <a:chOff x="8359644" y="760666"/>
            <a:chExt cx="2879282" cy="2650610"/>
          </a:xfrm>
        </p:grpSpPr>
        <p:sp>
          <p:nvSpPr>
            <p:cNvPr id="10" name="Content Placeholder 2"/>
            <p:cNvSpPr txBox="1">
              <a:spLocks/>
            </p:cNvSpPr>
            <p:nvPr/>
          </p:nvSpPr>
          <p:spPr>
            <a:xfrm rot="510620">
              <a:off x="8439162" y="2838795"/>
              <a:ext cx="2529335" cy="57248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US" sz="1600" i="1">
                  <a:solidFill>
                    <a:schemeClr val="accent6">
                      <a:lumMod val="50000"/>
                    </a:schemeClr>
                  </a:solidFill>
                  <a:latin typeface="Times New Roman" panose="02020603050405020304" pitchFamily="18" charset="0"/>
                  <a:cs typeface="Times New Roman" panose="02020603050405020304" pitchFamily="18" charset="0"/>
                </a:rPr>
                <a:t>Quyết định 923/QĐ-TTg ngày 02/8/2022</a:t>
              </a:r>
            </a:p>
          </p:txBody>
        </p:sp>
        <p:pic>
          <p:nvPicPr>
            <p:cNvPr id="11" name="Picture 10"/>
            <p:cNvPicPr>
              <a:picLocks noChangeAspect="1"/>
            </p:cNvPicPr>
            <p:nvPr/>
          </p:nvPicPr>
          <p:blipFill>
            <a:blip r:embed="rId2"/>
            <a:stretch>
              <a:fillRect/>
            </a:stretch>
          </p:blipFill>
          <p:spPr>
            <a:xfrm>
              <a:off x="8359644" y="760666"/>
              <a:ext cx="2879282" cy="2110711"/>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12" name="Content Placeholder 2"/>
            <p:cNvSpPr txBox="1">
              <a:spLocks/>
            </p:cNvSpPr>
            <p:nvPr/>
          </p:nvSpPr>
          <p:spPr>
            <a:xfrm>
              <a:off x="8615238" y="1122983"/>
              <a:ext cx="2529335" cy="57248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US" sz="1800" b="1">
                  <a:solidFill>
                    <a:schemeClr val="accent4">
                      <a:lumMod val="20000"/>
                      <a:lumOff val="80000"/>
                    </a:schemeClr>
                  </a:solidFill>
                  <a:latin typeface="Times New Roman" panose="02020603050405020304" pitchFamily="18" charset="0"/>
                  <a:cs typeface="Times New Roman" panose="02020603050405020304" pitchFamily="18" charset="0"/>
                </a:rPr>
                <a:t>KHCN PHỤC VỤ </a:t>
              </a:r>
            </a:p>
            <a:p>
              <a:pPr marL="0" indent="0" algn="ctr">
                <a:lnSpc>
                  <a:spcPct val="100000"/>
                </a:lnSpc>
                <a:spcBef>
                  <a:spcPts val="0"/>
                </a:spcBef>
                <a:buFont typeface="Arial" panose="020B0604020202020204" pitchFamily="34" charset="0"/>
                <a:buNone/>
              </a:pPr>
              <a:r>
                <a:rPr lang="en-US" sz="1800" b="1">
                  <a:solidFill>
                    <a:schemeClr val="accent4">
                      <a:lumMod val="20000"/>
                      <a:lumOff val="80000"/>
                    </a:schemeClr>
                  </a:solidFill>
                  <a:latin typeface="Times New Roman" panose="02020603050405020304" pitchFamily="18" charset="0"/>
                  <a:cs typeface="Times New Roman" panose="02020603050405020304" pitchFamily="18" charset="0"/>
                </a:rPr>
                <a:t>XÂY DỰNG NTM</a:t>
              </a:r>
            </a:p>
          </p:txBody>
        </p:sp>
      </p:grpSp>
      <p:sp>
        <p:nvSpPr>
          <p:cNvPr id="13" name="Content Placeholder 2"/>
          <p:cNvSpPr txBox="1">
            <a:spLocks/>
          </p:cNvSpPr>
          <p:nvPr/>
        </p:nvSpPr>
        <p:spPr>
          <a:xfrm>
            <a:off x="5127127" y="4746615"/>
            <a:ext cx="5925186" cy="154485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000">
                <a:latin typeface="Times New Roman" pitchFamily="18" charset="0"/>
                <a:cs typeface="Times New Roman" pitchFamily="18" charset="0"/>
              </a:rPr>
              <a:t>- 30/63 tỉnh thành phố cũng đã phối hợp với các đơn vị có liên quan trình Ủy ban nhân dân tỉnh ban hành Kế hoạch triển khai Chương trình KHCN phục vụ xây dựng NTM giai đoạn 2021-2025</a:t>
            </a:r>
            <a:endParaRPr lang="en-US" sz="2000" dirty="0">
              <a:latin typeface="Times New Roman" panose="020206030504050203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765353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par>
                          <p:cTn id="8" fill="hold">
                            <p:stCondLst>
                              <p:cond delay="2000"/>
                            </p:stCondLst>
                            <p:childTnLst>
                              <p:par>
                                <p:cTn id="9" presetID="21" presetClass="entr" presetSubtype="1"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heel(1)">
                                      <p:cBhvr>
                                        <p:cTn id="11"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2025</TotalTime>
  <Words>3102</Words>
  <Application>Microsoft Office PowerPoint</Application>
  <PresentationFormat>Widescreen</PresentationFormat>
  <Paragraphs>176</Paragraphs>
  <Slides>25</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Calibri Light</vt:lpstr>
      <vt:lpstr>Cambria</vt:lpstr>
      <vt:lpstr>Times New Roman</vt:lpstr>
      <vt:lpstr>Wingdings</vt:lpstr>
      <vt:lpstr>Office Theme</vt:lpstr>
      <vt:lpstr>PowerPoint Presentation</vt:lpstr>
      <vt:lpstr>KẾT QUẢ THỰC HIỆN CHƯƠNG TRÌNH NĂM 2023, QUÝ I/2024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NHIỆM VỤ VÀ GIẢI PHÁP TRỌNG TÂM  THAM MƯU THỰC HIỆN CHƯƠNG TRÌNH TRONG NĂM 2024</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ddhuan</dc:creator>
  <cp:lastModifiedBy>sonkhnn@yahoo.com</cp:lastModifiedBy>
  <cp:revision>155</cp:revision>
  <cp:lastPrinted>2024-04-24T08:48:42Z</cp:lastPrinted>
  <dcterms:created xsi:type="dcterms:W3CDTF">2022-08-02T06:45:11Z</dcterms:created>
  <dcterms:modified xsi:type="dcterms:W3CDTF">2024-04-24T08:48:54Z</dcterms:modified>
</cp:coreProperties>
</file>