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01" r:id="rId3"/>
    <p:sldId id="287" r:id="rId4"/>
    <p:sldId id="290" r:id="rId5"/>
    <p:sldId id="302" r:id="rId6"/>
    <p:sldId id="304" r:id="rId7"/>
    <p:sldId id="305" r:id="rId8"/>
    <p:sldId id="306" r:id="rId9"/>
    <p:sldId id="308" r:id="rId10"/>
    <p:sldId id="307" r:id="rId11"/>
    <p:sldId id="309" r:id="rId12"/>
    <p:sldId id="310" r:id="rId13"/>
    <p:sldId id="313" r:id="rId14"/>
    <p:sldId id="311" r:id="rId15"/>
    <p:sldId id="293" r:id="rId16"/>
    <p:sldId id="288" r:id="rId17"/>
    <p:sldId id="314" r:id="rId18"/>
    <p:sldId id="315" r:id="rId19"/>
    <p:sldId id="312" r:id="rId20"/>
    <p:sldId id="297" r:id="rId21"/>
    <p:sldId id="260" r:id="rId22"/>
    <p:sldId id="298" r:id="rId23"/>
    <p:sldId id="299" r:id="rId24"/>
    <p:sldId id="300" r:id="rId25"/>
    <p:sldId id="28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03" autoAdjust="0"/>
  </p:normalViewPr>
  <p:slideViewPr>
    <p:cSldViewPr snapToGrid="0">
      <p:cViewPr varScale="1">
        <p:scale>
          <a:sx n="84" d="100"/>
          <a:sy n="84" d="100"/>
        </p:scale>
        <p:origin x="816"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5ECDE-F2AB-4702-980B-666B8BF15D0A}"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708951FA-0F62-4075-A14F-98526EF6F215}">
      <dgm:prSet phldrT="[Text]" phldr="1"/>
      <dgm:spPr/>
      <dgm:t>
        <a:bodyPr/>
        <a:lstStyle/>
        <a:p>
          <a:endParaRPr lang="en-US"/>
        </a:p>
      </dgm:t>
    </dgm:pt>
    <dgm:pt modelId="{4C3C623E-965A-4A3C-9EE0-E7776B89053A}" type="parTrans" cxnId="{A44BFAFF-379C-4A75-8D16-DE3E5DCFE953}">
      <dgm:prSet/>
      <dgm:spPr/>
      <dgm:t>
        <a:bodyPr/>
        <a:lstStyle/>
        <a:p>
          <a:endParaRPr lang="en-US"/>
        </a:p>
      </dgm:t>
    </dgm:pt>
    <dgm:pt modelId="{0BE0AB6D-80F1-425C-A0A6-12BEFEEB2B10}" type="sibTrans" cxnId="{A44BFAFF-379C-4A75-8D16-DE3E5DCFE953}">
      <dgm:prSet/>
      <dgm:spPr/>
      <dgm:t>
        <a:bodyPr/>
        <a:lstStyle/>
        <a:p>
          <a:endParaRPr lang="en-US"/>
        </a:p>
      </dgm:t>
    </dgm:pt>
    <dgm:pt modelId="{D46BF1BE-39F5-4E77-B13D-4FD99943FF6F}">
      <dgm:prSet phldrT="[Text]"/>
      <dgm:spPr/>
      <dgm:t>
        <a:bodyPr/>
        <a:lstStyle/>
        <a:p>
          <a:endParaRPr lang="en-US">
            <a:solidFill>
              <a:schemeClr val="accent6">
                <a:lumMod val="50000"/>
              </a:schemeClr>
            </a:solidFill>
          </a:endParaRPr>
        </a:p>
      </dgm:t>
    </dgm:pt>
    <dgm:pt modelId="{375637BE-2109-4137-B83A-0FDCC85E5E1A}" type="parTrans" cxnId="{488D2A7A-0726-485B-87F2-503DF4EADF15}">
      <dgm:prSet/>
      <dgm:spPr/>
      <dgm:t>
        <a:bodyPr/>
        <a:lstStyle/>
        <a:p>
          <a:endParaRPr lang="en-US"/>
        </a:p>
      </dgm:t>
    </dgm:pt>
    <dgm:pt modelId="{BFFCE2A0-3722-43A0-BCC4-DC7A57B11762}" type="sibTrans" cxnId="{488D2A7A-0726-485B-87F2-503DF4EADF15}">
      <dgm:prSet/>
      <dgm:spPr/>
      <dgm:t>
        <a:bodyPr/>
        <a:lstStyle/>
        <a:p>
          <a:endParaRPr lang="en-US"/>
        </a:p>
      </dgm:t>
    </dgm:pt>
    <dgm:pt modelId="{138E03C3-B53C-4183-9DD1-D30EE6F29CFA}">
      <dgm:prSet phldrT="[Text]" phldr="1"/>
      <dgm:spPr/>
      <dgm:t>
        <a:bodyPr/>
        <a:lstStyle/>
        <a:p>
          <a:endParaRPr lang="en-US"/>
        </a:p>
      </dgm:t>
    </dgm:pt>
    <dgm:pt modelId="{76F92260-B2B5-4575-AC6B-E8648E0FCB14}" type="parTrans" cxnId="{9F8A428A-C3F9-44E4-A458-AD5D46E62788}">
      <dgm:prSet/>
      <dgm:spPr/>
      <dgm:t>
        <a:bodyPr/>
        <a:lstStyle/>
        <a:p>
          <a:endParaRPr lang="en-US"/>
        </a:p>
      </dgm:t>
    </dgm:pt>
    <dgm:pt modelId="{B9BB4517-9D2A-448B-9298-96D31B7AA22E}" type="sibTrans" cxnId="{9F8A428A-C3F9-44E4-A458-AD5D46E62788}">
      <dgm:prSet/>
      <dgm:spPr/>
      <dgm:t>
        <a:bodyPr/>
        <a:lstStyle/>
        <a:p>
          <a:endParaRPr lang="en-US"/>
        </a:p>
      </dgm:t>
    </dgm:pt>
    <dgm:pt modelId="{4895426D-0F3C-4CC1-BC33-78F0C0E5AADA}">
      <dgm:prSet phldrT="[Text]" phldr="1"/>
      <dgm:spPr/>
      <dgm:t>
        <a:bodyPr/>
        <a:lstStyle/>
        <a:p>
          <a:endParaRPr lang="en-US"/>
        </a:p>
      </dgm:t>
    </dgm:pt>
    <dgm:pt modelId="{411CC42B-A03A-4FC4-9F63-058D301FCDDF}" type="parTrans" cxnId="{12C30C9E-7355-427C-9859-83BD7CE229A6}">
      <dgm:prSet/>
      <dgm:spPr/>
      <dgm:t>
        <a:bodyPr/>
        <a:lstStyle/>
        <a:p>
          <a:endParaRPr lang="en-US"/>
        </a:p>
      </dgm:t>
    </dgm:pt>
    <dgm:pt modelId="{8BA94F75-1D20-45E7-88A3-EA9A9BF007BD}" type="sibTrans" cxnId="{12C30C9E-7355-427C-9859-83BD7CE229A6}">
      <dgm:prSet/>
      <dgm:spPr/>
      <dgm:t>
        <a:bodyPr/>
        <a:lstStyle/>
        <a:p>
          <a:endParaRPr lang="en-US"/>
        </a:p>
      </dgm:t>
    </dgm:pt>
    <dgm:pt modelId="{F5E0115F-2FE6-470F-A72A-B436FB7FED66}">
      <dgm:prSet phldrT="[Text]"/>
      <dgm:spPr/>
      <dgm:t>
        <a:bodyPr/>
        <a:lstStyle/>
        <a:p>
          <a:endParaRPr lang="en-US">
            <a:solidFill>
              <a:schemeClr val="accent6">
                <a:lumMod val="50000"/>
              </a:schemeClr>
            </a:solidFill>
          </a:endParaRPr>
        </a:p>
      </dgm:t>
    </dgm:pt>
    <dgm:pt modelId="{6DD69CC4-60DC-4729-BCEB-3DFC0F76B730}" type="sibTrans" cxnId="{3AB491A6-212F-4C17-9C1A-1FE6D903B6EB}">
      <dgm:prSet/>
      <dgm:spPr/>
      <dgm:t>
        <a:bodyPr/>
        <a:lstStyle/>
        <a:p>
          <a:endParaRPr lang="en-US"/>
        </a:p>
      </dgm:t>
    </dgm:pt>
    <dgm:pt modelId="{E9DA6129-2DC4-46E0-9A15-E2289FC31DD7}" type="parTrans" cxnId="{3AB491A6-212F-4C17-9C1A-1FE6D903B6EB}">
      <dgm:prSet/>
      <dgm:spPr/>
      <dgm:t>
        <a:bodyPr/>
        <a:lstStyle/>
        <a:p>
          <a:endParaRPr lang="en-US"/>
        </a:p>
      </dgm:t>
    </dgm:pt>
    <dgm:pt modelId="{FF4726FC-C6EA-4D0B-A176-8FA6ED734BC9}" type="pres">
      <dgm:prSet presAssocID="{E5B5ECDE-F2AB-4702-980B-666B8BF15D0A}" presName="Name0" presStyleCnt="0">
        <dgm:presLayoutVars>
          <dgm:chMax val="7"/>
          <dgm:dir/>
          <dgm:animOne val="branch"/>
        </dgm:presLayoutVars>
      </dgm:prSet>
      <dgm:spPr/>
    </dgm:pt>
    <dgm:pt modelId="{0C7BEDC0-4615-494D-AD1E-D50121CC75B6}" type="pres">
      <dgm:prSet presAssocID="{708951FA-0F62-4075-A14F-98526EF6F215}" presName="parTx1" presStyleLbl="node1" presStyleIdx="0" presStyleCnt="3"/>
      <dgm:spPr/>
    </dgm:pt>
    <dgm:pt modelId="{41E42442-0B0B-4665-839F-27D6229E9460}" type="pres">
      <dgm:prSet presAssocID="{708951FA-0F62-4075-A14F-98526EF6F215}" presName="spPre1" presStyleCnt="0"/>
      <dgm:spPr/>
    </dgm:pt>
    <dgm:pt modelId="{FA67709C-5EB0-44B3-9D87-645DD7672EF3}" type="pres">
      <dgm:prSet presAssocID="{708951FA-0F62-4075-A14F-98526EF6F215}" presName="chLin1" presStyleCnt="0"/>
      <dgm:spPr/>
    </dgm:pt>
    <dgm:pt modelId="{4B5ECB09-4CE8-4F59-9065-1AF47B8405D3}" type="pres">
      <dgm:prSet presAssocID="{375637BE-2109-4137-B83A-0FDCC85E5E1A}" presName="Name11" presStyleLbl="parChTrans1D1" presStyleIdx="0" presStyleCnt="8"/>
      <dgm:spPr/>
    </dgm:pt>
    <dgm:pt modelId="{D2EF562B-E635-426D-802E-48783865D330}" type="pres">
      <dgm:prSet presAssocID="{375637BE-2109-4137-B83A-0FDCC85E5E1A}" presName="Name31" presStyleLbl="parChTrans1D1" presStyleIdx="1" presStyleCnt="8"/>
      <dgm:spPr/>
    </dgm:pt>
    <dgm:pt modelId="{99FD94EB-74D1-4506-BFB0-B9FFADE1D85D}" type="pres">
      <dgm:prSet presAssocID="{D46BF1BE-39F5-4E77-B13D-4FD99943FF6F}" presName="txAndLines1" presStyleCnt="0"/>
      <dgm:spPr/>
    </dgm:pt>
    <dgm:pt modelId="{CA461EDF-1357-4D69-927D-41BC38659D82}" type="pres">
      <dgm:prSet presAssocID="{D46BF1BE-39F5-4E77-B13D-4FD99943FF6F}" presName="anchor1" presStyleCnt="0"/>
      <dgm:spPr/>
    </dgm:pt>
    <dgm:pt modelId="{6A64107E-FFB2-4DDA-9E85-61253B9C5896}" type="pres">
      <dgm:prSet presAssocID="{D46BF1BE-39F5-4E77-B13D-4FD99943FF6F}" presName="backup1" presStyleCnt="0"/>
      <dgm:spPr/>
    </dgm:pt>
    <dgm:pt modelId="{28A1E060-610D-4264-9624-39177F95DC80}" type="pres">
      <dgm:prSet presAssocID="{D46BF1BE-39F5-4E77-B13D-4FD99943FF6F}" presName="preLine1" presStyleLbl="parChTrans1D1" presStyleIdx="2" presStyleCnt="8"/>
      <dgm:spPr/>
    </dgm:pt>
    <dgm:pt modelId="{E1A0BD04-6F43-4AB0-8C2F-94D8340EAA4A}" type="pres">
      <dgm:prSet presAssocID="{D46BF1BE-39F5-4E77-B13D-4FD99943FF6F}" presName="desTx1" presStyleLbl="revTx" presStyleIdx="0" presStyleCnt="0">
        <dgm:presLayoutVars>
          <dgm:bulletEnabled val="1"/>
        </dgm:presLayoutVars>
      </dgm:prSet>
      <dgm:spPr/>
    </dgm:pt>
    <dgm:pt modelId="{D51AB366-7857-47AA-B3C7-0120B8A06B6B}" type="pres">
      <dgm:prSet presAssocID="{D46BF1BE-39F5-4E77-B13D-4FD99943FF6F}" presName="postLine1" presStyleLbl="parChTrans1D1" presStyleIdx="3" presStyleCnt="8"/>
      <dgm:spPr/>
    </dgm:pt>
    <dgm:pt modelId="{5AFAA61B-CDB7-4006-BE13-43C8C68931C7}" type="pres">
      <dgm:prSet presAssocID="{E9DA6129-2DC4-46E0-9A15-E2289FC31DD7}" presName="Name11" presStyleLbl="parChTrans1D1" presStyleIdx="4" presStyleCnt="8"/>
      <dgm:spPr/>
    </dgm:pt>
    <dgm:pt modelId="{10F917EC-BB91-42F0-ACEE-284A670CD7D5}" type="pres">
      <dgm:prSet presAssocID="{E9DA6129-2DC4-46E0-9A15-E2289FC31DD7}" presName="Name31" presStyleLbl="parChTrans1D1" presStyleIdx="5" presStyleCnt="8"/>
      <dgm:spPr/>
    </dgm:pt>
    <dgm:pt modelId="{AAD41924-119E-449E-8301-764F2C3CBDE7}" type="pres">
      <dgm:prSet presAssocID="{F5E0115F-2FE6-470F-A72A-B436FB7FED66}" presName="txAndLines1" presStyleCnt="0"/>
      <dgm:spPr/>
    </dgm:pt>
    <dgm:pt modelId="{F22526A0-B017-4C80-B27B-80ADB6686768}" type="pres">
      <dgm:prSet presAssocID="{F5E0115F-2FE6-470F-A72A-B436FB7FED66}" presName="anchor1" presStyleCnt="0"/>
      <dgm:spPr/>
    </dgm:pt>
    <dgm:pt modelId="{5C2DD836-D4DB-4CA9-882D-B328055391FC}" type="pres">
      <dgm:prSet presAssocID="{F5E0115F-2FE6-470F-A72A-B436FB7FED66}" presName="backup1" presStyleCnt="0"/>
      <dgm:spPr/>
    </dgm:pt>
    <dgm:pt modelId="{67062B3A-6514-40B7-8CDC-643DF60D8C03}" type="pres">
      <dgm:prSet presAssocID="{F5E0115F-2FE6-470F-A72A-B436FB7FED66}" presName="preLine1" presStyleLbl="parChTrans1D1" presStyleIdx="6" presStyleCnt="8"/>
      <dgm:spPr/>
    </dgm:pt>
    <dgm:pt modelId="{2889DEDF-9302-4874-849A-77581DF504CD}" type="pres">
      <dgm:prSet presAssocID="{F5E0115F-2FE6-470F-A72A-B436FB7FED66}" presName="desTx1" presStyleLbl="revTx" presStyleIdx="0" presStyleCnt="0">
        <dgm:presLayoutVars>
          <dgm:bulletEnabled val="1"/>
        </dgm:presLayoutVars>
      </dgm:prSet>
      <dgm:spPr/>
    </dgm:pt>
    <dgm:pt modelId="{1EB96629-AB36-4C79-908A-A5A60D47683E}" type="pres">
      <dgm:prSet presAssocID="{F5E0115F-2FE6-470F-A72A-B436FB7FED66}" presName="postLine1" presStyleLbl="parChTrans1D1" presStyleIdx="7" presStyleCnt="8"/>
      <dgm:spPr/>
    </dgm:pt>
    <dgm:pt modelId="{8E57B852-F1D4-414F-A490-477EF18B8E93}" type="pres">
      <dgm:prSet presAssocID="{708951FA-0F62-4075-A14F-98526EF6F215}" presName="spPost1" presStyleCnt="0"/>
      <dgm:spPr/>
    </dgm:pt>
    <dgm:pt modelId="{4D77E8B0-62C3-4D50-87CC-36566D693266}" type="pres">
      <dgm:prSet presAssocID="{138E03C3-B53C-4183-9DD1-D30EE6F29CFA}" presName="parTx2" presStyleLbl="node1" presStyleIdx="1" presStyleCnt="3"/>
      <dgm:spPr/>
    </dgm:pt>
    <dgm:pt modelId="{F375D94D-9E4F-48C7-8BDA-F098189618F4}" type="pres">
      <dgm:prSet presAssocID="{4895426D-0F3C-4CC1-BC33-78F0C0E5AADA}" presName="parTx3" presStyleLbl="node1" presStyleIdx="2" presStyleCnt="3"/>
      <dgm:spPr/>
    </dgm:pt>
  </dgm:ptLst>
  <dgm:cxnLst>
    <dgm:cxn modelId="{0B09D30F-6244-4155-88B2-C7E4CF63E1B1}" type="presOf" srcId="{F5E0115F-2FE6-470F-A72A-B436FB7FED66}" destId="{2889DEDF-9302-4874-849A-77581DF504CD}" srcOrd="0" destOrd="0" presId="urn:microsoft.com/office/officeart/2009/3/layout/SubStepProcess"/>
    <dgm:cxn modelId="{ED1BB225-2961-4EFF-9966-0F419C9053F4}" type="presOf" srcId="{708951FA-0F62-4075-A14F-98526EF6F215}" destId="{0C7BEDC0-4615-494D-AD1E-D50121CC75B6}" srcOrd="0" destOrd="0" presId="urn:microsoft.com/office/officeart/2009/3/layout/SubStepProcess"/>
    <dgm:cxn modelId="{2140B13C-75E8-41E1-9B1F-D336F4AAE203}" type="presOf" srcId="{D46BF1BE-39F5-4E77-B13D-4FD99943FF6F}" destId="{E1A0BD04-6F43-4AB0-8C2F-94D8340EAA4A}" srcOrd="0" destOrd="0" presId="urn:microsoft.com/office/officeart/2009/3/layout/SubStepProcess"/>
    <dgm:cxn modelId="{488D2A7A-0726-485B-87F2-503DF4EADF15}" srcId="{708951FA-0F62-4075-A14F-98526EF6F215}" destId="{D46BF1BE-39F5-4E77-B13D-4FD99943FF6F}" srcOrd="0" destOrd="0" parTransId="{375637BE-2109-4137-B83A-0FDCC85E5E1A}" sibTransId="{BFFCE2A0-3722-43A0-BCC4-DC7A57B11762}"/>
    <dgm:cxn modelId="{9F8A428A-C3F9-44E4-A458-AD5D46E62788}" srcId="{E5B5ECDE-F2AB-4702-980B-666B8BF15D0A}" destId="{138E03C3-B53C-4183-9DD1-D30EE6F29CFA}" srcOrd="1" destOrd="0" parTransId="{76F92260-B2B5-4575-AC6B-E8648E0FCB14}" sibTransId="{B9BB4517-9D2A-448B-9298-96D31B7AA22E}"/>
    <dgm:cxn modelId="{77086C94-256D-41E5-BB65-7349D2B3CEDE}" type="presOf" srcId="{4895426D-0F3C-4CC1-BC33-78F0C0E5AADA}" destId="{F375D94D-9E4F-48C7-8BDA-F098189618F4}" srcOrd="0" destOrd="0" presId="urn:microsoft.com/office/officeart/2009/3/layout/SubStepProcess"/>
    <dgm:cxn modelId="{12C30C9E-7355-427C-9859-83BD7CE229A6}" srcId="{E5B5ECDE-F2AB-4702-980B-666B8BF15D0A}" destId="{4895426D-0F3C-4CC1-BC33-78F0C0E5AADA}" srcOrd="2" destOrd="0" parTransId="{411CC42B-A03A-4FC4-9F63-058D301FCDDF}" sibTransId="{8BA94F75-1D20-45E7-88A3-EA9A9BF007BD}"/>
    <dgm:cxn modelId="{099D8BA0-3FDC-4826-8287-FC2902414240}" type="presOf" srcId="{138E03C3-B53C-4183-9DD1-D30EE6F29CFA}" destId="{4D77E8B0-62C3-4D50-87CC-36566D693266}" srcOrd="0" destOrd="0" presId="urn:microsoft.com/office/officeart/2009/3/layout/SubStepProcess"/>
    <dgm:cxn modelId="{3AB491A6-212F-4C17-9C1A-1FE6D903B6EB}" srcId="{708951FA-0F62-4075-A14F-98526EF6F215}" destId="{F5E0115F-2FE6-470F-A72A-B436FB7FED66}" srcOrd="1" destOrd="0" parTransId="{E9DA6129-2DC4-46E0-9A15-E2289FC31DD7}" sibTransId="{6DD69CC4-60DC-4729-BCEB-3DFC0F76B730}"/>
    <dgm:cxn modelId="{F55B20DF-ACCE-4114-BCD0-32B4942BFCF9}" type="presOf" srcId="{E5B5ECDE-F2AB-4702-980B-666B8BF15D0A}" destId="{FF4726FC-C6EA-4D0B-A176-8FA6ED734BC9}" srcOrd="0" destOrd="0" presId="urn:microsoft.com/office/officeart/2009/3/layout/SubStepProcess"/>
    <dgm:cxn modelId="{A44BFAFF-379C-4A75-8D16-DE3E5DCFE953}" srcId="{E5B5ECDE-F2AB-4702-980B-666B8BF15D0A}" destId="{708951FA-0F62-4075-A14F-98526EF6F215}" srcOrd="0" destOrd="0" parTransId="{4C3C623E-965A-4A3C-9EE0-E7776B89053A}" sibTransId="{0BE0AB6D-80F1-425C-A0A6-12BEFEEB2B10}"/>
    <dgm:cxn modelId="{E7ABF8BB-F261-4484-9F6F-D7D090D29250}" type="presParOf" srcId="{FF4726FC-C6EA-4D0B-A176-8FA6ED734BC9}" destId="{0C7BEDC0-4615-494D-AD1E-D50121CC75B6}" srcOrd="0" destOrd="0" presId="urn:microsoft.com/office/officeart/2009/3/layout/SubStepProcess"/>
    <dgm:cxn modelId="{2589F1CC-22FA-4DB7-8BF1-734061EF6F7A}" type="presParOf" srcId="{FF4726FC-C6EA-4D0B-A176-8FA6ED734BC9}" destId="{41E42442-0B0B-4665-839F-27D6229E9460}" srcOrd="1" destOrd="0" presId="urn:microsoft.com/office/officeart/2009/3/layout/SubStepProcess"/>
    <dgm:cxn modelId="{ADA527DB-120E-457A-9A71-37F19642B941}" type="presParOf" srcId="{FF4726FC-C6EA-4D0B-A176-8FA6ED734BC9}" destId="{FA67709C-5EB0-44B3-9D87-645DD7672EF3}" srcOrd="2" destOrd="0" presId="urn:microsoft.com/office/officeart/2009/3/layout/SubStepProcess"/>
    <dgm:cxn modelId="{74101674-52C0-4020-8252-41EAC9AD82B0}" type="presParOf" srcId="{FA67709C-5EB0-44B3-9D87-645DD7672EF3}" destId="{4B5ECB09-4CE8-4F59-9065-1AF47B8405D3}" srcOrd="0" destOrd="0" presId="urn:microsoft.com/office/officeart/2009/3/layout/SubStepProcess"/>
    <dgm:cxn modelId="{EF6C357B-8F1C-427B-BDA1-4C03527C4914}" type="presParOf" srcId="{FA67709C-5EB0-44B3-9D87-645DD7672EF3}" destId="{D2EF562B-E635-426D-802E-48783865D330}" srcOrd="1" destOrd="0" presId="urn:microsoft.com/office/officeart/2009/3/layout/SubStepProcess"/>
    <dgm:cxn modelId="{AB19F3CF-532C-4575-9342-444BD8A68F30}" type="presParOf" srcId="{FA67709C-5EB0-44B3-9D87-645DD7672EF3}" destId="{99FD94EB-74D1-4506-BFB0-B9FFADE1D85D}" srcOrd="2" destOrd="0" presId="urn:microsoft.com/office/officeart/2009/3/layout/SubStepProcess"/>
    <dgm:cxn modelId="{3A36CB9E-F4EE-4DDD-AE9C-0D18BA2C3E9E}" type="presParOf" srcId="{99FD94EB-74D1-4506-BFB0-B9FFADE1D85D}" destId="{CA461EDF-1357-4D69-927D-41BC38659D82}" srcOrd="0" destOrd="0" presId="urn:microsoft.com/office/officeart/2009/3/layout/SubStepProcess"/>
    <dgm:cxn modelId="{DE4534A5-2E65-495D-A311-37906686141A}" type="presParOf" srcId="{99FD94EB-74D1-4506-BFB0-B9FFADE1D85D}" destId="{6A64107E-FFB2-4DDA-9E85-61253B9C5896}" srcOrd="1" destOrd="0" presId="urn:microsoft.com/office/officeart/2009/3/layout/SubStepProcess"/>
    <dgm:cxn modelId="{4BD64F3D-459C-410D-BAD5-1DD1EA25E65C}" type="presParOf" srcId="{99FD94EB-74D1-4506-BFB0-B9FFADE1D85D}" destId="{28A1E060-610D-4264-9624-39177F95DC80}" srcOrd="2" destOrd="0" presId="urn:microsoft.com/office/officeart/2009/3/layout/SubStepProcess"/>
    <dgm:cxn modelId="{C0B5E0D6-DCA1-4B6F-B0E9-96BB3951E44B}" type="presParOf" srcId="{99FD94EB-74D1-4506-BFB0-B9FFADE1D85D}" destId="{E1A0BD04-6F43-4AB0-8C2F-94D8340EAA4A}" srcOrd="3" destOrd="0" presId="urn:microsoft.com/office/officeart/2009/3/layout/SubStepProcess"/>
    <dgm:cxn modelId="{54FD02FA-E459-4762-9348-519A94950BB7}" type="presParOf" srcId="{99FD94EB-74D1-4506-BFB0-B9FFADE1D85D}" destId="{D51AB366-7857-47AA-B3C7-0120B8A06B6B}" srcOrd="4" destOrd="0" presId="urn:microsoft.com/office/officeart/2009/3/layout/SubStepProcess"/>
    <dgm:cxn modelId="{3D136AFF-D07A-457D-823D-6DDC56969E4C}" type="presParOf" srcId="{FA67709C-5EB0-44B3-9D87-645DD7672EF3}" destId="{5AFAA61B-CDB7-4006-BE13-43C8C68931C7}" srcOrd="3" destOrd="0" presId="urn:microsoft.com/office/officeart/2009/3/layout/SubStepProcess"/>
    <dgm:cxn modelId="{73AC487A-39C2-4048-8242-9FFA507454BB}" type="presParOf" srcId="{FA67709C-5EB0-44B3-9D87-645DD7672EF3}" destId="{10F917EC-BB91-42F0-ACEE-284A670CD7D5}" srcOrd="4" destOrd="0" presId="urn:microsoft.com/office/officeart/2009/3/layout/SubStepProcess"/>
    <dgm:cxn modelId="{5443C428-7DB3-4999-9FA3-F9A88EDED1F3}" type="presParOf" srcId="{FA67709C-5EB0-44B3-9D87-645DD7672EF3}" destId="{AAD41924-119E-449E-8301-764F2C3CBDE7}" srcOrd="5" destOrd="0" presId="urn:microsoft.com/office/officeart/2009/3/layout/SubStepProcess"/>
    <dgm:cxn modelId="{1A302959-E6C6-4C58-975A-FFD80B785994}" type="presParOf" srcId="{AAD41924-119E-449E-8301-764F2C3CBDE7}" destId="{F22526A0-B017-4C80-B27B-80ADB6686768}" srcOrd="0" destOrd="0" presId="urn:microsoft.com/office/officeart/2009/3/layout/SubStepProcess"/>
    <dgm:cxn modelId="{D721885A-4D66-4A40-84D7-41D29D316AC8}" type="presParOf" srcId="{AAD41924-119E-449E-8301-764F2C3CBDE7}" destId="{5C2DD836-D4DB-4CA9-882D-B328055391FC}" srcOrd="1" destOrd="0" presId="urn:microsoft.com/office/officeart/2009/3/layout/SubStepProcess"/>
    <dgm:cxn modelId="{9CFC1EF2-BEE4-47D4-82FD-4FA807B82E74}" type="presParOf" srcId="{AAD41924-119E-449E-8301-764F2C3CBDE7}" destId="{67062B3A-6514-40B7-8CDC-643DF60D8C03}" srcOrd="2" destOrd="0" presId="urn:microsoft.com/office/officeart/2009/3/layout/SubStepProcess"/>
    <dgm:cxn modelId="{E357CED2-691C-45C4-9E46-311E4A140FBA}" type="presParOf" srcId="{AAD41924-119E-449E-8301-764F2C3CBDE7}" destId="{2889DEDF-9302-4874-849A-77581DF504CD}" srcOrd="3" destOrd="0" presId="urn:microsoft.com/office/officeart/2009/3/layout/SubStepProcess"/>
    <dgm:cxn modelId="{D6CC95C9-F0FE-413E-B8EC-3F7E312C3D72}" type="presParOf" srcId="{AAD41924-119E-449E-8301-764F2C3CBDE7}" destId="{1EB96629-AB36-4C79-908A-A5A60D47683E}" srcOrd="4" destOrd="0" presId="urn:microsoft.com/office/officeart/2009/3/layout/SubStepProcess"/>
    <dgm:cxn modelId="{CEAC516F-1F82-428A-981A-A3F0F0109A7B}" type="presParOf" srcId="{FF4726FC-C6EA-4D0B-A176-8FA6ED734BC9}" destId="{8E57B852-F1D4-414F-A490-477EF18B8E93}" srcOrd="3" destOrd="0" presId="urn:microsoft.com/office/officeart/2009/3/layout/SubStepProcess"/>
    <dgm:cxn modelId="{BA971E85-DF17-4E91-B5EA-AEDCF448C3D2}" type="presParOf" srcId="{FF4726FC-C6EA-4D0B-A176-8FA6ED734BC9}" destId="{4D77E8B0-62C3-4D50-87CC-36566D693266}" srcOrd="4" destOrd="0" presId="urn:microsoft.com/office/officeart/2009/3/layout/SubStepProcess"/>
    <dgm:cxn modelId="{1D27079C-C573-4B82-8794-10645004A161}" type="presParOf" srcId="{FF4726FC-C6EA-4D0B-A176-8FA6ED734BC9}" destId="{F375D94D-9E4F-48C7-8BDA-F098189618F4}" srcOrd="5"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EED8CC-AE23-4554-9514-1A5A8B2A23DD}" type="doc">
      <dgm:prSet loTypeId="urn:microsoft.com/office/officeart/2008/layout/VerticalCurvedList" loCatId="list" qsTypeId="urn:microsoft.com/office/officeart/2005/8/quickstyle/3d1" qsCatId="3D" csTypeId="urn:microsoft.com/office/officeart/2005/8/colors/accent6_3" csCatId="accent6" phldr="1"/>
      <dgm:spPr/>
      <dgm:t>
        <a:bodyPr/>
        <a:lstStyle/>
        <a:p>
          <a:endParaRPr lang="en-US"/>
        </a:p>
      </dgm:t>
    </dgm:pt>
    <dgm:pt modelId="{78F83209-176D-4A97-8334-69E47814EE47}">
      <dgm:prSet phldrT="[Text]" custT="1"/>
      <dgm:spPr/>
      <dgm:t>
        <a:bodyPr/>
        <a:lstStyle/>
        <a:p>
          <a:r>
            <a:rPr lang="en-US" sz="2200">
              <a:solidFill>
                <a:schemeClr val="tx1"/>
              </a:solidFill>
              <a:latin typeface="Times New Roman" panose="02020603050405020304" pitchFamily="18" charset="0"/>
              <a:cs typeface="Times New Roman" panose="02020603050405020304" pitchFamily="18" charset="0"/>
            </a:rPr>
            <a:t>Có ít nhất 290 đơn vị cấp huyện được công nhận đạt chuẩn NTM </a:t>
          </a:r>
        </a:p>
      </dgm:t>
    </dgm:pt>
    <dgm:pt modelId="{8E6F14C6-0500-4DA6-9663-3810EC8BBF03}" type="parTrans" cxnId="{1ABDFC85-81C6-4A87-A469-8E607F99BD64}">
      <dgm:prSet/>
      <dgm:spPr/>
      <dgm:t>
        <a:bodyPr/>
        <a:lstStyle/>
        <a:p>
          <a:endParaRPr lang="en-US" sz="2800">
            <a:latin typeface="Times New Roman" panose="02020603050405020304" pitchFamily="18" charset="0"/>
            <a:cs typeface="Times New Roman" panose="02020603050405020304" pitchFamily="18" charset="0"/>
          </a:endParaRPr>
        </a:p>
      </dgm:t>
    </dgm:pt>
    <dgm:pt modelId="{4BB0A2F7-79CF-4D98-8F41-63B97EA8E3FD}" type="sibTrans" cxnId="{1ABDFC85-81C6-4A87-A469-8E607F99BD64}">
      <dgm:prSet/>
      <dgm:spPr/>
      <dgm:t>
        <a:bodyPr/>
        <a:lstStyle/>
        <a:p>
          <a:endParaRPr lang="en-US" sz="2800">
            <a:latin typeface="Times New Roman" panose="02020603050405020304" pitchFamily="18" charset="0"/>
            <a:cs typeface="Times New Roman" panose="02020603050405020304" pitchFamily="18" charset="0"/>
          </a:endParaRPr>
        </a:p>
      </dgm:t>
    </dgm:pt>
    <dgm:pt modelId="{6D0E2069-9A19-43B7-A7BC-7A292446DCE7}">
      <dgm:prSet phldrT="[Text]" custT="1"/>
      <dgm:spPr/>
      <dgm:t>
        <a:bodyPr/>
        <a:lstStyle/>
        <a:p>
          <a:r>
            <a:rPr lang="en-US" sz="2200">
              <a:solidFill>
                <a:srgbClr val="002060"/>
              </a:solidFill>
              <a:latin typeface="Times New Roman" panose="02020603050405020304" pitchFamily="18" charset="0"/>
              <a:cs typeface="Times New Roman" panose="02020603050405020304" pitchFamily="18" charset="0"/>
            </a:rPr>
            <a:t>Có khoảng 11.500 sản phẩm OCOP đạt từ 3 sao trở lên.</a:t>
          </a:r>
        </a:p>
      </dgm:t>
    </dgm:pt>
    <dgm:pt modelId="{C73EBF73-7779-4627-99C6-CD2F43163330}" type="parTrans" cxnId="{F5B6EFBB-AFDD-4726-85F4-D3678EA6D628}">
      <dgm:prSet/>
      <dgm:spPr/>
      <dgm:t>
        <a:bodyPr/>
        <a:lstStyle/>
        <a:p>
          <a:endParaRPr lang="en-US" sz="2800">
            <a:latin typeface="Times New Roman" panose="02020603050405020304" pitchFamily="18" charset="0"/>
            <a:cs typeface="Times New Roman" panose="02020603050405020304" pitchFamily="18" charset="0"/>
          </a:endParaRPr>
        </a:p>
      </dgm:t>
    </dgm:pt>
    <dgm:pt modelId="{7AD79F44-1643-44DD-BB6C-A2A3AA71F3DC}" type="sibTrans" cxnId="{F5B6EFBB-AFDD-4726-85F4-D3678EA6D628}">
      <dgm:prSet/>
      <dgm:spPr/>
      <dgm:t>
        <a:bodyPr/>
        <a:lstStyle/>
        <a:p>
          <a:endParaRPr lang="en-US" sz="2800">
            <a:latin typeface="Times New Roman" panose="02020603050405020304" pitchFamily="18" charset="0"/>
            <a:cs typeface="Times New Roman" panose="02020603050405020304" pitchFamily="18" charset="0"/>
          </a:endParaRPr>
        </a:p>
      </dgm:t>
    </dgm:pt>
    <dgm:pt modelId="{065A3157-2C38-4E56-BEB9-30ECEB02E049}">
      <dgm:prSet phldrT="[Text]" custT="1"/>
      <dgm:spPr/>
      <dgm:t>
        <a:bodyPr/>
        <a:lstStyle/>
        <a:p>
          <a:pPr algn="l"/>
          <a:r>
            <a:rPr lang="en-US" sz="2200" b="1">
              <a:latin typeface="Times New Roman" panose="02020603050405020304" pitchFamily="18" charset="0"/>
              <a:cs typeface="Times New Roman" panose="02020603050405020304" pitchFamily="18" charset="0"/>
            </a:rPr>
            <a:t>80%</a:t>
          </a:r>
          <a:r>
            <a:rPr lang="en-US" sz="2200">
              <a:latin typeface="Times New Roman" panose="02020603050405020304" pitchFamily="18" charset="0"/>
              <a:cs typeface="Times New Roman" panose="02020603050405020304" pitchFamily="18" charset="0"/>
            </a:rPr>
            <a:t> xã đạt chuẩn NTM, trong đó, khoảng 32%</a:t>
          </a:r>
        </a:p>
        <a:p>
          <a:pPr algn="l"/>
          <a:r>
            <a:rPr lang="en-US" sz="2200">
              <a:latin typeface="Times New Roman" panose="02020603050405020304" pitchFamily="18" charset="0"/>
              <a:cs typeface="Times New Roman" panose="02020603050405020304" pitchFamily="18" charset="0"/>
            </a:rPr>
            <a:t>số xã đạt chuẩn nâng cao và kiểu mẫu</a:t>
          </a:r>
          <a:endParaRPr lang="en-US" sz="2200" dirty="0">
            <a:solidFill>
              <a:schemeClr val="tx1"/>
            </a:solidFill>
            <a:latin typeface="Times New Roman" panose="02020603050405020304" pitchFamily="18" charset="0"/>
            <a:cs typeface="Times New Roman" panose="02020603050405020304" pitchFamily="18" charset="0"/>
          </a:endParaRPr>
        </a:p>
      </dgm:t>
    </dgm:pt>
    <dgm:pt modelId="{30658B28-E548-498F-8DF1-B291D648B540}" type="sibTrans" cxnId="{7737C777-FBCC-49BB-AA48-70A22FF08430}">
      <dgm:prSet/>
      <dgm:spPr/>
      <dgm:t>
        <a:bodyPr/>
        <a:lstStyle/>
        <a:p>
          <a:endParaRPr lang="en-US" sz="2800">
            <a:latin typeface="Times New Roman" panose="02020603050405020304" pitchFamily="18" charset="0"/>
            <a:cs typeface="Times New Roman" panose="02020603050405020304" pitchFamily="18" charset="0"/>
          </a:endParaRPr>
        </a:p>
      </dgm:t>
    </dgm:pt>
    <dgm:pt modelId="{36D6852D-0218-47F8-98C3-34E07EF76C18}" type="parTrans" cxnId="{7737C777-FBCC-49BB-AA48-70A22FF08430}">
      <dgm:prSet/>
      <dgm:spPr/>
      <dgm:t>
        <a:bodyPr/>
        <a:lstStyle/>
        <a:p>
          <a:endParaRPr lang="en-US" sz="2800">
            <a:latin typeface="Times New Roman" panose="02020603050405020304" pitchFamily="18" charset="0"/>
            <a:cs typeface="Times New Roman" panose="02020603050405020304" pitchFamily="18" charset="0"/>
          </a:endParaRPr>
        </a:p>
      </dgm:t>
    </dgm:pt>
    <dgm:pt modelId="{FFAC1C4A-0017-474C-B1F2-70D4168898CA}" type="pres">
      <dgm:prSet presAssocID="{CAEED8CC-AE23-4554-9514-1A5A8B2A23DD}" presName="Name0" presStyleCnt="0">
        <dgm:presLayoutVars>
          <dgm:chMax val="7"/>
          <dgm:chPref val="7"/>
          <dgm:dir/>
        </dgm:presLayoutVars>
      </dgm:prSet>
      <dgm:spPr/>
    </dgm:pt>
    <dgm:pt modelId="{08F07B97-811B-4AC4-887A-5024A92C35EE}" type="pres">
      <dgm:prSet presAssocID="{CAEED8CC-AE23-4554-9514-1A5A8B2A23DD}" presName="Name1" presStyleCnt="0"/>
      <dgm:spPr/>
    </dgm:pt>
    <dgm:pt modelId="{2E7C6A6E-6D5B-493B-8F8A-96ECEF6043B7}" type="pres">
      <dgm:prSet presAssocID="{CAEED8CC-AE23-4554-9514-1A5A8B2A23DD}" presName="cycle" presStyleCnt="0"/>
      <dgm:spPr/>
    </dgm:pt>
    <dgm:pt modelId="{89986D57-82D7-43A1-AFE8-09791D27B4AA}" type="pres">
      <dgm:prSet presAssocID="{CAEED8CC-AE23-4554-9514-1A5A8B2A23DD}" presName="srcNode" presStyleLbl="node1" presStyleIdx="0" presStyleCnt="3"/>
      <dgm:spPr/>
    </dgm:pt>
    <dgm:pt modelId="{DEDBAB95-DF0F-4810-9A94-F93DB3878FC1}" type="pres">
      <dgm:prSet presAssocID="{CAEED8CC-AE23-4554-9514-1A5A8B2A23DD}" presName="conn" presStyleLbl="parChTrans1D2" presStyleIdx="0" presStyleCnt="1"/>
      <dgm:spPr/>
    </dgm:pt>
    <dgm:pt modelId="{5539A66F-A105-42AD-B0BF-2D15146423C0}" type="pres">
      <dgm:prSet presAssocID="{CAEED8CC-AE23-4554-9514-1A5A8B2A23DD}" presName="extraNode" presStyleLbl="node1" presStyleIdx="0" presStyleCnt="3"/>
      <dgm:spPr/>
    </dgm:pt>
    <dgm:pt modelId="{528E7735-038A-4627-9D5B-1CB5766A1AE7}" type="pres">
      <dgm:prSet presAssocID="{CAEED8CC-AE23-4554-9514-1A5A8B2A23DD}" presName="dstNode" presStyleLbl="node1" presStyleIdx="0" presStyleCnt="3"/>
      <dgm:spPr/>
    </dgm:pt>
    <dgm:pt modelId="{681AE309-025F-485E-B0CC-0E521B89E54C}" type="pres">
      <dgm:prSet presAssocID="{065A3157-2C38-4E56-BEB9-30ECEB02E049}" presName="text_1" presStyleLbl="node1" presStyleIdx="0" presStyleCnt="3">
        <dgm:presLayoutVars>
          <dgm:bulletEnabled val="1"/>
        </dgm:presLayoutVars>
      </dgm:prSet>
      <dgm:spPr/>
    </dgm:pt>
    <dgm:pt modelId="{8007B24F-30BC-42BE-83EE-12D21CAFACE7}" type="pres">
      <dgm:prSet presAssocID="{065A3157-2C38-4E56-BEB9-30ECEB02E049}" presName="accent_1" presStyleCnt="0"/>
      <dgm:spPr/>
    </dgm:pt>
    <dgm:pt modelId="{6C8408A6-91C2-4479-9844-47247F8E4353}" type="pres">
      <dgm:prSet presAssocID="{065A3157-2C38-4E56-BEB9-30ECEB02E049}" presName="accentRepeatNode" presStyleLbl="solidFgAcc1" presStyleIdx="0" presStyleCnt="3"/>
      <dgm:spPr/>
    </dgm:pt>
    <dgm:pt modelId="{0CA45A22-2F06-43AE-89DD-178665F83FE3}" type="pres">
      <dgm:prSet presAssocID="{78F83209-176D-4A97-8334-69E47814EE47}" presName="text_2" presStyleLbl="node1" presStyleIdx="1" presStyleCnt="3">
        <dgm:presLayoutVars>
          <dgm:bulletEnabled val="1"/>
        </dgm:presLayoutVars>
      </dgm:prSet>
      <dgm:spPr/>
    </dgm:pt>
    <dgm:pt modelId="{EE938B7B-ED7A-4DF0-A471-3D1171CB96B5}" type="pres">
      <dgm:prSet presAssocID="{78F83209-176D-4A97-8334-69E47814EE47}" presName="accent_2" presStyleCnt="0"/>
      <dgm:spPr/>
    </dgm:pt>
    <dgm:pt modelId="{7452A685-9EEC-4670-98E6-B6D41078BC13}" type="pres">
      <dgm:prSet presAssocID="{78F83209-176D-4A97-8334-69E47814EE47}" presName="accentRepeatNode" presStyleLbl="solidFgAcc1" presStyleIdx="1" presStyleCnt="3"/>
      <dgm:spPr/>
    </dgm:pt>
    <dgm:pt modelId="{D3B59537-D1A0-4437-9599-22B7DA97E6FA}" type="pres">
      <dgm:prSet presAssocID="{6D0E2069-9A19-43B7-A7BC-7A292446DCE7}" presName="text_3" presStyleLbl="node1" presStyleIdx="2" presStyleCnt="3">
        <dgm:presLayoutVars>
          <dgm:bulletEnabled val="1"/>
        </dgm:presLayoutVars>
      </dgm:prSet>
      <dgm:spPr/>
    </dgm:pt>
    <dgm:pt modelId="{1CB8313B-5A94-4E36-970D-07D68335BE55}" type="pres">
      <dgm:prSet presAssocID="{6D0E2069-9A19-43B7-A7BC-7A292446DCE7}" presName="accent_3" presStyleCnt="0"/>
      <dgm:spPr/>
    </dgm:pt>
    <dgm:pt modelId="{56838530-85B1-42DC-A75E-046908F38746}" type="pres">
      <dgm:prSet presAssocID="{6D0E2069-9A19-43B7-A7BC-7A292446DCE7}" presName="accentRepeatNode" presStyleLbl="solidFgAcc1" presStyleIdx="2" presStyleCnt="3"/>
      <dgm:spPr/>
    </dgm:pt>
  </dgm:ptLst>
  <dgm:cxnLst>
    <dgm:cxn modelId="{C1BF8E01-572B-47D8-A36C-A52A7B050EDF}" type="presOf" srcId="{78F83209-176D-4A97-8334-69E47814EE47}" destId="{0CA45A22-2F06-43AE-89DD-178665F83FE3}" srcOrd="0" destOrd="0" presId="urn:microsoft.com/office/officeart/2008/layout/VerticalCurvedList"/>
    <dgm:cxn modelId="{E26D7755-C56E-4A5D-9FB9-AADCB6A17FE9}" type="presOf" srcId="{30658B28-E548-498F-8DF1-B291D648B540}" destId="{DEDBAB95-DF0F-4810-9A94-F93DB3878FC1}" srcOrd="0" destOrd="0" presId="urn:microsoft.com/office/officeart/2008/layout/VerticalCurvedList"/>
    <dgm:cxn modelId="{7737C777-FBCC-49BB-AA48-70A22FF08430}" srcId="{CAEED8CC-AE23-4554-9514-1A5A8B2A23DD}" destId="{065A3157-2C38-4E56-BEB9-30ECEB02E049}" srcOrd="0" destOrd="0" parTransId="{36D6852D-0218-47F8-98C3-34E07EF76C18}" sibTransId="{30658B28-E548-498F-8DF1-B291D648B540}"/>
    <dgm:cxn modelId="{1ABDFC85-81C6-4A87-A469-8E607F99BD64}" srcId="{CAEED8CC-AE23-4554-9514-1A5A8B2A23DD}" destId="{78F83209-176D-4A97-8334-69E47814EE47}" srcOrd="1" destOrd="0" parTransId="{8E6F14C6-0500-4DA6-9663-3810EC8BBF03}" sibTransId="{4BB0A2F7-79CF-4D98-8F41-63B97EA8E3FD}"/>
    <dgm:cxn modelId="{F5B6EFBB-AFDD-4726-85F4-D3678EA6D628}" srcId="{CAEED8CC-AE23-4554-9514-1A5A8B2A23DD}" destId="{6D0E2069-9A19-43B7-A7BC-7A292446DCE7}" srcOrd="2" destOrd="0" parTransId="{C73EBF73-7779-4627-99C6-CD2F43163330}" sibTransId="{7AD79F44-1643-44DD-BB6C-A2A3AA71F3DC}"/>
    <dgm:cxn modelId="{1A3B60CF-A4DF-4B72-9FD9-8F819C63488D}" type="presOf" srcId="{CAEED8CC-AE23-4554-9514-1A5A8B2A23DD}" destId="{FFAC1C4A-0017-474C-B1F2-70D4168898CA}" srcOrd="0" destOrd="0" presId="urn:microsoft.com/office/officeart/2008/layout/VerticalCurvedList"/>
    <dgm:cxn modelId="{BACE2FE7-66D6-4BBA-BAB7-67D78F3F9A0E}" type="presOf" srcId="{065A3157-2C38-4E56-BEB9-30ECEB02E049}" destId="{681AE309-025F-485E-B0CC-0E521B89E54C}" srcOrd="0" destOrd="0" presId="urn:microsoft.com/office/officeart/2008/layout/VerticalCurvedList"/>
    <dgm:cxn modelId="{6A69ABFC-3083-458A-989E-2BB2B249013D}" type="presOf" srcId="{6D0E2069-9A19-43B7-A7BC-7A292446DCE7}" destId="{D3B59537-D1A0-4437-9599-22B7DA97E6FA}" srcOrd="0" destOrd="0" presId="urn:microsoft.com/office/officeart/2008/layout/VerticalCurvedList"/>
    <dgm:cxn modelId="{D8B72CB0-ACA2-4AE9-8208-C3A83F3A5246}" type="presParOf" srcId="{FFAC1C4A-0017-474C-B1F2-70D4168898CA}" destId="{08F07B97-811B-4AC4-887A-5024A92C35EE}" srcOrd="0" destOrd="0" presId="urn:microsoft.com/office/officeart/2008/layout/VerticalCurvedList"/>
    <dgm:cxn modelId="{0E1392C6-4032-4ADE-B6DE-D9F57FCB18C9}" type="presParOf" srcId="{08F07B97-811B-4AC4-887A-5024A92C35EE}" destId="{2E7C6A6E-6D5B-493B-8F8A-96ECEF6043B7}" srcOrd="0" destOrd="0" presId="urn:microsoft.com/office/officeart/2008/layout/VerticalCurvedList"/>
    <dgm:cxn modelId="{389E4881-4125-4335-9EC4-55667267E2B2}" type="presParOf" srcId="{2E7C6A6E-6D5B-493B-8F8A-96ECEF6043B7}" destId="{89986D57-82D7-43A1-AFE8-09791D27B4AA}" srcOrd="0" destOrd="0" presId="urn:microsoft.com/office/officeart/2008/layout/VerticalCurvedList"/>
    <dgm:cxn modelId="{45A8EBF8-7A83-4E3E-8F97-CCADEEAE849B}" type="presParOf" srcId="{2E7C6A6E-6D5B-493B-8F8A-96ECEF6043B7}" destId="{DEDBAB95-DF0F-4810-9A94-F93DB3878FC1}" srcOrd="1" destOrd="0" presId="urn:microsoft.com/office/officeart/2008/layout/VerticalCurvedList"/>
    <dgm:cxn modelId="{D4CA51C4-4D91-448E-B744-754C54140233}" type="presParOf" srcId="{2E7C6A6E-6D5B-493B-8F8A-96ECEF6043B7}" destId="{5539A66F-A105-42AD-B0BF-2D15146423C0}" srcOrd="2" destOrd="0" presId="urn:microsoft.com/office/officeart/2008/layout/VerticalCurvedList"/>
    <dgm:cxn modelId="{BF902191-FE83-40EB-8B4C-8D3270E41F2A}" type="presParOf" srcId="{2E7C6A6E-6D5B-493B-8F8A-96ECEF6043B7}" destId="{528E7735-038A-4627-9D5B-1CB5766A1AE7}" srcOrd="3" destOrd="0" presId="urn:microsoft.com/office/officeart/2008/layout/VerticalCurvedList"/>
    <dgm:cxn modelId="{92C90D35-4E52-4C53-9130-455E0D2855D3}" type="presParOf" srcId="{08F07B97-811B-4AC4-887A-5024A92C35EE}" destId="{681AE309-025F-485E-B0CC-0E521B89E54C}" srcOrd="1" destOrd="0" presId="urn:microsoft.com/office/officeart/2008/layout/VerticalCurvedList"/>
    <dgm:cxn modelId="{830AE83A-C77C-4B9D-BC2A-655758BD80DC}" type="presParOf" srcId="{08F07B97-811B-4AC4-887A-5024A92C35EE}" destId="{8007B24F-30BC-42BE-83EE-12D21CAFACE7}" srcOrd="2" destOrd="0" presId="urn:microsoft.com/office/officeart/2008/layout/VerticalCurvedList"/>
    <dgm:cxn modelId="{0B1989EA-EF12-429C-8F36-E2543C46D1CB}" type="presParOf" srcId="{8007B24F-30BC-42BE-83EE-12D21CAFACE7}" destId="{6C8408A6-91C2-4479-9844-47247F8E4353}" srcOrd="0" destOrd="0" presId="urn:microsoft.com/office/officeart/2008/layout/VerticalCurvedList"/>
    <dgm:cxn modelId="{EE31D4CB-A3A8-4B69-AF24-6688EC8F6B72}" type="presParOf" srcId="{08F07B97-811B-4AC4-887A-5024A92C35EE}" destId="{0CA45A22-2F06-43AE-89DD-178665F83FE3}" srcOrd="3" destOrd="0" presId="urn:microsoft.com/office/officeart/2008/layout/VerticalCurvedList"/>
    <dgm:cxn modelId="{4A1FF669-6AF0-4E85-82AD-C4494B46A059}" type="presParOf" srcId="{08F07B97-811B-4AC4-887A-5024A92C35EE}" destId="{EE938B7B-ED7A-4DF0-A471-3D1171CB96B5}" srcOrd="4" destOrd="0" presId="urn:microsoft.com/office/officeart/2008/layout/VerticalCurvedList"/>
    <dgm:cxn modelId="{B8A87135-BA8D-40D8-90B2-07076C0F84DB}" type="presParOf" srcId="{EE938B7B-ED7A-4DF0-A471-3D1171CB96B5}" destId="{7452A685-9EEC-4670-98E6-B6D41078BC13}" srcOrd="0" destOrd="0" presId="urn:microsoft.com/office/officeart/2008/layout/VerticalCurvedList"/>
    <dgm:cxn modelId="{383ABF0F-47CC-486A-87D8-F74E3EDEC56F}" type="presParOf" srcId="{08F07B97-811B-4AC4-887A-5024A92C35EE}" destId="{D3B59537-D1A0-4437-9599-22B7DA97E6FA}" srcOrd="5" destOrd="0" presId="urn:microsoft.com/office/officeart/2008/layout/VerticalCurvedList"/>
    <dgm:cxn modelId="{FED881AA-5062-46C1-A4AE-BC4CB4B2A172}" type="presParOf" srcId="{08F07B97-811B-4AC4-887A-5024A92C35EE}" destId="{1CB8313B-5A94-4E36-970D-07D68335BE55}" srcOrd="6" destOrd="0" presId="urn:microsoft.com/office/officeart/2008/layout/VerticalCurvedList"/>
    <dgm:cxn modelId="{2A8E014B-5FFF-4CED-8C4D-1961D727EEC6}" type="presParOf" srcId="{1CB8313B-5A94-4E36-970D-07D68335BE55}" destId="{56838530-85B1-42DC-A75E-046908F3874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BEDC0-4615-494D-AD1E-D50121CC75B6}">
      <dsp:nvSpPr>
        <dsp:cNvPr id="0" name=""/>
        <dsp:cNvSpPr/>
      </dsp:nvSpPr>
      <dsp:spPr>
        <a:xfrm>
          <a:off x="4802" y="448141"/>
          <a:ext cx="1991238" cy="19912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296412" y="739751"/>
        <a:ext cx="1408018" cy="1408018"/>
      </dsp:txXfrm>
    </dsp:sp>
    <dsp:sp modelId="{4B5ECB09-4CE8-4F59-9065-1AF47B8405D3}">
      <dsp:nvSpPr>
        <dsp:cNvPr id="0" name=""/>
        <dsp:cNvSpPr/>
      </dsp:nvSpPr>
      <dsp:spPr>
        <a:xfrm rot="19041445">
          <a:off x="1969184" y="1168969"/>
          <a:ext cx="650487" cy="0"/>
        </a:xfrm>
        <a:custGeom>
          <a:avLst/>
          <a:gdLst/>
          <a:ahLst/>
          <a:cxnLst/>
          <a:rect l="0" t="0" r="0" b="0"/>
          <a:pathLst>
            <a:path>
              <a:moveTo>
                <a:pt x="0" y="0"/>
              </a:moveTo>
              <a:lnTo>
                <a:pt x="65048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F562B-E635-426D-802E-48783865D330}">
      <dsp:nvSpPr>
        <dsp:cNvPr id="0" name=""/>
        <dsp:cNvSpPr/>
      </dsp:nvSpPr>
      <dsp:spPr>
        <a:xfrm rot="13358555">
          <a:off x="4563569" y="1168969"/>
          <a:ext cx="650487" cy="0"/>
        </a:xfrm>
        <a:custGeom>
          <a:avLst/>
          <a:gdLst/>
          <a:ahLst/>
          <a:cxnLst/>
          <a:rect l="0" t="0" r="0" b="0"/>
          <a:pathLst>
            <a:path>
              <a:moveTo>
                <a:pt x="0" y="0"/>
              </a:moveTo>
              <a:lnTo>
                <a:pt x="65048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A1E060-610D-4264-9624-39177F95DC80}">
      <dsp:nvSpPr>
        <dsp:cNvPr id="0" name=""/>
        <dsp:cNvSpPr/>
      </dsp:nvSpPr>
      <dsp:spPr>
        <a:xfrm>
          <a:off x="2533675" y="948642"/>
          <a:ext cx="23274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A0BD04-6F43-4AB0-8C2F-94D8340EAA4A}">
      <dsp:nvSpPr>
        <dsp:cNvPr id="0" name=""/>
        <dsp:cNvSpPr/>
      </dsp:nvSpPr>
      <dsp:spPr>
        <a:xfrm>
          <a:off x="2766423" y="453523"/>
          <a:ext cx="1650394" cy="9902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endParaRPr lang="en-US" sz="3500" kern="1200">
            <a:solidFill>
              <a:schemeClr val="accent6">
                <a:lumMod val="50000"/>
              </a:schemeClr>
            </a:solidFill>
          </a:endParaRPr>
        </a:p>
      </dsp:txBody>
      <dsp:txXfrm>
        <a:off x="2766423" y="453523"/>
        <a:ext cx="1650394" cy="990236"/>
      </dsp:txXfrm>
    </dsp:sp>
    <dsp:sp modelId="{D51AB366-7857-47AA-B3C7-0120B8A06B6B}">
      <dsp:nvSpPr>
        <dsp:cNvPr id="0" name=""/>
        <dsp:cNvSpPr/>
      </dsp:nvSpPr>
      <dsp:spPr>
        <a:xfrm>
          <a:off x="4416817" y="948642"/>
          <a:ext cx="23274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FAA61B-CDB7-4006-BE13-43C8C68931C7}">
      <dsp:nvSpPr>
        <dsp:cNvPr id="0" name=""/>
        <dsp:cNvSpPr/>
      </dsp:nvSpPr>
      <dsp:spPr>
        <a:xfrm rot="2558555">
          <a:off x="1969184" y="1718551"/>
          <a:ext cx="650487" cy="0"/>
        </a:xfrm>
        <a:custGeom>
          <a:avLst/>
          <a:gdLst/>
          <a:ahLst/>
          <a:cxnLst/>
          <a:rect l="0" t="0" r="0" b="0"/>
          <a:pathLst>
            <a:path>
              <a:moveTo>
                <a:pt x="0" y="0"/>
              </a:moveTo>
              <a:lnTo>
                <a:pt x="65048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F917EC-BB91-42F0-ACEE-284A670CD7D5}">
      <dsp:nvSpPr>
        <dsp:cNvPr id="0" name=""/>
        <dsp:cNvSpPr/>
      </dsp:nvSpPr>
      <dsp:spPr>
        <a:xfrm rot="8241445">
          <a:off x="4563569" y="1718551"/>
          <a:ext cx="650487" cy="0"/>
        </a:xfrm>
        <a:custGeom>
          <a:avLst/>
          <a:gdLst/>
          <a:ahLst/>
          <a:cxnLst/>
          <a:rect l="0" t="0" r="0" b="0"/>
          <a:pathLst>
            <a:path>
              <a:moveTo>
                <a:pt x="0" y="0"/>
              </a:moveTo>
              <a:lnTo>
                <a:pt x="65048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62B3A-6514-40B7-8CDC-643DF60D8C03}">
      <dsp:nvSpPr>
        <dsp:cNvPr id="0" name=""/>
        <dsp:cNvSpPr/>
      </dsp:nvSpPr>
      <dsp:spPr>
        <a:xfrm>
          <a:off x="2533675" y="1938878"/>
          <a:ext cx="23274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89DEDF-9302-4874-849A-77581DF504CD}">
      <dsp:nvSpPr>
        <dsp:cNvPr id="0" name=""/>
        <dsp:cNvSpPr/>
      </dsp:nvSpPr>
      <dsp:spPr>
        <a:xfrm>
          <a:off x="2766423" y="1443760"/>
          <a:ext cx="1650394" cy="9902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endParaRPr lang="en-US" sz="3500" kern="1200">
            <a:solidFill>
              <a:schemeClr val="accent6">
                <a:lumMod val="50000"/>
              </a:schemeClr>
            </a:solidFill>
          </a:endParaRPr>
        </a:p>
      </dsp:txBody>
      <dsp:txXfrm>
        <a:off x="2766423" y="1443760"/>
        <a:ext cx="1650394" cy="990236"/>
      </dsp:txXfrm>
    </dsp:sp>
    <dsp:sp modelId="{1EB96629-AB36-4C79-908A-A5A60D47683E}">
      <dsp:nvSpPr>
        <dsp:cNvPr id="0" name=""/>
        <dsp:cNvSpPr/>
      </dsp:nvSpPr>
      <dsp:spPr>
        <a:xfrm>
          <a:off x="4416817" y="1938878"/>
          <a:ext cx="23274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77E8B0-62C3-4D50-87CC-36566D693266}">
      <dsp:nvSpPr>
        <dsp:cNvPr id="0" name=""/>
        <dsp:cNvSpPr/>
      </dsp:nvSpPr>
      <dsp:spPr>
        <a:xfrm>
          <a:off x="5187200" y="448141"/>
          <a:ext cx="1991238" cy="19912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5478810" y="739751"/>
        <a:ext cx="1408018" cy="1408018"/>
      </dsp:txXfrm>
    </dsp:sp>
    <dsp:sp modelId="{F375D94D-9E4F-48C7-8BDA-F098189618F4}">
      <dsp:nvSpPr>
        <dsp:cNvPr id="0" name=""/>
        <dsp:cNvSpPr/>
      </dsp:nvSpPr>
      <dsp:spPr>
        <a:xfrm>
          <a:off x="7178438" y="448141"/>
          <a:ext cx="1991238" cy="19912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7470048" y="739751"/>
        <a:ext cx="1408018" cy="1408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AB95-DF0F-4810-9A94-F93DB3878FC1}">
      <dsp:nvSpPr>
        <dsp:cNvPr id="0" name=""/>
        <dsp:cNvSpPr/>
      </dsp:nvSpPr>
      <dsp:spPr>
        <a:xfrm>
          <a:off x="-6251396" y="-956633"/>
          <a:ext cx="7443692" cy="7443692"/>
        </a:xfrm>
        <a:prstGeom prst="blockArc">
          <a:avLst>
            <a:gd name="adj1" fmla="val 18900000"/>
            <a:gd name="adj2" fmla="val 2700000"/>
            <a:gd name="adj3" fmla="val 290"/>
          </a:avLst>
        </a:prstGeom>
        <a:noFill/>
        <a:ln w="12700" cap="flat" cmpd="sng" algn="ctr">
          <a:solidFill>
            <a:schemeClr val="accent6">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81AE309-025F-485E-B0CC-0E521B89E54C}">
      <dsp:nvSpPr>
        <dsp:cNvPr id="0" name=""/>
        <dsp:cNvSpPr/>
      </dsp:nvSpPr>
      <dsp:spPr>
        <a:xfrm>
          <a:off x="767623" y="553042"/>
          <a:ext cx="6486496" cy="1106085"/>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7955"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a:latin typeface="Times New Roman" panose="02020603050405020304" pitchFamily="18" charset="0"/>
              <a:cs typeface="Times New Roman" panose="02020603050405020304" pitchFamily="18" charset="0"/>
            </a:rPr>
            <a:t>80%</a:t>
          </a:r>
          <a:r>
            <a:rPr lang="en-US" sz="2200" kern="1200">
              <a:latin typeface="Times New Roman" panose="02020603050405020304" pitchFamily="18" charset="0"/>
              <a:cs typeface="Times New Roman" panose="02020603050405020304" pitchFamily="18" charset="0"/>
            </a:rPr>
            <a:t> xã đạt chuẩn NTM, trong đó, khoảng 32%</a:t>
          </a:r>
        </a:p>
        <a:p>
          <a:pPr marL="0" lvl="0" indent="0" algn="l" defTabSz="977900">
            <a:lnSpc>
              <a:spcPct val="90000"/>
            </a:lnSpc>
            <a:spcBef>
              <a:spcPct val="0"/>
            </a:spcBef>
            <a:spcAft>
              <a:spcPct val="35000"/>
            </a:spcAft>
            <a:buNone/>
          </a:pPr>
          <a:r>
            <a:rPr lang="en-US" sz="2200" kern="1200">
              <a:latin typeface="Times New Roman" panose="02020603050405020304" pitchFamily="18" charset="0"/>
              <a:cs typeface="Times New Roman" panose="02020603050405020304" pitchFamily="18" charset="0"/>
            </a:rPr>
            <a:t>số xã đạt chuẩn nâng cao và kiểu mẫu</a:t>
          </a:r>
          <a:endParaRPr lang="en-US" sz="2200" kern="1200" dirty="0">
            <a:solidFill>
              <a:schemeClr val="tx1"/>
            </a:solidFill>
            <a:latin typeface="Times New Roman" panose="02020603050405020304" pitchFamily="18" charset="0"/>
            <a:cs typeface="Times New Roman" panose="02020603050405020304" pitchFamily="18" charset="0"/>
          </a:endParaRPr>
        </a:p>
      </dsp:txBody>
      <dsp:txXfrm>
        <a:off x="767623" y="553042"/>
        <a:ext cx="6486496" cy="1106085"/>
      </dsp:txXfrm>
    </dsp:sp>
    <dsp:sp modelId="{6C8408A6-91C2-4479-9844-47247F8E4353}">
      <dsp:nvSpPr>
        <dsp:cNvPr id="0" name=""/>
        <dsp:cNvSpPr/>
      </dsp:nvSpPr>
      <dsp:spPr>
        <a:xfrm>
          <a:off x="76319" y="414781"/>
          <a:ext cx="1382606" cy="1382606"/>
        </a:xfrm>
        <a:prstGeom prst="ellipse">
          <a:avLst/>
        </a:prstGeom>
        <a:solidFill>
          <a:schemeClr val="lt1">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CA45A22-2F06-43AE-89DD-178665F83FE3}">
      <dsp:nvSpPr>
        <dsp:cNvPr id="0" name=""/>
        <dsp:cNvSpPr/>
      </dsp:nvSpPr>
      <dsp:spPr>
        <a:xfrm>
          <a:off x="1169685" y="2212170"/>
          <a:ext cx="6084435" cy="1106085"/>
        </a:xfrm>
        <a:prstGeom prst="rect">
          <a:avLst/>
        </a:prstGeom>
        <a:gradFill rotWithShape="0">
          <a:gsLst>
            <a:gs pos="0">
              <a:schemeClr val="accent6">
                <a:shade val="80000"/>
                <a:hueOff val="160640"/>
                <a:satOff val="-6455"/>
                <a:lumOff val="13814"/>
                <a:alphaOff val="0"/>
                <a:satMod val="103000"/>
                <a:lumMod val="102000"/>
                <a:tint val="94000"/>
              </a:schemeClr>
            </a:gs>
            <a:gs pos="50000">
              <a:schemeClr val="accent6">
                <a:shade val="80000"/>
                <a:hueOff val="160640"/>
                <a:satOff val="-6455"/>
                <a:lumOff val="13814"/>
                <a:alphaOff val="0"/>
                <a:satMod val="110000"/>
                <a:lumMod val="100000"/>
                <a:shade val="100000"/>
              </a:schemeClr>
            </a:gs>
            <a:gs pos="100000">
              <a:schemeClr val="accent6">
                <a:shade val="80000"/>
                <a:hueOff val="160640"/>
                <a:satOff val="-6455"/>
                <a:lumOff val="138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795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latin typeface="Times New Roman" panose="02020603050405020304" pitchFamily="18" charset="0"/>
              <a:cs typeface="Times New Roman" panose="02020603050405020304" pitchFamily="18" charset="0"/>
            </a:rPr>
            <a:t>Có ít nhất 290 đơn vị cấp huyện được công nhận đạt chuẩn NTM </a:t>
          </a:r>
        </a:p>
      </dsp:txBody>
      <dsp:txXfrm>
        <a:off x="1169685" y="2212170"/>
        <a:ext cx="6084435" cy="1106085"/>
      </dsp:txXfrm>
    </dsp:sp>
    <dsp:sp modelId="{7452A685-9EEC-4670-98E6-B6D41078BC13}">
      <dsp:nvSpPr>
        <dsp:cNvPr id="0" name=""/>
        <dsp:cNvSpPr/>
      </dsp:nvSpPr>
      <dsp:spPr>
        <a:xfrm>
          <a:off x="478381" y="2073909"/>
          <a:ext cx="1382606" cy="1382606"/>
        </a:xfrm>
        <a:prstGeom prst="ellipse">
          <a:avLst/>
        </a:prstGeom>
        <a:solidFill>
          <a:schemeClr val="lt1">
            <a:hueOff val="0"/>
            <a:satOff val="0"/>
            <a:lumOff val="0"/>
            <a:alphaOff val="0"/>
          </a:schemeClr>
        </a:solidFill>
        <a:ln w="6350" cap="flat" cmpd="sng" algn="ctr">
          <a:solidFill>
            <a:schemeClr val="accent6">
              <a:shade val="80000"/>
              <a:hueOff val="160640"/>
              <a:satOff val="-6455"/>
              <a:lumOff val="1381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3B59537-D1A0-4437-9599-22B7DA97E6FA}">
      <dsp:nvSpPr>
        <dsp:cNvPr id="0" name=""/>
        <dsp:cNvSpPr/>
      </dsp:nvSpPr>
      <dsp:spPr>
        <a:xfrm>
          <a:off x="767623" y="3871298"/>
          <a:ext cx="6486496" cy="1106085"/>
        </a:xfrm>
        <a:prstGeom prst="rect">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7955"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002060"/>
              </a:solidFill>
              <a:latin typeface="Times New Roman" panose="02020603050405020304" pitchFamily="18" charset="0"/>
              <a:cs typeface="Times New Roman" panose="02020603050405020304" pitchFamily="18" charset="0"/>
            </a:rPr>
            <a:t>Có khoảng 11.500 sản phẩm OCOP đạt từ 3 sao trở lên.</a:t>
          </a:r>
        </a:p>
      </dsp:txBody>
      <dsp:txXfrm>
        <a:off x="767623" y="3871298"/>
        <a:ext cx="6486496" cy="1106085"/>
      </dsp:txXfrm>
    </dsp:sp>
    <dsp:sp modelId="{56838530-85B1-42DC-A75E-046908F38746}">
      <dsp:nvSpPr>
        <dsp:cNvPr id="0" name=""/>
        <dsp:cNvSpPr/>
      </dsp:nvSpPr>
      <dsp:spPr>
        <a:xfrm>
          <a:off x="76319" y="3733037"/>
          <a:ext cx="1382606" cy="1382606"/>
        </a:xfrm>
        <a:prstGeom prst="ellipse">
          <a:avLst/>
        </a:prstGeom>
        <a:solidFill>
          <a:schemeClr val="lt1">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1BA696-209F-4D6E-8A07-2CF5C9DC9D9A}" type="datetimeFigureOut">
              <a:rPr lang="en-US" smtClean="0"/>
              <a:t>24/4/2024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1F919F-5F4D-4A10-894B-8103E54432A0}" type="slidenum">
              <a:rPr lang="en-US" smtClean="0"/>
              <a:t>‹#›</a:t>
            </a:fld>
            <a:endParaRPr lang="en-US"/>
          </a:p>
        </p:txBody>
      </p:sp>
    </p:spTree>
    <p:extLst>
      <p:ext uri="{BB962C8B-B14F-4D97-AF65-F5344CB8AC3E}">
        <p14:creationId xmlns:p14="http://schemas.microsoft.com/office/powerpoint/2010/main" val="4024507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1F919F-5F4D-4A10-894B-8103E54432A0}" type="slidenum">
              <a:rPr lang="en-US" smtClean="0"/>
              <a:t>1</a:t>
            </a:fld>
            <a:endParaRPr lang="en-US"/>
          </a:p>
        </p:txBody>
      </p:sp>
    </p:spTree>
    <p:extLst>
      <p:ext uri="{BB962C8B-B14F-4D97-AF65-F5344CB8AC3E}">
        <p14:creationId xmlns:p14="http://schemas.microsoft.com/office/powerpoint/2010/main" val="3011052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1F919F-5F4D-4A10-894B-8103E54432A0}" type="slidenum">
              <a:rPr lang="en-US" smtClean="0"/>
              <a:t>2</a:t>
            </a:fld>
            <a:endParaRPr lang="en-US"/>
          </a:p>
        </p:txBody>
      </p:sp>
    </p:spTree>
    <p:extLst>
      <p:ext uri="{BB962C8B-B14F-4D97-AF65-F5344CB8AC3E}">
        <p14:creationId xmlns:p14="http://schemas.microsoft.com/office/powerpoint/2010/main" val="240294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1F919F-5F4D-4A10-894B-8103E54432A0}" type="slidenum">
              <a:rPr lang="en-US" smtClean="0"/>
              <a:t>3</a:t>
            </a:fld>
            <a:endParaRPr lang="en-US"/>
          </a:p>
        </p:txBody>
      </p:sp>
    </p:spTree>
    <p:extLst>
      <p:ext uri="{BB962C8B-B14F-4D97-AF65-F5344CB8AC3E}">
        <p14:creationId xmlns:p14="http://schemas.microsoft.com/office/powerpoint/2010/main" val="2593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1F919F-5F4D-4A10-894B-8103E54432A0}" type="slidenum">
              <a:rPr lang="en-US" smtClean="0"/>
              <a:t>25</a:t>
            </a:fld>
            <a:endParaRPr lang="en-US"/>
          </a:p>
        </p:txBody>
      </p:sp>
    </p:spTree>
    <p:extLst>
      <p:ext uri="{BB962C8B-B14F-4D97-AF65-F5344CB8AC3E}">
        <p14:creationId xmlns:p14="http://schemas.microsoft.com/office/powerpoint/2010/main" val="342609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47420-8EA0-4612-B4B9-B29DBE35D5E0}" type="datetimeFigureOut">
              <a:rPr lang="en-US" smtClean="0"/>
              <a:t>24/4/2024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246759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47420-8EA0-4612-B4B9-B29DBE35D5E0}" type="datetimeFigureOut">
              <a:rPr lang="en-US" smtClean="0"/>
              <a:t>24/4/2024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199764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47420-8EA0-4612-B4B9-B29DBE35D5E0}" type="datetimeFigureOut">
              <a:rPr lang="en-US" smtClean="0"/>
              <a:t>24/4/2024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3553547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47420-8EA0-4612-B4B9-B29DBE35D5E0}" type="datetimeFigureOut">
              <a:rPr lang="en-US" smtClean="0"/>
              <a:t>24/4/2024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270416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647420-8EA0-4612-B4B9-B29DBE35D5E0}" type="datetimeFigureOut">
              <a:rPr lang="en-US" smtClean="0"/>
              <a:t>24/4/2024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282880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47420-8EA0-4612-B4B9-B29DBE35D5E0}" type="datetimeFigureOut">
              <a:rPr lang="en-US" smtClean="0"/>
              <a:t>24/4/2024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64335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47420-8EA0-4612-B4B9-B29DBE35D5E0}" type="datetimeFigureOut">
              <a:rPr lang="en-US" smtClean="0"/>
              <a:t>24/4/2024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155670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47420-8EA0-4612-B4B9-B29DBE35D5E0}" type="datetimeFigureOut">
              <a:rPr lang="en-US" smtClean="0"/>
              <a:t>24/4/2024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345556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47420-8EA0-4612-B4B9-B29DBE35D5E0}" type="datetimeFigureOut">
              <a:rPr lang="en-US" smtClean="0"/>
              <a:t>24/4/2024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284657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647420-8EA0-4612-B4B9-B29DBE35D5E0}" type="datetimeFigureOut">
              <a:rPr lang="en-US" smtClean="0"/>
              <a:t>24/4/2024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4072896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647420-8EA0-4612-B4B9-B29DBE35D5E0}" type="datetimeFigureOut">
              <a:rPr lang="en-US" smtClean="0"/>
              <a:t>24/4/2024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E432-9F30-4CFF-B4ED-2B02E7AAFB7B}" type="slidenum">
              <a:rPr lang="en-US" smtClean="0"/>
              <a:t>‹#›</a:t>
            </a:fld>
            <a:endParaRPr lang="en-US"/>
          </a:p>
        </p:txBody>
      </p:sp>
    </p:spTree>
    <p:extLst>
      <p:ext uri="{BB962C8B-B14F-4D97-AF65-F5344CB8AC3E}">
        <p14:creationId xmlns:p14="http://schemas.microsoft.com/office/powerpoint/2010/main" val="428827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47420-8EA0-4612-B4B9-B29DBE35D5E0}" type="datetimeFigureOut">
              <a:rPr lang="en-US" smtClean="0"/>
              <a:t>24/4/2024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2E432-9F30-4CFF-B4ED-2B02E7AAFB7B}" type="slidenum">
              <a:rPr lang="en-US" smtClean="0"/>
              <a:t>‹#›</a:t>
            </a:fld>
            <a:endParaRPr lang="en-US"/>
          </a:p>
        </p:txBody>
      </p:sp>
    </p:spTree>
    <p:extLst>
      <p:ext uri="{BB962C8B-B14F-4D97-AF65-F5344CB8AC3E}">
        <p14:creationId xmlns:p14="http://schemas.microsoft.com/office/powerpoint/2010/main" val="1649167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2.xml"/><Relationship Id="rId7"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2702676" y="426662"/>
            <a:ext cx="7395361" cy="8177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b="1" dirty="0">
                <a:solidFill>
                  <a:schemeClr val="accent6">
                    <a:lumMod val="50000"/>
                  </a:schemeClr>
                </a:solidFill>
                <a:effectLst>
                  <a:outerShdw blurRad="38100" dist="38100" dir="2700000" algn="tl">
                    <a:srgbClr val="000000">
                      <a:alpha val="43137"/>
                    </a:srgbClr>
                  </a:outerShdw>
                </a:effectLst>
                <a:ea typeface="Cambria" panose="02040503050406030204" pitchFamily="18" charset="0"/>
              </a:rPr>
              <a:t>VĂN PHÒNG ĐIỀU PHỐI NÔNG THÔN MỚI TRUNG ƯƠNG</a:t>
            </a:r>
          </a:p>
          <a:p>
            <a:pPr>
              <a:spcBef>
                <a:spcPts val="0"/>
              </a:spcBef>
            </a:pPr>
            <a:r>
              <a:rPr lang="en-US" dirty="0">
                <a:solidFill>
                  <a:schemeClr val="accent6">
                    <a:lumMod val="50000"/>
                  </a:schemeClr>
                </a:solidFill>
                <a:effectLst>
                  <a:outerShdw blurRad="38100" dist="38100" dir="2700000" algn="tl">
                    <a:srgbClr val="000000">
                      <a:alpha val="43137"/>
                    </a:srgbClr>
                  </a:outerShdw>
                </a:effectLst>
                <a:ea typeface="Cambria" panose="02040503050406030204" pitchFamily="18" charset="0"/>
              </a:rPr>
              <a:t>--------------------------</a:t>
            </a:r>
            <a:r>
              <a:rPr lang="en-US" b="1" dirty="0">
                <a:solidFill>
                  <a:schemeClr val="accent6">
                    <a:lumMod val="50000"/>
                  </a:schemeClr>
                </a:solidFill>
                <a:effectLst>
                  <a:outerShdw blurRad="38100" dist="38100" dir="2700000" algn="tl">
                    <a:srgbClr val="000000">
                      <a:alpha val="43137"/>
                    </a:srgbClr>
                  </a:outerShdw>
                </a:effectLst>
                <a:ea typeface="Cambria" panose="02040503050406030204" pitchFamily="18" charset="0"/>
              </a:rPr>
              <a:t> </a:t>
            </a:r>
            <a:endParaRPr lang="en-US" sz="18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4" name="Group 3"/>
          <p:cNvGrpSpPr/>
          <p:nvPr/>
        </p:nvGrpSpPr>
        <p:grpSpPr>
          <a:xfrm>
            <a:off x="426313" y="1788847"/>
            <a:ext cx="1714709" cy="1652219"/>
            <a:chOff x="513168" y="1656276"/>
            <a:chExt cx="1714709" cy="1652219"/>
          </a:xfrm>
        </p:grpSpPr>
        <p:pic>
          <p:nvPicPr>
            <p:cNvPr id="9" name="Picture 8">
              <a:extLst>
                <a:ext uri="{FF2B5EF4-FFF2-40B4-BE49-F238E27FC236}">
                  <a16:creationId xmlns:a16="http://schemas.microsoft.com/office/drawing/2014/main" id="{CC68B198-E164-4E8E-90E0-B692249B98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88" y="1680064"/>
              <a:ext cx="1645729" cy="1597951"/>
            </a:xfrm>
            <a:prstGeom prst="rect">
              <a:avLst/>
            </a:prstGeom>
            <a:noFill/>
            <a:ln>
              <a:noFill/>
            </a:ln>
            <a:effectLst>
              <a:glow rad="254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13168" y="1656276"/>
              <a:ext cx="1714709" cy="1652219"/>
            </a:xfrm>
            <a:prstGeom prst="ellipse">
              <a:avLst/>
            </a:prstGeom>
            <a:noFill/>
            <a:ln w="76200">
              <a:solidFill>
                <a:schemeClr val="accent2">
                  <a:lumMod val="60000"/>
                  <a:lumOff val="4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690197" y="3638711"/>
            <a:ext cx="9199905" cy="2887521"/>
            <a:chOff x="1622483" y="4116236"/>
            <a:chExt cx="9199905" cy="2887521"/>
          </a:xfrm>
        </p:grpSpPr>
        <p:graphicFrame>
          <p:nvGraphicFramePr>
            <p:cNvPr id="23" name="Diagram 22"/>
            <p:cNvGraphicFramePr/>
            <p:nvPr>
              <p:extLst>
                <p:ext uri="{D42A27DB-BD31-4B8C-83A1-F6EECF244321}">
                  <p14:modId xmlns:p14="http://schemas.microsoft.com/office/powerpoint/2010/main" val="1654487005"/>
                </p:ext>
              </p:extLst>
            </p:nvPr>
          </p:nvGraphicFramePr>
          <p:xfrm>
            <a:off x="1622483" y="4116236"/>
            <a:ext cx="9174480" cy="2887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77375" y="4504532"/>
              <a:ext cx="2045013" cy="2032000"/>
            </a:xfrm>
            <a:prstGeom prst="ellipse">
              <a:avLst/>
            </a:prstGeom>
            <a:ln>
              <a:noFill/>
            </a:ln>
            <a:effectLst>
              <a:softEdge rad="112500"/>
            </a:effectLst>
          </p:spPr>
        </p:pic>
        <p:pic>
          <p:nvPicPr>
            <p:cNvPr id="24" name="Picture 23"/>
            <p:cNvPicPr>
              <a:picLocks noChangeAspect="1"/>
            </p:cNvPicPr>
            <p:nvPr/>
          </p:nvPicPr>
          <p:blipFill>
            <a:blip r:embed="rId10"/>
            <a:stretch>
              <a:fillRect/>
            </a:stretch>
          </p:blipFill>
          <p:spPr>
            <a:xfrm>
              <a:off x="1634962" y="4504532"/>
              <a:ext cx="2174122" cy="2071465"/>
            </a:xfrm>
            <a:prstGeom prst="ellipse">
              <a:avLst/>
            </a:prstGeom>
            <a:ln>
              <a:noFill/>
            </a:ln>
            <a:effectLst>
              <a:softEdge rad="112500"/>
            </a:effectLst>
          </p:spPr>
        </p:pic>
        <p:pic>
          <p:nvPicPr>
            <p:cNvPr id="26" name="Picture 25"/>
            <p:cNvPicPr>
              <a:picLocks noChangeAspect="1"/>
            </p:cNvPicPr>
            <p:nvPr/>
          </p:nvPicPr>
          <p:blipFill>
            <a:blip r:embed="rId11"/>
            <a:stretch>
              <a:fillRect/>
            </a:stretch>
          </p:blipFill>
          <p:spPr>
            <a:xfrm>
              <a:off x="4051706" y="5204716"/>
              <a:ext cx="2385447" cy="778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313" y="4077806"/>
            <a:ext cx="2158285" cy="2076967"/>
          </a:xfrm>
          <a:prstGeom prst="ellipse">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94379" y="4066472"/>
            <a:ext cx="2156068" cy="2032000"/>
          </a:xfrm>
          <a:prstGeom prst="ellipse">
            <a:avLst/>
          </a:prstGeom>
          <a:ln>
            <a:noFill/>
          </a:ln>
          <a:effectLst>
            <a:softEdge rad="112500"/>
          </a:effectLst>
        </p:spPr>
      </p:pic>
      <p:sp>
        <p:nvSpPr>
          <p:cNvPr id="22" name="Round Diagonal Corner Rectangle 21"/>
          <p:cNvSpPr/>
          <p:nvPr/>
        </p:nvSpPr>
        <p:spPr>
          <a:xfrm>
            <a:off x="2490114" y="1580831"/>
            <a:ext cx="9243267" cy="2068252"/>
          </a:xfrm>
          <a:prstGeom prst="round2DiagRect">
            <a:avLst/>
          </a:prstGeom>
          <a:solidFill>
            <a:srgbClr val="CC99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alf Frame 27"/>
          <p:cNvSpPr/>
          <p:nvPr/>
        </p:nvSpPr>
        <p:spPr>
          <a:xfrm>
            <a:off x="2340988" y="1889319"/>
            <a:ext cx="893846" cy="1759764"/>
          </a:xfrm>
          <a:prstGeom prst="halfFrame">
            <a:avLst/>
          </a:prstGeom>
          <a:solidFill>
            <a:schemeClr val="accent2">
              <a:lumMod val="75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p:cNvSpPr>
            <a:spLocks noGrp="1"/>
          </p:cNvSpPr>
          <p:nvPr>
            <p:ph type="subTitle" idx="1"/>
          </p:nvPr>
        </p:nvSpPr>
        <p:spPr>
          <a:xfrm>
            <a:off x="2702676" y="1821643"/>
            <a:ext cx="8990480" cy="1555603"/>
          </a:xfrm>
        </p:spPr>
        <p:txBody>
          <a:bodyPr>
            <a:noAutofit/>
          </a:bodyPr>
          <a:lstStyle/>
          <a:p>
            <a:pPr marL="568325" algn="l"/>
            <a:r>
              <a:rPr lang="en-US" sz="2800" b="1">
                <a:solidFill>
                  <a:srgbClr val="002060"/>
                </a:solidFill>
                <a:ea typeface="Cambria" panose="02040503050406030204" pitchFamily="18" charset="0"/>
              </a:rPr>
              <a:t>BÁO CÁO</a:t>
            </a:r>
          </a:p>
          <a:p>
            <a:r>
              <a:rPr lang="x-none"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 quả thực hiện </a:t>
            </a:r>
            <a:r>
              <a:rPr 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công tác tham mưu chỉ đạo, điều hành Chương trình MTQG xây dựng NTM năm 2023, quý 1/2024 </a:t>
            </a:r>
            <a:r>
              <a:rPr lang="x-none"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 </a:t>
            </a:r>
            <a:r>
              <a:rPr 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phương hướng,  nhiệm vụ trọng tâm tập trung thực hiện trong năm 2024</a:t>
            </a:r>
          </a:p>
        </p:txBody>
      </p:sp>
    </p:spTree>
    <p:extLst>
      <p:ext uri="{BB962C8B-B14F-4D97-AF65-F5344CB8AC3E}">
        <p14:creationId xmlns:p14="http://schemas.microsoft.com/office/powerpoint/2010/main" val="101903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834517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TRIỂN KHAI CÁC CHƯƠNG TRÌNH CHUYÊN ĐỀ</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05</a:t>
            </a:r>
          </a:p>
        </p:txBody>
      </p:sp>
      <p:sp>
        <p:nvSpPr>
          <p:cNvPr id="28" name="Content Placeholder 2"/>
          <p:cNvSpPr txBox="1">
            <a:spLocks/>
          </p:cNvSpPr>
          <p:nvPr/>
        </p:nvSpPr>
        <p:spPr>
          <a:xfrm>
            <a:off x="5276214" y="3608828"/>
            <a:ext cx="5925186" cy="635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solidFill>
                  <a:srgbClr val="C00000"/>
                </a:solidFill>
                <a:latin typeface="Times New Roman" pitchFamily="18" charset="0"/>
                <a:cs typeface="Times New Roman" pitchFamily="18" charset="0"/>
              </a:rPr>
              <a:t>- Bộ Nông nghiệp và PTNT đã ban hành danh mục </a:t>
            </a:r>
            <a:r>
              <a:rPr lang="en-US" sz="2000" b="1">
                <a:solidFill>
                  <a:srgbClr val="C00000"/>
                </a:solidFill>
                <a:latin typeface="Times New Roman" pitchFamily="18" charset="0"/>
                <a:cs typeface="Times New Roman" pitchFamily="18" charset="0"/>
              </a:rPr>
              <a:t>15 mô hình</a:t>
            </a:r>
            <a:r>
              <a:rPr lang="en-US" sz="2000">
                <a:solidFill>
                  <a:srgbClr val="C00000"/>
                </a:solidFill>
                <a:latin typeface="Times New Roman" pitchFamily="18" charset="0"/>
                <a:cs typeface="Times New Roman" pitchFamily="18" charset="0"/>
              </a:rPr>
              <a:t> thí điểm để các địa phương tổ chức triển khai. </a:t>
            </a:r>
            <a:endParaRPr lang="en-US" sz="20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Decagon 30"/>
          <p:cNvSpPr/>
          <p:nvPr/>
        </p:nvSpPr>
        <p:spPr>
          <a:xfrm>
            <a:off x="5276214" y="1662707"/>
            <a:ext cx="5696586" cy="1291526"/>
          </a:xfrm>
          <a:prstGeom prst="dec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61/63 tỉnh, thành phố ban hành Đề án/Kế hoạch triển khai Chương trình</a:t>
            </a:r>
          </a:p>
        </p:txBody>
      </p:sp>
      <p:sp>
        <p:nvSpPr>
          <p:cNvPr id="38" name="Title 1"/>
          <p:cNvSpPr txBox="1">
            <a:spLocks/>
          </p:cNvSpPr>
          <p:nvPr/>
        </p:nvSpPr>
        <p:spPr>
          <a:xfrm>
            <a:off x="998855" y="903717"/>
            <a:ext cx="1013297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Times New Roman" panose="02020603050405020304" pitchFamily="18" charset="0"/>
                <a:cs typeface="Times New Roman" panose="02020603050405020304" pitchFamily="18" charset="0"/>
              </a:rPr>
              <a:t>4. </a:t>
            </a:r>
            <a:r>
              <a:rPr lang="en-US" sz="2400" b="1" dirty="0" err="1">
                <a:solidFill>
                  <a:srgbClr val="002060"/>
                </a:solidFill>
                <a:latin typeface="Times New Roman" panose="02020603050405020304" pitchFamily="18" charset="0"/>
                <a:cs typeface="Times New Roman" panose="02020603050405020304" pitchFamily="18" charset="0"/>
              </a:rPr>
              <a:t>Kết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chuyển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đổi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dựng</a:t>
            </a:r>
            <a:r>
              <a:rPr lang="en-US" sz="2400" b="1" dirty="0">
                <a:solidFill>
                  <a:srgbClr val="002060"/>
                </a:solidFill>
                <a:latin typeface="Times New Roman" panose="02020603050405020304" pitchFamily="18" charset="0"/>
                <a:cs typeface="Times New Roman" panose="02020603050405020304" pitchFamily="18" charset="0"/>
              </a:rPr>
              <a:t> NTM</a:t>
            </a:r>
          </a:p>
        </p:txBody>
      </p:sp>
      <p:sp>
        <p:nvSpPr>
          <p:cNvPr id="39" name="Content Placeholder 2"/>
          <p:cNvSpPr txBox="1">
            <a:spLocks/>
          </p:cNvSpPr>
          <p:nvPr/>
        </p:nvSpPr>
        <p:spPr>
          <a:xfrm>
            <a:off x="5276214" y="4677043"/>
            <a:ext cx="5925186" cy="941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latin typeface="Times New Roman" pitchFamily="18" charset="0"/>
                <a:cs typeface="Times New Roman" pitchFamily="18" charset="0"/>
              </a:rPr>
              <a:t>- Ban </a:t>
            </a:r>
            <a:r>
              <a:rPr lang="en-US" sz="2000" dirty="0" err="1">
                <a:latin typeface="Times New Roman" pitchFamily="18" charset="0"/>
                <a:cs typeface="Times New Roman" pitchFamily="18" charset="0"/>
              </a:rPr>
              <a: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xã</a:t>
            </a:r>
            <a:r>
              <a:rPr lang="en-US" sz="2000" dirty="0">
                <a:latin typeface="Times New Roman" pitchFamily="18" charset="0"/>
                <a:cs typeface="Times New Roman" pitchFamily="18" charset="0"/>
              </a:rPr>
              <a:t> NTM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huấn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dựng</a:t>
            </a:r>
            <a:r>
              <a:rPr lang="en-US" sz="2000" dirty="0">
                <a:latin typeface="Times New Roman" pitchFamily="18" charset="0"/>
                <a:cs typeface="Times New Roman" pitchFamily="18" charset="0"/>
              </a:rPr>
              <a:t> NTM,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tới</a:t>
            </a:r>
            <a:r>
              <a:rPr lang="en-US" sz="2000" dirty="0">
                <a:latin typeface="Times New Roman" pitchFamily="18" charset="0"/>
                <a:cs typeface="Times New Roman" pitchFamily="18" charset="0"/>
              </a:rPr>
              <a:t> NTM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122" name="Picture 2" descr="Thúc đẩy chuyển đổi số trong xây dựng Nông thôn mới | VTC16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32" y="2253083"/>
            <a:ext cx="3615316" cy="2711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8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834517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TRIỂN KHAI CÁC CHƯƠNG TRÌNH CHUYÊN ĐỀ</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05</a:t>
            </a:r>
          </a:p>
        </p:txBody>
      </p:sp>
      <p:sp>
        <p:nvSpPr>
          <p:cNvPr id="28" name="Content Placeholder 2"/>
          <p:cNvSpPr txBox="1">
            <a:spLocks/>
          </p:cNvSpPr>
          <p:nvPr/>
        </p:nvSpPr>
        <p:spPr>
          <a:xfrm>
            <a:off x="5276214" y="3608828"/>
            <a:ext cx="5925186" cy="635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solidFill>
                  <a:srgbClr val="C00000"/>
                </a:solidFill>
                <a:latin typeface="Times New Roman" pitchFamily="18" charset="0"/>
                <a:cs typeface="Times New Roman" pitchFamily="18" charset="0"/>
              </a:rPr>
              <a:t>- Bộ Nông nghiệp và PTNT đã ban hành danh mục </a:t>
            </a:r>
            <a:r>
              <a:rPr lang="en-US" sz="2000" b="1">
                <a:solidFill>
                  <a:srgbClr val="C00000"/>
                </a:solidFill>
                <a:latin typeface="Times New Roman" pitchFamily="18" charset="0"/>
                <a:cs typeface="Times New Roman" pitchFamily="18" charset="0"/>
              </a:rPr>
              <a:t>48 mô hình</a:t>
            </a:r>
            <a:r>
              <a:rPr lang="en-US" sz="2000">
                <a:solidFill>
                  <a:srgbClr val="C00000"/>
                </a:solidFill>
                <a:latin typeface="Times New Roman" pitchFamily="18" charset="0"/>
                <a:cs typeface="Times New Roman" pitchFamily="18" charset="0"/>
              </a:rPr>
              <a:t> thí điểm để các địa phương tổ chức triển khai. </a:t>
            </a:r>
            <a:endParaRPr lang="en-US" sz="20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Decagon 30"/>
          <p:cNvSpPr/>
          <p:nvPr/>
        </p:nvSpPr>
        <p:spPr>
          <a:xfrm>
            <a:off x="5276214" y="1931064"/>
            <a:ext cx="5696586" cy="1291526"/>
          </a:xfrm>
          <a:prstGeom prst="dec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52/63 tỉnh, thành phố ban hành Đề án/Kế hoạch triển khai Chương trình</a:t>
            </a:r>
          </a:p>
        </p:txBody>
      </p:sp>
      <p:sp>
        <p:nvSpPr>
          <p:cNvPr id="38" name="Title 1"/>
          <p:cNvSpPr txBox="1">
            <a:spLocks/>
          </p:cNvSpPr>
          <p:nvPr/>
        </p:nvSpPr>
        <p:spPr>
          <a:xfrm>
            <a:off x="998855" y="903717"/>
            <a:ext cx="10132971" cy="85550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Times New Roman" panose="02020603050405020304" pitchFamily="18" charset="0"/>
                <a:cs typeface="Times New Roman" panose="02020603050405020304" pitchFamily="18" charset="0"/>
              </a:rPr>
              <a:t>5. </a:t>
            </a:r>
            <a:r>
              <a:rPr lang="en-US" sz="2400" b="1" dirty="0" err="1">
                <a:solidFill>
                  <a:srgbClr val="002060"/>
                </a:solidFill>
                <a:latin typeface="Times New Roman" panose="02020603050405020304" pitchFamily="18" charset="0"/>
                <a:cs typeface="Times New Roman" panose="02020603050405020304" pitchFamily="18" charset="0"/>
              </a:rPr>
              <a:t>Kết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trình</a:t>
            </a:r>
            <a:r>
              <a:rPr lang="en-US" sz="2400" b="1" dirty="0">
                <a:solidFill>
                  <a:srgbClr val="002060"/>
                </a:solidFill>
                <a:latin typeface="Times New Roman" panose="02020603050405020304" pitchFamily="18" charset="0"/>
                <a:cs typeface="Times New Roman" panose="02020603050405020304" pitchFamily="18" charset="0"/>
              </a:rPr>
              <a:t> </a:t>
            </a:r>
            <a:r>
              <a:rPr lang="de-DE" sz="2400" b="1" dirty="0">
                <a:solidFill>
                  <a:srgbClr val="002060"/>
                </a:solidFill>
                <a:latin typeface="Times New Roman" panose="02020603050405020304" pitchFamily="18" charset="0"/>
                <a:cs typeface="Times New Roman" panose="02020603050405020304" pitchFamily="18" charset="0"/>
              </a:rPr>
              <a:t>tăng cường </a:t>
            </a:r>
            <a:r>
              <a:rPr lang="de-DE" sz="2400" b="1" dirty="0">
                <a:solidFill>
                  <a:srgbClr val="FF0000"/>
                </a:solidFill>
                <a:latin typeface="Times New Roman" panose="02020603050405020304" pitchFamily="18" charset="0"/>
                <a:cs typeface="Times New Roman" panose="02020603050405020304" pitchFamily="18" charset="0"/>
              </a:rPr>
              <a:t>bảo vệ môi trường</a:t>
            </a:r>
            <a:r>
              <a:rPr lang="de-DE" sz="2400" b="1" dirty="0">
                <a:solidFill>
                  <a:srgbClr val="002060"/>
                </a:solidFill>
                <a:latin typeface="Times New Roman" panose="02020603050405020304" pitchFamily="18" charset="0"/>
                <a:cs typeface="Times New Roman" panose="02020603050405020304" pitchFamily="18" charset="0"/>
              </a:rPr>
              <a:t>, an toàn thực phẩm và cấp nước sạch nông thôn trong xây dựng NTM</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9" name="Content Placeholder 2"/>
          <p:cNvSpPr txBox="1">
            <a:spLocks/>
          </p:cNvSpPr>
          <p:nvPr/>
        </p:nvSpPr>
        <p:spPr>
          <a:xfrm>
            <a:off x="5276214" y="4677043"/>
            <a:ext cx="5925186" cy="941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latin typeface="Times New Roman" pitchFamily="18" charset="0"/>
                <a:cs typeface="Times New Roman" pitchFamily="18" charset="0"/>
              </a:rPr>
              <a:t>- Tổ chức nhiều hoạt động tập huấn, hướng dẫn về thực hiện Chương trình.</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172" name="Picture 4" descr="Chương trình tăng cường bảo vệ môi trường, an toàn thực phẩm và cấp nước  s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40" y="2313466"/>
            <a:ext cx="4251477" cy="2834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20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834517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TRIỂN KHAI CÁC CHƯƠNG TRÌNH CHUYÊN ĐỀ</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05</a:t>
            </a:r>
          </a:p>
        </p:txBody>
      </p:sp>
      <p:sp>
        <p:nvSpPr>
          <p:cNvPr id="28" name="Content Placeholder 2"/>
          <p:cNvSpPr txBox="1">
            <a:spLocks/>
          </p:cNvSpPr>
          <p:nvPr/>
        </p:nvSpPr>
        <p:spPr>
          <a:xfrm>
            <a:off x="5276214" y="3907001"/>
            <a:ext cx="5925186" cy="1569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solidFill>
                  <a:srgbClr val="C00000"/>
                </a:solidFill>
                <a:latin typeface="Times New Roman" pitchFamily="18" charset="0"/>
                <a:cs typeface="Times New Roman" pitchFamily="18" charset="0"/>
              </a:rPr>
              <a:t>- </a:t>
            </a:r>
            <a:r>
              <a:rPr lang="en-US" sz="2000" dirty="0">
                <a:latin typeface="Times New Roman" pitchFamily="18" charset="0"/>
                <a:cs typeface="Times New Roman" pitchFamily="18" charset="0"/>
              </a:rPr>
              <a:t>C</a:t>
            </a:r>
            <a:r>
              <a:rPr lang="af-ZA" sz="2000" dirty="0">
                <a:latin typeface="Times New Roman" pitchFamily="18" charset="0"/>
                <a:cs typeface="Times New Roman" pitchFamily="18" charset="0"/>
              </a:rPr>
              <a:t>ác địa phương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chủ</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triển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liệt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phạm</a:t>
            </a:r>
            <a:r>
              <a:rPr lang="af-ZA" sz="2000" dirty="0">
                <a:latin typeface="Times New Roman" pitchFamily="18" charset="0"/>
                <a:cs typeface="Times New Roman" pitchFamily="18" charset="0"/>
              </a:rPr>
              <a:t>, t</a:t>
            </a:r>
            <a:r>
              <a:rPr lang="en-US" sz="2000" dirty="0" err="1">
                <a:latin typeface="Times New Roman" pitchFamily="18" charset="0"/>
                <a:cs typeface="Times New Roman" pitchFamily="18" charset="0"/>
              </a:rPr>
              <a: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đấu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đen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lừa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chiếm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af-ZA" sz="2000" dirty="0">
                <a:latin typeface="Times New Roman" pitchFamily="18" charset="0"/>
                <a:cs typeface="Times New Roman" pitchFamily="18" charset="0"/>
              </a:rPr>
              <a:t>…, </a:t>
            </a:r>
            <a:endParaRPr lang="en-US" sz="20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Decagon 30"/>
          <p:cNvSpPr/>
          <p:nvPr/>
        </p:nvSpPr>
        <p:spPr>
          <a:xfrm>
            <a:off x="5276214" y="2229237"/>
            <a:ext cx="5696586" cy="1291526"/>
          </a:xfrm>
          <a:prstGeom prst="dec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63/63 tỉnh, thành phố ban hành Đề án/Kế hoạch triển khai Chương trình</a:t>
            </a:r>
          </a:p>
        </p:txBody>
      </p:sp>
      <p:sp>
        <p:nvSpPr>
          <p:cNvPr id="38" name="Title 1"/>
          <p:cNvSpPr txBox="1">
            <a:spLocks/>
          </p:cNvSpPr>
          <p:nvPr/>
        </p:nvSpPr>
        <p:spPr>
          <a:xfrm>
            <a:off x="998855" y="903717"/>
            <a:ext cx="10132971" cy="85550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Times New Roman" panose="02020603050405020304" pitchFamily="18" charset="0"/>
                <a:cs typeface="Times New Roman" panose="02020603050405020304" pitchFamily="18" charset="0"/>
              </a:rPr>
              <a:t>6. </a:t>
            </a:r>
            <a:r>
              <a:rPr lang="en-US" sz="2400" b="1" dirty="0" err="1">
                <a:solidFill>
                  <a:srgbClr val="002060"/>
                </a:solidFill>
                <a:latin typeface="Times New Roman" panose="02020603050405020304" pitchFamily="18" charset="0"/>
                <a:cs typeface="Times New Roman" panose="02020603050405020304" pitchFamily="18" charset="0"/>
              </a:rPr>
              <a:t>Kết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trình</a:t>
            </a:r>
            <a:r>
              <a:rPr lang="en-US" sz="2400" b="1" dirty="0">
                <a:solidFill>
                  <a:srgbClr val="002060"/>
                </a:solidFill>
                <a:latin typeface="Times New Roman" panose="02020603050405020304" pitchFamily="18" charset="0"/>
                <a:cs typeface="Times New Roman" panose="02020603050405020304" pitchFamily="18" charset="0"/>
              </a:rPr>
              <a:t> </a:t>
            </a:r>
            <a:r>
              <a:rPr lang="de-DE" sz="2400" b="1" dirty="0">
                <a:solidFill>
                  <a:srgbClr val="002060"/>
                </a:solidFill>
                <a:latin typeface="Times New Roman" panose="02020603050405020304" pitchFamily="18" charset="0"/>
                <a:cs typeface="Times New Roman" panose="02020603050405020304" pitchFamily="18" charset="0"/>
              </a:rPr>
              <a:t>nâng cao chất lượng,  hiệu quả thực hiện tiêu chí </a:t>
            </a:r>
            <a:r>
              <a:rPr lang="de-DE" sz="2400" b="1" dirty="0">
                <a:solidFill>
                  <a:srgbClr val="FF0000"/>
                </a:solidFill>
                <a:latin typeface="Times New Roman" panose="02020603050405020304" pitchFamily="18" charset="0"/>
                <a:cs typeface="Times New Roman" panose="02020603050405020304" pitchFamily="18" charset="0"/>
              </a:rPr>
              <a:t>an ninh, trật tự </a:t>
            </a:r>
            <a:r>
              <a:rPr lang="de-DE" sz="2400" b="1" dirty="0">
                <a:solidFill>
                  <a:srgbClr val="002060"/>
                </a:solidFill>
                <a:latin typeface="Times New Roman" panose="02020603050405020304" pitchFamily="18" charset="0"/>
                <a:cs typeface="Times New Roman" panose="02020603050405020304" pitchFamily="18" charset="0"/>
              </a:rPr>
              <a:t>trong xây dựng NTM giai đoạn 2021 – 2025</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9218" name="Picture 2" descr="Nâng cao chất lượng, hiệu quả thực hiện tiêu chí an ninh, trật tự trong xây  dựng nông thôn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88" y="2809099"/>
            <a:ext cx="4182481" cy="2195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3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2952750" y="886835"/>
            <a:ext cx="8985677" cy="5630072"/>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8" y="176229"/>
            <a:ext cx="978929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XÂY DỰNG KẾ HOẠCH VÀ PHÂN BỔ VỐN NGÂN SÁCH TRUNG ƯƠNG</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06</a:t>
            </a:r>
          </a:p>
        </p:txBody>
      </p:sp>
      <p:sp>
        <p:nvSpPr>
          <p:cNvPr id="17" name="文本框 17">
            <a:extLst>
              <a:ext uri="{FF2B5EF4-FFF2-40B4-BE49-F238E27FC236}">
                <a16:creationId xmlns:a16="http://schemas.microsoft.com/office/drawing/2014/main" id="{A86AF595-4A1E-4883-B615-0580E8CE628D}"/>
              </a:ext>
            </a:extLst>
          </p:cNvPr>
          <p:cNvSpPr txBox="1"/>
          <p:nvPr/>
        </p:nvSpPr>
        <p:spPr>
          <a:xfrm>
            <a:off x="3359922" y="1046340"/>
            <a:ext cx="8001595" cy="400110"/>
          </a:xfrm>
          <a:prstGeom prst="rect">
            <a:avLst/>
          </a:prstGeom>
          <a:solidFill>
            <a:schemeClr val="accent6">
              <a:lumMod val="20000"/>
              <a:lumOff val="80000"/>
            </a:schemeClr>
          </a:solidFill>
        </p:spPr>
        <p:txBody>
          <a:bodyPr wrap="square" rtlCol="0">
            <a:spAutoFit/>
          </a:bodyPr>
          <a:lstStyle/>
          <a:p>
            <a:pPr marL="342900" lvl="0" indent="-342900" algn="just" defTabSz="457200">
              <a:buFont typeface="Wingdings" panose="05000000000000000000" pitchFamily="2" charset="2"/>
              <a:buChar char="u"/>
              <a:defRPr/>
            </a:pPr>
            <a:r>
              <a:rPr lang="en-US" sz="2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 ƯƠNG: </a:t>
            </a:r>
            <a:r>
              <a:rPr lang="en-US" sz="2000">
                <a:solidFill>
                  <a:srgbClr val="C00000"/>
                </a:solidFill>
                <a:latin typeface="Times New Roman" panose="02020603050405020304" pitchFamily="18" charset="0"/>
                <a:cs typeface="Times New Roman" panose="02020603050405020304" pitchFamily="18" charset="0"/>
              </a:rPr>
              <a:t>VPĐP NTM Trung ương đã tham mưu</a:t>
            </a:r>
            <a:endParaRPr lang="en-US" altLang="zh-CN" sz="2000" dirty="0">
              <a:solidFill>
                <a:srgbClr val="C00000"/>
              </a:solidFill>
              <a:latin typeface="Times New Roman" panose="02020603050405020304" pitchFamily="18" charset="0"/>
              <a:cs typeface="Times New Roman" panose="02020603050405020304" pitchFamily="18" charset="0"/>
              <a:sym typeface="+mn-lt"/>
            </a:endParaRPr>
          </a:p>
        </p:txBody>
      </p:sp>
      <p:pic>
        <p:nvPicPr>
          <p:cNvPr id="2" name="Picture 1"/>
          <p:cNvPicPr>
            <a:picLocks noChangeAspect="1"/>
          </p:cNvPicPr>
          <p:nvPr/>
        </p:nvPicPr>
        <p:blipFill>
          <a:blip r:embed="rId3"/>
          <a:stretch>
            <a:fillRect/>
          </a:stretch>
        </p:blipFill>
        <p:spPr>
          <a:xfrm>
            <a:off x="336972" y="930096"/>
            <a:ext cx="2391805" cy="1555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4" descr="Xây dựng nông thôn mới nâng cao gắn với phát triển đô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6" y="2761525"/>
            <a:ext cx="2416041" cy="1690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a:stretch>
            <a:fillRect/>
          </a:stretch>
        </p:blipFill>
        <p:spPr>
          <a:xfrm>
            <a:off x="312736" y="4819455"/>
            <a:ext cx="2416041" cy="1648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文本框 17">
            <a:extLst>
              <a:ext uri="{FF2B5EF4-FFF2-40B4-BE49-F238E27FC236}">
                <a16:creationId xmlns:a16="http://schemas.microsoft.com/office/drawing/2014/main" id="{A86AF595-4A1E-4883-B615-0580E8CE628D}"/>
              </a:ext>
            </a:extLst>
          </p:cNvPr>
          <p:cNvSpPr txBox="1"/>
          <p:nvPr/>
        </p:nvSpPr>
        <p:spPr>
          <a:xfrm>
            <a:off x="3444790" y="1499380"/>
            <a:ext cx="8001595" cy="2246769"/>
          </a:xfrm>
          <a:prstGeom prst="rect">
            <a:avLst/>
          </a:prstGeom>
          <a:noFill/>
        </p:spPr>
        <p:txBody>
          <a:bodyPr wrap="square" rtlCol="0">
            <a:spAutoFit/>
          </a:bodyPr>
          <a:lstStyle/>
          <a:p>
            <a:pPr lvl="0" algn="just" defTabSz="457200">
              <a:defRPr/>
            </a:pPr>
            <a:r>
              <a:rPr lang="de-DE" sz="2000" dirty="0">
                <a:latin typeface="Times New Roman" panose="02020603050405020304" pitchFamily="18" charset="0"/>
                <a:cs typeface="Times New Roman" panose="02020603050405020304" pitchFamily="18" charset="0"/>
              </a:rPr>
              <a:t>- Vốn cho các địa phương: Đã hoàn thành việc tham mưu phân bổ vốn đầu tư 5 năm  (2021-2025) và vốn sự nghiệp 2021-2023, đã thông báo vốn 2024-2025 còn lại.</a:t>
            </a:r>
          </a:p>
          <a:p>
            <a:pPr lvl="0" algn="just" defTabSz="457200">
              <a:defRPr/>
            </a:pPr>
            <a:endParaRPr lang="de-DE" sz="2000" dirty="0">
              <a:latin typeface="Times New Roman" panose="02020603050405020304" pitchFamily="18" charset="0"/>
              <a:cs typeface="Times New Roman" panose="02020603050405020304" pitchFamily="18" charset="0"/>
            </a:endParaRPr>
          </a:p>
          <a:p>
            <a:pPr lvl="0" algn="just" defTabSz="457200">
              <a:defRPr/>
            </a:pPr>
            <a:r>
              <a:rPr lang="de-DE" sz="2000" dirty="0">
                <a:latin typeface="Times New Roman" panose="02020603050405020304" pitchFamily="18" charset="0"/>
                <a:cs typeface="Times New Roman" panose="02020603050405020304" pitchFamily="18" charset="0"/>
              </a:rPr>
              <a:t>- Vốn cho các Bộ/ngành TW: Đã hoàn thành trình phân bổ, sử dụng vốn sự nghiệp 2021-2023; đang tổng hợp hoàn thiện KH vốn 2024 từ các Bộ/ngành để gửi Bộ Tài chính.</a:t>
            </a:r>
          </a:p>
        </p:txBody>
      </p:sp>
      <p:sp>
        <p:nvSpPr>
          <p:cNvPr id="21" name="文本框 17">
            <a:extLst>
              <a:ext uri="{FF2B5EF4-FFF2-40B4-BE49-F238E27FC236}">
                <a16:creationId xmlns:a16="http://schemas.microsoft.com/office/drawing/2014/main" id="{A86AF595-4A1E-4883-B615-0580E8CE628D}"/>
              </a:ext>
            </a:extLst>
          </p:cNvPr>
          <p:cNvSpPr txBox="1"/>
          <p:nvPr/>
        </p:nvSpPr>
        <p:spPr>
          <a:xfrm>
            <a:off x="3444789" y="3781623"/>
            <a:ext cx="8001595" cy="400110"/>
          </a:xfrm>
          <a:prstGeom prst="rect">
            <a:avLst/>
          </a:prstGeom>
          <a:solidFill>
            <a:schemeClr val="accent6">
              <a:lumMod val="20000"/>
              <a:lumOff val="80000"/>
            </a:schemeClr>
          </a:solidFill>
        </p:spPr>
        <p:txBody>
          <a:bodyPr wrap="square" rtlCol="0">
            <a:spAutoFit/>
          </a:bodyPr>
          <a:lstStyle/>
          <a:p>
            <a:pPr marL="342900" lvl="0" indent="-342900" algn="just" defTabSz="457200">
              <a:buFont typeface="Wingdings" panose="05000000000000000000" pitchFamily="2" charset="2"/>
              <a:buChar char="u"/>
              <a:defRPr/>
            </a:pP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 ĐỘ GIẢI NGÂN TRÊN TOÀN QUỐC</a:t>
            </a:r>
            <a:endParaRPr lang="en-US" altLang="zh-CN" sz="2000" dirty="0">
              <a:solidFill>
                <a:srgbClr val="002060"/>
              </a:solidFill>
              <a:latin typeface="Times New Roman" panose="02020603050405020304" pitchFamily="18" charset="0"/>
              <a:cs typeface="Times New Roman" panose="02020603050405020304" pitchFamily="18" charset="0"/>
              <a:sym typeface="+mn-lt"/>
            </a:endParaRPr>
          </a:p>
        </p:txBody>
      </p:sp>
      <p:sp>
        <p:nvSpPr>
          <p:cNvPr id="24" name="文本框 17">
            <a:extLst>
              <a:ext uri="{FF2B5EF4-FFF2-40B4-BE49-F238E27FC236}">
                <a16:creationId xmlns:a16="http://schemas.microsoft.com/office/drawing/2014/main" id="{A86AF595-4A1E-4883-B615-0580E8CE628D}"/>
              </a:ext>
            </a:extLst>
          </p:cNvPr>
          <p:cNvSpPr txBox="1"/>
          <p:nvPr/>
        </p:nvSpPr>
        <p:spPr>
          <a:xfrm>
            <a:off x="3487224" y="4342957"/>
            <a:ext cx="8001595" cy="1015663"/>
          </a:xfrm>
          <a:prstGeom prst="rect">
            <a:avLst/>
          </a:prstGeom>
          <a:noFill/>
        </p:spPr>
        <p:txBody>
          <a:bodyPr wrap="square" rtlCol="0">
            <a:spAutoFit/>
          </a:bodyPr>
          <a:lstStyle/>
          <a:p>
            <a:pPr lvl="0" algn="just" defTabSz="457200">
              <a:defRPr/>
            </a:pPr>
            <a:r>
              <a:rPr lang="de-DE" sz="2000" dirty="0">
                <a:latin typeface="Times New Roman" panose="02020603050405020304" pitchFamily="18" charset="0"/>
                <a:cs typeface="Times New Roman" panose="02020603050405020304" pitchFamily="18" charset="0"/>
              </a:rPr>
              <a:t>- Tỷ lệ giải ngân vốn đầu tư công năm 2022 chuyển sang đạt 98%.</a:t>
            </a:r>
          </a:p>
          <a:p>
            <a:pPr lvl="0" algn="just" defTabSz="457200">
              <a:defRPr/>
            </a:pP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Tỷ</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lệ</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giải</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ngân</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vốn</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đầu</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tư</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công</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năm</a:t>
            </a:r>
            <a:r>
              <a:rPr lang="en-US" altLang="zh-CN" sz="2000" dirty="0">
                <a:latin typeface="Times New Roman" panose="02020603050405020304" pitchFamily="18" charset="0"/>
                <a:cs typeface="Times New Roman" panose="02020603050405020304" pitchFamily="18" charset="0"/>
                <a:sym typeface="+mn-lt"/>
              </a:rPr>
              <a:t> 2023: 76%.</a:t>
            </a:r>
          </a:p>
          <a:p>
            <a:pPr lvl="0" algn="just" defTabSz="457200">
              <a:defRPr/>
            </a:pP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Tỷ</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lệ</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giải</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ngân</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vốn</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sự</a:t>
            </a:r>
            <a:r>
              <a:rPr lang="en-US" altLang="zh-CN" sz="2000" dirty="0">
                <a:latin typeface="Times New Roman" panose="02020603050405020304" pitchFamily="18" charset="0"/>
                <a:cs typeface="Times New Roman" panose="02020603050405020304" pitchFamily="18" charset="0"/>
                <a:sym typeface="+mn-lt"/>
              </a:rPr>
              <a:t> </a:t>
            </a:r>
            <a:r>
              <a:rPr lang="en-US" altLang="zh-CN" sz="2000" dirty="0" err="1">
                <a:latin typeface="Times New Roman" panose="02020603050405020304" pitchFamily="18" charset="0"/>
                <a:cs typeface="Times New Roman" panose="02020603050405020304" pitchFamily="18" charset="0"/>
                <a:sym typeface="+mn-lt"/>
              </a:rPr>
              <a:t>nghiệp</a:t>
            </a:r>
            <a:r>
              <a:rPr lang="en-US" altLang="zh-CN" sz="2000" dirty="0">
                <a:latin typeface="Times New Roman" panose="02020603050405020304" pitchFamily="18" charset="0"/>
                <a:cs typeface="Times New Roman" panose="02020603050405020304" pitchFamily="18" charset="0"/>
                <a:sym typeface="+mn-lt"/>
              </a:rPr>
              <a:t> (2022 </a:t>
            </a:r>
            <a:r>
              <a:rPr lang="en-US" altLang="zh-CN" sz="2000" dirty="0" err="1">
                <a:latin typeface="Times New Roman" panose="02020603050405020304" pitchFamily="18" charset="0"/>
                <a:cs typeface="Times New Roman" panose="02020603050405020304" pitchFamily="18" charset="0"/>
                <a:sym typeface="+mn-lt"/>
              </a:rPr>
              <a:t>chuyển</a:t>
            </a:r>
            <a:r>
              <a:rPr lang="en-US" altLang="zh-CN" sz="2000" dirty="0">
                <a:latin typeface="Times New Roman" panose="02020603050405020304" pitchFamily="18" charset="0"/>
                <a:cs typeface="Times New Roman" panose="02020603050405020304" pitchFamily="18" charset="0"/>
                <a:sym typeface="+mn-lt"/>
              </a:rPr>
              <a:t> sang </a:t>
            </a:r>
            <a:r>
              <a:rPr lang="en-US" altLang="zh-CN" sz="2000" dirty="0" err="1">
                <a:latin typeface="Times New Roman" panose="02020603050405020304" pitchFamily="18" charset="0"/>
                <a:cs typeface="Times New Roman" panose="02020603050405020304" pitchFamily="18" charset="0"/>
                <a:sym typeface="+mn-lt"/>
              </a:rPr>
              <a:t>và</a:t>
            </a:r>
            <a:r>
              <a:rPr lang="en-US" altLang="zh-CN" sz="2000" dirty="0">
                <a:latin typeface="Times New Roman" panose="02020603050405020304" pitchFamily="18" charset="0"/>
                <a:cs typeface="Times New Roman" panose="02020603050405020304" pitchFamily="18" charset="0"/>
                <a:sym typeface="+mn-lt"/>
              </a:rPr>
              <a:t> 2023): 54%.</a:t>
            </a:r>
          </a:p>
        </p:txBody>
      </p:sp>
    </p:spTree>
    <p:extLst>
      <p:ext uri="{BB962C8B-B14F-4D97-AF65-F5344CB8AC3E}">
        <p14:creationId xmlns:p14="http://schemas.microsoft.com/office/powerpoint/2010/main" val="236735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903605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KẾT QUẢ HUY ĐỘNG NGUỒN LỰC</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07</a:t>
            </a:r>
          </a:p>
        </p:txBody>
      </p:sp>
      <p:pic>
        <p:nvPicPr>
          <p:cNvPr id="9" name="Picture 8"/>
          <p:cNvPicPr>
            <a:picLocks noChangeAspect="1"/>
          </p:cNvPicPr>
          <p:nvPr/>
        </p:nvPicPr>
        <p:blipFill>
          <a:blip r:embed="rId2"/>
          <a:stretch>
            <a:fillRect/>
          </a:stretch>
        </p:blipFill>
        <p:spPr>
          <a:xfrm>
            <a:off x="160655" y="2826197"/>
            <a:ext cx="6336468" cy="3316085"/>
          </a:xfrm>
          <a:prstGeom prst="rect">
            <a:avLst/>
          </a:prstGeom>
        </p:spPr>
      </p:pic>
      <p:sp>
        <p:nvSpPr>
          <p:cNvPr id="6" name="Content Placeholder 2"/>
          <p:cNvSpPr txBox="1">
            <a:spLocks/>
          </p:cNvSpPr>
          <p:nvPr/>
        </p:nvSpPr>
        <p:spPr>
          <a:xfrm>
            <a:off x="506871" y="1370801"/>
            <a:ext cx="5506720" cy="1788959"/>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Lũy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kế</a:t>
            </a:r>
            <a:r>
              <a:rPr lang="en-US" sz="2400" b="1" dirty="0">
                <a:solidFill>
                  <a:srgbClr val="002060"/>
                </a:solidFill>
                <a:latin typeface="Times New Roman" panose="02020603050405020304" pitchFamily="18" charset="0"/>
                <a:cs typeface="Times New Roman" panose="02020603050405020304" pitchFamily="18" charset="0"/>
              </a:rPr>
              <a:t> </a:t>
            </a:r>
            <a:r>
              <a:rPr lang="de-DE" sz="2400" dirty="0">
                <a:latin typeface="Times New Roman" panose="02020603050405020304" pitchFamily="18" charset="0"/>
                <a:cs typeface="Times New Roman" panose="02020603050405020304" pitchFamily="18" charset="0"/>
              </a:rPr>
              <a:t>đến năm 2023, cả nước huy động được khoảng </a:t>
            </a:r>
            <a:r>
              <a:rPr lang="en-US" sz="2400" b="1" i="1" dirty="0">
                <a:latin typeface="Times New Roman" panose="02020603050405020304" pitchFamily="18" charset="0"/>
                <a:cs typeface="Times New Roman" panose="02020603050405020304" pitchFamily="18" charset="0"/>
              </a:rPr>
              <a:t>2,55 </a:t>
            </a:r>
            <a:r>
              <a:rPr lang="en-US" sz="2400" b="1" i="1" dirty="0" err="1">
                <a:latin typeface="Times New Roman" panose="02020603050405020304" pitchFamily="18" charset="0"/>
                <a:cs typeface="Times New Roman" panose="02020603050405020304" pitchFamily="18" charset="0"/>
              </a:rPr>
              <a:t>triệu</a:t>
            </a:r>
            <a:r>
              <a:rPr lang="de-DE" sz="2400" b="1" i="1" dirty="0">
                <a:latin typeface="Times New Roman" panose="02020603050405020304" pitchFamily="18" charset="0"/>
                <a:cs typeface="Times New Roman" panose="02020603050405020304" pitchFamily="18" charset="0"/>
              </a:rPr>
              <a:t> tỷ đồng</a:t>
            </a:r>
            <a:r>
              <a:rPr lang="de-DE"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các nguồn lực để </a:t>
            </a:r>
            <a:r>
              <a:rPr lang="de-DE" sz="2400" dirty="0">
                <a:latin typeface="Times New Roman" panose="02020603050405020304" pitchFamily="18" charset="0"/>
                <a:cs typeface="Times New Roman" panose="02020603050405020304" pitchFamily="18" charset="0"/>
              </a:rPr>
              <a:t>đầu tư thực hiện Chương trình </a:t>
            </a:r>
            <a:r>
              <a:rPr lang="vi-VN" sz="2400" i="1" dirty="0">
                <a:latin typeface="Times New Roman" panose="02020603050405020304" pitchFamily="18" charset="0"/>
                <a:cs typeface="Times New Roman" panose="02020603050405020304" pitchFamily="18" charset="0"/>
              </a:rPr>
              <a:t>(tăng </a:t>
            </a:r>
            <a:r>
              <a:rPr lang="en-US" sz="2400" i="1" dirty="0">
                <a:latin typeface="Times New Roman" panose="02020603050405020304" pitchFamily="18" charset="0"/>
                <a:cs typeface="Times New Roman" panose="02020603050405020304" pitchFamily="18" charset="0"/>
              </a:rPr>
              <a:t>1,3 </a:t>
            </a:r>
            <a:r>
              <a:rPr lang="en-US" sz="2400" i="1" dirty="0" err="1">
                <a:latin typeface="Times New Roman" panose="02020603050405020304" pitchFamily="18" charset="0"/>
                <a:cs typeface="Times New Roman" panose="02020603050405020304" pitchFamily="18" charset="0"/>
              </a:rPr>
              <a:t>lần</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so với năm 20</a:t>
            </a:r>
            <a:r>
              <a:rPr lang="en-US" sz="2400" i="1" dirty="0">
                <a:latin typeface="Times New Roman" panose="02020603050405020304" pitchFamily="18" charset="0"/>
                <a:cs typeface="Times New Roman" panose="02020603050405020304" pitchFamily="18" charset="0"/>
              </a:rPr>
              <a:t>21).</a:t>
            </a:r>
            <a:endParaRPr lang="en-US" sz="2400" i="1" dirty="0">
              <a:solidFill>
                <a:srgbClr val="002060"/>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6349436" y="1765384"/>
            <a:ext cx="5506720" cy="437689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buFont typeface="Wingdings" panose="05000000000000000000" pitchFamily="2" charset="2"/>
              <a:buChar char="q"/>
            </a:pPr>
            <a:r>
              <a:rPr lang="en-US" sz="2000" b="1" dirty="0">
                <a:solidFill>
                  <a:srgbClr val="002060"/>
                </a:solidFill>
                <a:latin typeface="Times New Roman" panose="02020603050405020304" pitchFamily="18" charset="0"/>
                <a:cs typeface="Times New Roman" panose="02020603050405020304" pitchFamily="18" charset="0"/>
              </a:rPr>
              <a:t> CƠ CẤU NGUỒN VỐN:</a:t>
            </a:r>
          </a:p>
          <a:p>
            <a:pPr marL="0" indent="0" algn="just">
              <a:buNone/>
            </a:pPr>
            <a:r>
              <a:rPr lang="vi-VN" sz="2000" dirty="0">
                <a:solidFill>
                  <a:srgbClr val="002060"/>
                </a:solidFill>
                <a:latin typeface="Times New Roman" panose="02020603050405020304" pitchFamily="18" charset="0"/>
                <a:cs typeface="Times New Roman" panose="02020603050405020304" pitchFamily="18" charset="0"/>
              </a:rPr>
              <a:t>- Vốn ngân sách Trung ương hỗ trợ là </a:t>
            </a:r>
            <a:r>
              <a:rPr lang="de-DE" sz="2000" dirty="0">
                <a:solidFill>
                  <a:srgbClr val="002060"/>
                </a:solidFill>
                <a:latin typeface="Times New Roman" panose="02020603050405020304" pitchFamily="18" charset="0"/>
                <a:cs typeface="Times New Roman" panose="02020603050405020304" pitchFamily="18" charset="0"/>
              </a:rPr>
              <a:t>22.235 </a:t>
            </a:r>
            <a:r>
              <a:rPr lang="vi-VN" sz="2000" dirty="0">
                <a:solidFill>
                  <a:srgbClr val="002060"/>
                </a:solidFill>
                <a:latin typeface="Times New Roman" panose="02020603050405020304" pitchFamily="18" charset="0"/>
                <a:cs typeface="Times New Roman" panose="02020603050405020304" pitchFamily="18" charset="0"/>
              </a:rPr>
              <a:t>tỷ đồng </a:t>
            </a:r>
            <a:r>
              <a:rPr lang="de-DE" sz="2000" i="1" dirty="0">
                <a:solidFill>
                  <a:srgbClr val="002060"/>
                </a:solidFill>
                <a:latin typeface="Times New Roman" panose="02020603050405020304" pitchFamily="18" charset="0"/>
                <a:cs typeface="Times New Roman" panose="02020603050405020304" pitchFamily="18" charset="0"/>
              </a:rPr>
              <a:t>(chiếm khoảng </a:t>
            </a:r>
            <a:r>
              <a:rPr lang="de-DE" sz="2000" i="1" dirty="0">
                <a:solidFill>
                  <a:srgbClr val="FF0000"/>
                </a:solidFill>
                <a:latin typeface="Times New Roman" panose="02020603050405020304" pitchFamily="18" charset="0"/>
                <a:cs typeface="Times New Roman" panose="02020603050405020304" pitchFamily="18" charset="0"/>
              </a:rPr>
              <a:t>1,0%</a:t>
            </a:r>
            <a:r>
              <a:rPr lang="de-DE" sz="2000" i="1" dirty="0">
                <a:solidFill>
                  <a:srgbClr val="002060"/>
                </a:solidFill>
                <a:latin typeface="Times New Roman" panose="02020603050405020304" pitchFamily="18" charset="0"/>
                <a:cs typeface="Times New Roman" panose="02020603050405020304" pitchFamily="18" charset="0"/>
              </a:rPr>
              <a:t>)</a:t>
            </a:r>
            <a:r>
              <a:rPr lang="en-US" sz="2000"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vi-VN" sz="2000" dirty="0">
                <a:solidFill>
                  <a:srgbClr val="002060"/>
                </a:solidFill>
                <a:latin typeface="Times New Roman" panose="02020603050405020304" pitchFamily="18" charset="0"/>
                <a:cs typeface="Times New Roman" panose="02020603050405020304" pitchFamily="18" charset="0"/>
              </a:rPr>
              <a:t>- Vốn đối ứng từ ngân sách địa phương đã bố trí thực hiện Chương trình khoảng </a:t>
            </a:r>
            <a:r>
              <a:rPr lang="de-DE" sz="2000" dirty="0">
                <a:solidFill>
                  <a:srgbClr val="002060"/>
                </a:solidFill>
                <a:latin typeface="Times New Roman" panose="02020603050405020304" pitchFamily="18" charset="0"/>
                <a:cs typeface="Times New Roman" panose="02020603050405020304" pitchFamily="18" charset="0"/>
              </a:rPr>
              <a:t>184.465 </a:t>
            </a:r>
            <a:r>
              <a:rPr lang="vi-VN" sz="2000" dirty="0">
                <a:solidFill>
                  <a:srgbClr val="002060"/>
                </a:solidFill>
                <a:latin typeface="Times New Roman" panose="02020603050405020304" pitchFamily="18" charset="0"/>
                <a:cs typeface="Times New Roman" panose="02020603050405020304" pitchFamily="18" charset="0"/>
              </a:rPr>
              <a:t>tỷ đồng </a:t>
            </a:r>
            <a:r>
              <a:rPr lang="de-DE" sz="2000" i="1" dirty="0">
                <a:solidFill>
                  <a:srgbClr val="002060"/>
                </a:solidFill>
                <a:latin typeface="Times New Roman" panose="02020603050405020304" pitchFamily="18" charset="0"/>
                <a:cs typeface="Times New Roman" panose="02020603050405020304" pitchFamily="18" charset="0"/>
              </a:rPr>
              <a:t>(chiếm </a:t>
            </a:r>
            <a:r>
              <a:rPr lang="de-DE" sz="2000" i="1" dirty="0">
                <a:solidFill>
                  <a:srgbClr val="FF0000"/>
                </a:solidFill>
                <a:latin typeface="Times New Roman" panose="02020603050405020304" pitchFamily="18" charset="0"/>
                <a:cs typeface="Times New Roman" panose="02020603050405020304" pitchFamily="18" charset="0"/>
              </a:rPr>
              <a:t>7,2%</a:t>
            </a:r>
            <a:r>
              <a:rPr lang="de-DE" sz="2000" i="1" dirty="0">
                <a:solidFill>
                  <a:srgbClr val="002060"/>
                </a:solidFill>
                <a:latin typeface="Times New Roman" panose="02020603050405020304" pitchFamily="18" charset="0"/>
                <a:cs typeface="Times New Roman" panose="02020603050405020304" pitchFamily="18" charset="0"/>
              </a:rPr>
              <a:t>)</a:t>
            </a:r>
            <a:r>
              <a:rPr lang="en-US" sz="2000" i="1" dirty="0">
                <a:solidFill>
                  <a:srgbClr val="002060"/>
                </a:solidFill>
                <a:latin typeface="Times New Roman" panose="02020603050405020304" pitchFamily="18" charset="0"/>
                <a:cs typeface="Times New Roman" panose="02020603050405020304" pitchFamily="18" charset="0"/>
              </a:rPr>
              <a:t>;</a:t>
            </a:r>
            <a:r>
              <a:rPr lang="vi-VN" sz="2000" i="1" dirty="0">
                <a:solidFill>
                  <a:srgbClr val="002060"/>
                </a:solidFill>
                <a:latin typeface="Times New Roman" panose="02020603050405020304" pitchFamily="18" charset="0"/>
                <a:cs typeface="Times New Roman" panose="02020603050405020304" pitchFamily="18" charset="0"/>
              </a:rPr>
              <a:t>  </a:t>
            </a:r>
            <a:endParaRPr lang="en-US" sz="20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de-DE" sz="2000" dirty="0">
                <a:solidFill>
                  <a:srgbClr val="002060"/>
                </a:solidFill>
                <a:latin typeface="Times New Roman" panose="02020603050405020304" pitchFamily="18" charset="0"/>
                <a:cs typeface="Times New Roman" panose="02020603050405020304" pitchFamily="18" charset="0"/>
              </a:rPr>
              <a:t>- Lồng ghép từ các Chương trình, dự án khác: 142.478 tỷ đồng </a:t>
            </a:r>
            <a:r>
              <a:rPr lang="de-DE" sz="2000" i="1" dirty="0">
                <a:solidFill>
                  <a:srgbClr val="002060"/>
                </a:solidFill>
                <a:latin typeface="Times New Roman" panose="02020603050405020304" pitchFamily="18" charset="0"/>
                <a:cs typeface="Times New Roman" panose="02020603050405020304" pitchFamily="18" charset="0"/>
              </a:rPr>
              <a:t>(chiếm </a:t>
            </a:r>
            <a:r>
              <a:rPr lang="de-DE" sz="2000" i="1" dirty="0">
                <a:solidFill>
                  <a:srgbClr val="FF0000"/>
                </a:solidFill>
                <a:latin typeface="Times New Roman" panose="02020603050405020304" pitchFamily="18" charset="0"/>
                <a:cs typeface="Times New Roman" panose="02020603050405020304" pitchFamily="18" charset="0"/>
              </a:rPr>
              <a:t>5,6%</a:t>
            </a:r>
            <a:r>
              <a:rPr lang="de-DE" sz="2000" i="1" dirty="0">
                <a:solidFill>
                  <a:srgbClr val="002060"/>
                </a:solidFill>
                <a:latin typeface="Times New Roman" panose="02020603050405020304" pitchFamily="18" charset="0"/>
                <a:cs typeface="Times New Roman" panose="02020603050405020304" pitchFamily="18" charset="0"/>
              </a:rPr>
              <a:t>); </a:t>
            </a:r>
          </a:p>
          <a:p>
            <a:pPr marL="0" indent="0" algn="just">
              <a:buNone/>
            </a:pPr>
            <a:r>
              <a:rPr lang="de-DE" sz="2000" dirty="0">
                <a:solidFill>
                  <a:srgbClr val="002060"/>
                </a:solidFill>
                <a:latin typeface="Times New Roman" panose="02020603050405020304" pitchFamily="18" charset="0"/>
                <a:cs typeface="Times New Roman" panose="02020603050405020304" pitchFamily="18" charset="0"/>
              </a:rPr>
              <a:t>- Tín dụng: 1.983.970 tỷ đồng </a:t>
            </a:r>
            <a:r>
              <a:rPr lang="de-DE" sz="2000" i="1" dirty="0">
                <a:solidFill>
                  <a:srgbClr val="002060"/>
                </a:solidFill>
                <a:latin typeface="Times New Roman" panose="02020603050405020304" pitchFamily="18" charset="0"/>
                <a:cs typeface="Times New Roman" panose="02020603050405020304" pitchFamily="18" charset="0"/>
              </a:rPr>
              <a:t>(chiếm </a:t>
            </a:r>
            <a:r>
              <a:rPr lang="de-DE" sz="2000" i="1" dirty="0">
                <a:solidFill>
                  <a:srgbClr val="FF0000"/>
                </a:solidFill>
                <a:latin typeface="Times New Roman" panose="02020603050405020304" pitchFamily="18" charset="0"/>
                <a:cs typeface="Times New Roman" panose="02020603050405020304" pitchFamily="18" charset="0"/>
              </a:rPr>
              <a:t>77,9%</a:t>
            </a:r>
            <a:r>
              <a:rPr lang="de-DE" sz="2000" i="1" dirty="0">
                <a:solidFill>
                  <a:srgbClr val="002060"/>
                </a:solidFill>
                <a:latin typeface="Times New Roman" panose="02020603050405020304" pitchFamily="18" charset="0"/>
                <a:cs typeface="Times New Roman" panose="02020603050405020304" pitchFamily="18" charset="0"/>
              </a:rPr>
              <a:t>); </a:t>
            </a:r>
          </a:p>
          <a:p>
            <a:pPr marL="0" indent="0" algn="just">
              <a:buNone/>
            </a:pPr>
            <a:r>
              <a:rPr lang="de-DE" sz="2000" dirty="0">
                <a:solidFill>
                  <a:srgbClr val="002060"/>
                </a:solidFill>
                <a:latin typeface="Times New Roman" panose="02020603050405020304" pitchFamily="18" charset="0"/>
                <a:cs typeface="Times New Roman" panose="02020603050405020304" pitchFamily="18" charset="0"/>
              </a:rPr>
              <a:t>- Doanh nghiệp: 112.174 tỷ đồng </a:t>
            </a:r>
            <a:r>
              <a:rPr lang="de-DE" sz="2000" i="1" dirty="0">
                <a:solidFill>
                  <a:srgbClr val="002060"/>
                </a:solidFill>
                <a:latin typeface="Times New Roman" panose="02020603050405020304" pitchFamily="18" charset="0"/>
                <a:cs typeface="Times New Roman" panose="02020603050405020304" pitchFamily="18" charset="0"/>
              </a:rPr>
              <a:t>(chiếm </a:t>
            </a:r>
            <a:r>
              <a:rPr lang="de-DE" sz="2000" i="1" dirty="0">
                <a:solidFill>
                  <a:srgbClr val="FF0000"/>
                </a:solidFill>
                <a:latin typeface="Times New Roman" panose="02020603050405020304" pitchFamily="18" charset="0"/>
                <a:cs typeface="Times New Roman" panose="02020603050405020304" pitchFamily="18" charset="0"/>
              </a:rPr>
              <a:t>4,4%</a:t>
            </a:r>
            <a:r>
              <a:rPr lang="de-DE" sz="2000" i="1"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de-DE" sz="2000" dirty="0">
                <a:solidFill>
                  <a:srgbClr val="002060"/>
                </a:solidFill>
                <a:latin typeface="Times New Roman" panose="02020603050405020304" pitchFamily="18" charset="0"/>
                <a:cs typeface="Times New Roman" panose="02020603050405020304" pitchFamily="18" charset="0"/>
              </a:rPr>
              <a:t>- Cộng đồng và người dân tự nguyện đóng góp: 100.632 tỷ đồng </a:t>
            </a:r>
            <a:r>
              <a:rPr lang="de-DE" sz="2000" i="1" dirty="0">
                <a:solidFill>
                  <a:srgbClr val="002060"/>
                </a:solidFill>
                <a:latin typeface="Times New Roman" panose="02020603050405020304" pitchFamily="18" charset="0"/>
                <a:cs typeface="Times New Roman" panose="02020603050405020304" pitchFamily="18" charset="0"/>
              </a:rPr>
              <a:t>(chiếm </a:t>
            </a:r>
            <a:r>
              <a:rPr lang="de-DE" sz="2000" i="1" dirty="0">
                <a:solidFill>
                  <a:srgbClr val="FF0000"/>
                </a:solidFill>
                <a:latin typeface="Times New Roman" panose="02020603050405020304" pitchFamily="18" charset="0"/>
                <a:cs typeface="Times New Roman" panose="02020603050405020304" pitchFamily="18" charset="0"/>
              </a:rPr>
              <a:t>3,9%</a:t>
            </a:r>
            <a:r>
              <a:rPr lang="de-DE" sz="2000" i="1" dirty="0">
                <a:solidFill>
                  <a:srgbClr val="002060"/>
                </a:solidFill>
                <a:latin typeface="Times New Roman" panose="02020603050405020304" pitchFamily="18" charset="0"/>
                <a:cs typeface="Times New Roman" panose="02020603050405020304" pitchFamily="18" charset="0"/>
              </a:rPr>
              <a:t>).</a:t>
            </a:r>
            <a:endParaRPr lang="en-US" sz="20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8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1" presetClass="entr" presetSubtype="0" fill="hold" grpId="0" nodeType="afterEffect">
                                  <p:stCondLst>
                                    <p:cond delay="0"/>
                                  </p:stCondLst>
                                  <p:childTnLst>
                                    <p:set>
                                      <p:cBhvr>
                                        <p:cTn id="14" dur="1" fill="hold">
                                          <p:stCondLst>
                                            <p:cond delay="1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619750" cy="6858000"/>
          </a:xfrm>
          <a:prstGeom prst="rect">
            <a:avLst/>
          </a:prstGeom>
        </p:spPr>
      </p:pic>
      <p:sp>
        <p:nvSpPr>
          <p:cNvPr id="5" name="Plaque 4"/>
          <p:cNvSpPr/>
          <p:nvPr/>
        </p:nvSpPr>
        <p:spPr>
          <a:xfrm>
            <a:off x="2531335" y="244270"/>
            <a:ext cx="716690" cy="646971"/>
          </a:xfrm>
          <a:prstGeom prst="plaqu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08</a:t>
            </a:r>
          </a:p>
        </p:txBody>
      </p:sp>
      <p:sp>
        <p:nvSpPr>
          <p:cNvPr id="14" name="Content Placeholder 2"/>
          <p:cNvSpPr>
            <a:spLocks noGrp="1"/>
          </p:cNvSpPr>
          <p:nvPr>
            <p:ph idx="1"/>
          </p:nvPr>
        </p:nvSpPr>
        <p:spPr>
          <a:xfrm>
            <a:off x="4810538" y="1291104"/>
            <a:ext cx="7007087" cy="2743528"/>
          </a:xfrm>
        </p:spPr>
        <p:txBody>
          <a:bodyPr>
            <a:noAutofit/>
          </a:bodyPr>
          <a:lstStyle/>
          <a:p>
            <a:pPr algn="just">
              <a:spcBef>
                <a:spcPts val="600"/>
              </a:spcBef>
              <a:buFontTx/>
              <a:buChar char="-"/>
            </a:pPr>
            <a:r>
              <a:rPr lang="de-DE" sz="2200" spc="-20" dirty="0">
                <a:latin typeface="Times New Roman" panose="02020603050405020304" pitchFamily="18" charset="0"/>
                <a:ea typeface="Times New Roman" panose="02020603050405020304" pitchFamily="18" charset="0"/>
                <a:cs typeface="Times New Roman" panose="02020603050405020304" pitchFamily="18" charset="0"/>
              </a:rPr>
              <a:t>Cấp xã: Khoảng </a:t>
            </a:r>
            <a:r>
              <a:rPr lang="de-DE" sz="2200" b="1" dirty="0">
                <a:latin typeface="Times New Roman" panose="02020603050405020304" pitchFamily="18" charset="0"/>
                <a:cs typeface="Times New Roman" panose="02020603050405020304" pitchFamily="18" charset="0"/>
              </a:rPr>
              <a:t>7</a:t>
            </a:r>
            <a:r>
              <a:rPr lang="de-DE" sz="2200" spc="-20" dirty="0">
                <a:latin typeface="Times New Roman" panose="02020603050405020304" pitchFamily="18" charset="0"/>
                <a:ea typeface="Times New Roman" panose="02020603050405020304" pitchFamily="18" charset="0"/>
                <a:cs typeface="Times New Roman" panose="02020603050405020304" pitchFamily="18" charset="0"/>
              </a:rPr>
              <a:t>8% số xã đạt chuẩn NTM </a:t>
            </a:r>
            <a:r>
              <a:rPr lang="de-DE" sz="2200" i="1" dirty="0">
                <a:latin typeface="Times New Roman" pitchFamily="18" charset="0"/>
                <a:cs typeface="Times New Roman" pitchFamily="18" charset="0"/>
              </a:rPr>
              <a:t>(tăng 4,9% so với cuối năm 2022)</a:t>
            </a:r>
            <a:r>
              <a:rPr lang="de-DE" sz="2200" i="1" spc="-20"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just">
              <a:spcBef>
                <a:spcPts val="600"/>
              </a:spcBef>
              <a:buNone/>
            </a:pPr>
            <a:r>
              <a:rPr lang="de-DE" sz="2200" spc="-20" dirty="0">
                <a:latin typeface="Times New Roman" panose="02020603050405020304" pitchFamily="18" charset="0"/>
                <a:ea typeface="Times New Roman" panose="02020603050405020304" pitchFamily="18" charset="0"/>
                <a:cs typeface="Times New Roman" panose="02020603050405020304" pitchFamily="18" charset="0"/>
              </a:rPr>
              <a:t>	+ 1.860 xã NTM nâng cao;</a:t>
            </a:r>
          </a:p>
          <a:p>
            <a:pPr marL="0" indent="0" algn="just">
              <a:spcBef>
                <a:spcPts val="600"/>
              </a:spcBef>
              <a:buNone/>
            </a:pPr>
            <a:r>
              <a:rPr lang="de-DE" sz="2200" spc="-20" dirty="0">
                <a:latin typeface="Times New Roman" panose="02020603050405020304" pitchFamily="18" charset="0"/>
                <a:ea typeface="Times New Roman" panose="02020603050405020304" pitchFamily="18" charset="0"/>
                <a:cs typeface="Times New Roman" panose="02020603050405020304" pitchFamily="18" charset="0"/>
              </a:rPr>
              <a:t> 	+ 340 xã NTM kiểu mẫu; </a:t>
            </a:r>
          </a:p>
          <a:p>
            <a:pPr marL="0" indent="0" algn="just">
              <a:spcBef>
                <a:spcPts val="600"/>
              </a:spcBef>
              <a:buNone/>
            </a:pPr>
            <a:r>
              <a:rPr lang="de-DE" sz="2200" spc="-20" dirty="0">
                <a:latin typeface="Times New Roman" panose="02020603050405020304" pitchFamily="18" charset="0"/>
                <a:ea typeface="Times New Roman" panose="02020603050405020304" pitchFamily="18" charset="0"/>
                <a:cs typeface="Times New Roman" panose="02020603050405020304" pitchFamily="18" charset="0"/>
              </a:rPr>
              <a:t>- Bình quân cả nước đạt 17,1 tiêu chí/xã.</a:t>
            </a:r>
          </a:p>
          <a:p>
            <a:pPr marL="0" indent="0">
              <a:spcBef>
                <a:spcPts val="600"/>
              </a:spcBef>
              <a:buNone/>
            </a:pPr>
            <a:endParaRPr lang="de-DE" sz="2200" spc="-2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600"/>
              </a:spcBef>
              <a:buNone/>
            </a:pPr>
            <a:r>
              <a:rPr lang="de-DE" sz="2200" spc="-20" dirty="0">
                <a:latin typeface="Times New Roman" panose="02020603050405020304" pitchFamily="18" charset="0"/>
                <a:ea typeface="Times New Roman" panose="02020603050405020304" pitchFamily="18" charset="0"/>
                <a:cs typeface="Times New Roman" panose="02020603050405020304" pitchFamily="18" charset="0"/>
              </a:rPr>
              <a:t>-</a:t>
            </a:r>
            <a:r>
              <a:rPr lang="de-DE" sz="2200"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de-DE" sz="22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 huyện: </a:t>
            </a:r>
            <a:r>
              <a:rPr lang="de-DE" sz="2200" b="1" spc="-10" dirty="0">
                <a:latin typeface="Times New Roman" panose="02020603050405020304" pitchFamily="18" charset="0"/>
                <a:ea typeface="Times New Roman" panose="02020603050405020304" pitchFamily="18" charset="0"/>
                <a:cs typeface="Times New Roman" panose="02020603050405020304" pitchFamily="18" charset="0"/>
              </a:rPr>
              <a:t>283 đơn vị </a:t>
            </a:r>
            <a:r>
              <a:rPr lang="de-DE" sz="2200" spc="-10" dirty="0">
                <a:latin typeface="Times New Roman" panose="02020603050405020304" pitchFamily="18" charset="0"/>
                <a:ea typeface="Times New Roman" panose="02020603050405020304" pitchFamily="18" charset="0"/>
                <a:cs typeface="Times New Roman" panose="02020603050405020304" pitchFamily="18" charset="0"/>
              </a:rPr>
              <a:t>cấp huyện, chiếm 43,9% tổng số đơn vị cấp huyện cả nước. </a:t>
            </a:r>
            <a:r>
              <a:rPr lang="de-DE" sz="2200" b="1" spc="-10" dirty="0">
                <a:latin typeface="Times New Roman" panose="02020603050405020304" pitchFamily="18" charset="0"/>
                <a:ea typeface="Times New Roman" panose="02020603050405020304" pitchFamily="18" charset="0"/>
                <a:cs typeface="Times New Roman" panose="02020603050405020304" pitchFamily="18" charset="0"/>
              </a:rPr>
              <a:t>03 đơn vị </a:t>
            </a:r>
            <a:r>
              <a:rPr lang="de-DE" sz="2200" spc="-10" dirty="0">
                <a:latin typeface="Times New Roman" panose="02020603050405020304" pitchFamily="18" charset="0"/>
                <a:ea typeface="Times New Roman" panose="02020603050405020304" pitchFamily="18" charset="0"/>
                <a:cs typeface="Times New Roman" panose="02020603050405020304" pitchFamily="18" charset="0"/>
              </a:rPr>
              <a:t>được công nhận NTM nâng cao.</a:t>
            </a:r>
            <a:br>
              <a:rPr lang="en-US" sz="2200" dirty="0">
                <a:latin typeface="Times New Roman" panose="02020603050405020304" pitchFamily="18" charset="0"/>
                <a:ea typeface="Times New Roman" panose="02020603050405020304" pitchFamily="18" charset="0"/>
                <a:cs typeface="Times New Roman" panose="02020603050405020304" pitchFamily="18" charset="0"/>
              </a:rPr>
            </a:b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600"/>
              </a:spcBef>
              <a:buNone/>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b="1" dirty="0">
                <a:latin typeface="Times New Roman" panose="02020603050405020304" pitchFamily="18" charset="0"/>
                <a:ea typeface="Calibri" panose="020F0502020204030204" pitchFamily="34" charset="0"/>
                <a:cs typeface="Times New Roman" panose="02020603050405020304" pitchFamily="18" charset="0"/>
              </a:rPr>
              <a:t>22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100%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200" dirty="0">
                <a:latin typeface="Times New Roman" panose="02020603050405020304" pitchFamily="18" charset="0"/>
                <a:ea typeface="Calibri" panose="020F0502020204030204" pitchFamily="34" charset="0"/>
                <a:cs typeface="Times New Roman" panose="02020603050405020304" pitchFamily="18" charset="0"/>
              </a:rPr>
              <a:t> NTM;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200" dirty="0">
                <a:latin typeface="Times New Roman" panose="02020603050405020304" pitchFamily="18" charset="0"/>
                <a:ea typeface="Calibri" panose="020F0502020204030204" pitchFamily="34" charset="0"/>
                <a:cs typeface="Times New Roman" panose="02020603050405020304" pitchFamily="18" charset="0"/>
              </a:rPr>
              <a:t> 15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100%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200" dirty="0">
                <a:latin typeface="Times New Roman" panose="02020603050405020304" pitchFamily="18" charset="0"/>
                <a:ea typeface="Calibri" panose="020F0502020204030204" pitchFamily="34" charset="0"/>
                <a:cs typeface="Times New Roman" panose="02020603050405020304" pitchFamily="18" charset="0"/>
              </a:rPr>
              <a:t>, 100%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200" dirty="0">
                <a:latin typeface="Times New Roman" panose="02020603050405020304" pitchFamily="18" charset="0"/>
                <a:ea typeface="Calibri" panose="020F0502020204030204" pitchFamily="34" charset="0"/>
                <a:cs typeface="Times New Roman" panose="02020603050405020304" pitchFamily="18" charset="0"/>
              </a:rPr>
              <a:t>; 05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p:txBody>
      </p:sp>
      <p:sp>
        <p:nvSpPr>
          <p:cNvPr id="4" name="Title 1"/>
          <p:cNvSpPr txBox="1">
            <a:spLocks/>
          </p:cNvSpPr>
          <p:nvPr/>
        </p:nvSpPr>
        <p:spPr>
          <a:xfrm>
            <a:off x="3524250" y="276954"/>
            <a:ext cx="8445463"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a:solidFill>
                  <a:srgbClr val="002060"/>
                </a:solidFill>
                <a:latin typeface="Times New Roman" panose="02020603050405020304" pitchFamily="18" charset="0"/>
                <a:cs typeface="Times New Roman" panose="02020603050405020304" pitchFamily="18" charset="0"/>
              </a:rPr>
              <a:t>KẾT QUẢ THỰC HIỆN CÁC MỤC TIÊU CỦA CHƯƠNG TRÌNH</a:t>
            </a:r>
          </a:p>
        </p:txBody>
      </p:sp>
    </p:spTree>
    <p:extLst>
      <p:ext uri="{BB962C8B-B14F-4D97-AF65-F5344CB8AC3E}">
        <p14:creationId xmlns:p14="http://schemas.microsoft.com/office/powerpoint/2010/main" val="4691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2952750" y="886835"/>
            <a:ext cx="8985677" cy="5630072"/>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8" y="176229"/>
            <a:ext cx="978929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MỘT SỐ KHÓ KHĂN, TỒN TẠI</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09</a:t>
            </a:r>
          </a:p>
        </p:txBody>
      </p:sp>
      <p:sp>
        <p:nvSpPr>
          <p:cNvPr id="20" name="文本框 17">
            <a:extLst>
              <a:ext uri="{FF2B5EF4-FFF2-40B4-BE49-F238E27FC236}">
                <a16:creationId xmlns:a16="http://schemas.microsoft.com/office/drawing/2014/main" id="{A86AF595-4A1E-4883-B615-0580E8CE628D}"/>
              </a:ext>
            </a:extLst>
          </p:cNvPr>
          <p:cNvSpPr txBox="1"/>
          <p:nvPr/>
        </p:nvSpPr>
        <p:spPr>
          <a:xfrm>
            <a:off x="3359922" y="1131936"/>
            <a:ext cx="8001595" cy="4124206"/>
          </a:xfrm>
          <a:prstGeom prst="rect">
            <a:avLst/>
          </a:prstGeom>
          <a:noFill/>
        </p:spPr>
        <p:txBody>
          <a:bodyPr wrap="square" rtlCol="0">
            <a:spAutoFit/>
          </a:bodyPr>
          <a:lstStyle/>
          <a:p>
            <a:pPr lvl="0" algn="just" defTabSz="457200">
              <a:spcBef>
                <a:spcPts val="600"/>
              </a:spcBef>
              <a:defRPr/>
            </a:pPr>
            <a:r>
              <a:rPr lang="en-US" sz="2200" b="1" dirty="0">
                <a:latin typeface="Times New Roman" pitchFamily="18" charset="0"/>
                <a:cs typeface="Times New Roman" pitchFamily="18" charset="0"/>
              </a:rPr>
              <a:t> 1. THÁCH THỨC VỀ MỤC TIÊU ĐẾN 2025 (</a:t>
            </a:r>
            <a:r>
              <a:rPr lang="en-US" sz="2200" b="1" dirty="0" err="1">
                <a:latin typeface="Times New Roman" pitchFamily="18" charset="0"/>
                <a:cs typeface="Times New Roman" pitchFamily="18" charset="0"/>
              </a:rPr>
              <a:t>còn</a:t>
            </a:r>
            <a:r>
              <a:rPr lang="en-US" sz="2200" b="1" dirty="0">
                <a:latin typeface="Times New Roman" pitchFamily="18" charset="0"/>
                <a:cs typeface="Times New Roman" pitchFamily="18" charset="0"/>
              </a:rPr>
              <a:t> 1,5 </a:t>
            </a:r>
            <a:r>
              <a:rPr lang="en-US" sz="2200" b="1" dirty="0" err="1">
                <a:latin typeface="Times New Roman" pitchFamily="18" charset="0"/>
                <a:cs typeface="Times New Roman" pitchFamily="18" charset="0"/>
              </a:rPr>
              <a:t>năm</a:t>
            </a:r>
            <a:r>
              <a:rPr lang="en-US" sz="2200" b="1" dirty="0">
                <a:latin typeface="Times New Roman" pitchFamily="18" charset="0"/>
                <a:cs typeface="Times New Roman" pitchFamily="18" charset="0"/>
              </a:rPr>
              <a:t>):</a:t>
            </a:r>
          </a:p>
          <a:p>
            <a:pPr lvl="0" algn="just" defTabSz="457200">
              <a:spcBef>
                <a:spcPts val="600"/>
              </a:spcBef>
              <a:defRPr/>
            </a:pPr>
            <a:r>
              <a:rPr lang="en-US" altLang="zh-CN" sz="2200" b="1"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Ít</a:t>
            </a:r>
            <a:r>
              <a:rPr lang="en-US" altLang="zh-CN" sz="2200"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nhất</a:t>
            </a:r>
            <a:r>
              <a:rPr lang="en-US" altLang="zh-CN" sz="2200" dirty="0">
                <a:latin typeface="Times New Roman" pitchFamily="18" charset="0"/>
                <a:cs typeface="Times New Roman" pitchFamily="18" charset="0"/>
                <a:sym typeface="+mn-lt"/>
              </a:rPr>
              <a:t> </a:t>
            </a:r>
            <a:r>
              <a:rPr lang="en-US" altLang="zh-CN" sz="2200" b="1" dirty="0">
                <a:latin typeface="Times New Roman" pitchFamily="18" charset="0"/>
                <a:cs typeface="Times New Roman" pitchFamily="18" charset="0"/>
                <a:sym typeface="+mn-lt"/>
              </a:rPr>
              <a:t>80% </a:t>
            </a:r>
            <a:r>
              <a:rPr lang="en-US" altLang="zh-CN" sz="2200" b="1" dirty="0" err="1">
                <a:latin typeface="Times New Roman" pitchFamily="18" charset="0"/>
                <a:cs typeface="Times New Roman" pitchFamily="18" charset="0"/>
                <a:sym typeface="+mn-lt"/>
              </a:rPr>
              <a:t>số</a:t>
            </a:r>
            <a:r>
              <a:rPr lang="en-US" altLang="zh-CN" sz="2200" b="1" dirty="0">
                <a:latin typeface="Times New Roman" pitchFamily="18" charset="0"/>
                <a:cs typeface="Times New Roman" pitchFamily="18" charset="0"/>
                <a:sym typeface="+mn-lt"/>
              </a:rPr>
              <a:t> </a:t>
            </a:r>
            <a:r>
              <a:rPr lang="en-US" altLang="zh-CN" sz="2200" b="1" dirty="0" err="1">
                <a:latin typeface="Times New Roman" pitchFamily="18" charset="0"/>
                <a:cs typeface="Times New Roman" pitchFamily="18" charset="0"/>
                <a:sym typeface="+mn-lt"/>
              </a:rPr>
              <a:t>xã</a:t>
            </a:r>
            <a:r>
              <a:rPr lang="en-US" altLang="zh-CN" sz="2200" b="1" dirty="0">
                <a:latin typeface="Times New Roman" pitchFamily="18" charset="0"/>
                <a:cs typeface="Times New Roman" pitchFamily="18" charset="0"/>
                <a:sym typeface="+mn-lt"/>
              </a:rPr>
              <a:t> </a:t>
            </a:r>
            <a:r>
              <a:rPr lang="en-US" altLang="zh-CN" sz="2200" b="1" dirty="0" err="1">
                <a:latin typeface="Times New Roman" pitchFamily="18" charset="0"/>
                <a:cs typeface="Times New Roman" pitchFamily="18" charset="0"/>
                <a:sym typeface="+mn-lt"/>
              </a:rPr>
              <a:t>đạt</a:t>
            </a:r>
            <a:r>
              <a:rPr lang="en-US" altLang="zh-CN" sz="2200" b="1" dirty="0">
                <a:latin typeface="Times New Roman" pitchFamily="18" charset="0"/>
                <a:cs typeface="Times New Roman" pitchFamily="18" charset="0"/>
                <a:sym typeface="+mn-lt"/>
              </a:rPr>
              <a:t> </a:t>
            </a:r>
            <a:r>
              <a:rPr lang="en-US" altLang="zh-CN" sz="2200" b="1" dirty="0" err="1">
                <a:latin typeface="Times New Roman" pitchFamily="18" charset="0"/>
                <a:cs typeface="Times New Roman" pitchFamily="18" charset="0"/>
                <a:sym typeface="+mn-lt"/>
              </a:rPr>
              <a:t>chuẩn</a:t>
            </a:r>
            <a:r>
              <a:rPr lang="en-US" altLang="zh-CN" sz="2200" b="1" dirty="0">
                <a:latin typeface="Times New Roman" pitchFamily="18" charset="0"/>
                <a:cs typeface="Times New Roman" pitchFamily="18" charset="0"/>
                <a:sym typeface="+mn-lt"/>
              </a:rPr>
              <a:t> NTM</a:t>
            </a:r>
            <a:r>
              <a:rPr lang="en-US" altLang="zh-CN" sz="2200"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trong</a:t>
            </a:r>
            <a:r>
              <a:rPr lang="en-US" altLang="zh-CN" sz="2200"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đó</a:t>
            </a:r>
            <a:r>
              <a:rPr lang="en-US" altLang="zh-CN" sz="2200" dirty="0">
                <a:latin typeface="Times New Roman" pitchFamily="18" charset="0"/>
                <a:cs typeface="Times New Roman" pitchFamily="18" charset="0"/>
                <a:sym typeface="+mn-lt"/>
              </a:rPr>
              <a:t> </a:t>
            </a:r>
            <a:r>
              <a:rPr lang="en-US" altLang="zh-CN" sz="2200" b="1" dirty="0">
                <a:latin typeface="Times New Roman" pitchFamily="18" charset="0"/>
                <a:cs typeface="Times New Roman" pitchFamily="18" charset="0"/>
                <a:sym typeface="+mn-lt"/>
              </a:rPr>
              <a:t>40% </a:t>
            </a:r>
            <a:r>
              <a:rPr lang="en-US" altLang="zh-CN" sz="2200" b="1" dirty="0" err="1">
                <a:latin typeface="Times New Roman" pitchFamily="18" charset="0"/>
                <a:cs typeface="Times New Roman" pitchFamily="18" charset="0"/>
                <a:sym typeface="+mn-lt"/>
              </a:rPr>
              <a:t>số</a:t>
            </a:r>
            <a:r>
              <a:rPr lang="en-US" altLang="zh-CN" sz="2200" b="1" dirty="0">
                <a:latin typeface="Times New Roman" pitchFamily="18" charset="0"/>
                <a:cs typeface="Times New Roman" pitchFamily="18" charset="0"/>
                <a:sym typeface="+mn-lt"/>
              </a:rPr>
              <a:t> </a:t>
            </a:r>
            <a:r>
              <a:rPr lang="en-US" altLang="zh-CN" sz="2200" b="1" dirty="0" err="1">
                <a:latin typeface="Times New Roman" pitchFamily="18" charset="0"/>
                <a:cs typeface="Times New Roman" pitchFamily="18" charset="0"/>
                <a:sym typeface="+mn-lt"/>
              </a:rPr>
              <a:t>xã</a:t>
            </a:r>
            <a:r>
              <a:rPr lang="en-US" altLang="zh-CN" sz="2200"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đạt</a:t>
            </a:r>
            <a:r>
              <a:rPr lang="en-US" altLang="zh-CN" sz="2200" dirty="0">
                <a:latin typeface="Times New Roman" pitchFamily="18" charset="0"/>
                <a:cs typeface="Times New Roman" pitchFamily="18" charset="0"/>
                <a:sym typeface="+mn-lt"/>
              </a:rPr>
              <a:t> NTM </a:t>
            </a:r>
            <a:r>
              <a:rPr lang="en-US" altLang="zh-CN" sz="2200" dirty="0" err="1">
                <a:latin typeface="Times New Roman" pitchFamily="18" charset="0"/>
                <a:cs typeface="Times New Roman" pitchFamily="18" charset="0"/>
                <a:sym typeface="+mn-lt"/>
              </a:rPr>
              <a:t>nâng</a:t>
            </a:r>
            <a:r>
              <a:rPr lang="en-US" altLang="zh-CN" sz="2200"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cao</a:t>
            </a:r>
            <a:r>
              <a:rPr lang="en-US" altLang="zh-CN" sz="2200" dirty="0">
                <a:latin typeface="Times New Roman" pitchFamily="18" charset="0"/>
                <a:cs typeface="Times New Roman" pitchFamily="18" charset="0"/>
                <a:sym typeface="+mn-lt"/>
              </a:rPr>
              <a:t>, NTM </a:t>
            </a:r>
            <a:r>
              <a:rPr lang="en-US" altLang="zh-CN" sz="2200" dirty="0" err="1">
                <a:latin typeface="Times New Roman" pitchFamily="18" charset="0"/>
                <a:cs typeface="Times New Roman" pitchFamily="18" charset="0"/>
                <a:sym typeface="+mn-lt"/>
              </a:rPr>
              <a:t>kiểu</a:t>
            </a:r>
            <a:r>
              <a:rPr lang="en-US" altLang="zh-CN" sz="2200" dirty="0">
                <a:latin typeface="Times New Roman" pitchFamily="18" charset="0"/>
                <a:cs typeface="Times New Roman" pitchFamily="18" charset="0"/>
                <a:sym typeface="+mn-lt"/>
              </a:rPr>
              <a:t> </a:t>
            </a:r>
            <a:r>
              <a:rPr lang="en-US" altLang="zh-CN" sz="2200" dirty="0" err="1">
                <a:latin typeface="Times New Roman" pitchFamily="18" charset="0"/>
                <a:cs typeface="Times New Roman" pitchFamily="18" charset="0"/>
                <a:sym typeface="+mn-lt"/>
              </a:rPr>
              <a:t>mẫu</a:t>
            </a:r>
            <a:r>
              <a:rPr lang="en-US" altLang="zh-CN" sz="2200" dirty="0">
                <a:latin typeface="Times New Roman" pitchFamily="18" charset="0"/>
                <a:cs typeface="Times New Roman" pitchFamily="18" charset="0"/>
                <a:sym typeface="+mn-lt"/>
              </a:rPr>
              <a:t> </a:t>
            </a:r>
            <a:r>
              <a:rPr lang="en-US" altLang="zh-CN" sz="2200" i="1" dirty="0">
                <a:latin typeface="Times New Roman" pitchFamily="18" charset="0"/>
                <a:cs typeface="Times New Roman" pitchFamily="18" charset="0"/>
                <a:sym typeface="+mn-lt"/>
              </a:rPr>
              <a:t>(</a:t>
            </a:r>
            <a:r>
              <a:rPr lang="en-US" altLang="zh-CN" sz="2200" i="1" dirty="0" err="1">
                <a:latin typeface="Times New Roman" pitchFamily="18" charset="0"/>
                <a:cs typeface="Times New Roman" pitchFamily="18" charset="0"/>
                <a:sym typeface="+mn-lt"/>
              </a:rPr>
              <a:t>khả</a:t>
            </a:r>
            <a:r>
              <a:rPr lang="en-US" altLang="zh-CN" sz="2200" i="1" dirty="0">
                <a:latin typeface="Times New Roman" pitchFamily="18" charset="0"/>
                <a:cs typeface="Times New Roman" pitchFamily="18" charset="0"/>
                <a:sym typeface="+mn-lt"/>
              </a:rPr>
              <a:t> </a:t>
            </a:r>
            <a:r>
              <a:rPr lang="en-US" altLang="zh-CN" sz="2200" i="1" dirty="0" err="1">
                <a:latin typeface="Times New Roman" pitchFamily="18" charset="0"/>
                <a:cs typeface="Times New Roman" pitchFamily="18" charset="0"/>
                <a:sym typeface="+mn-lt"/>
              </a:rPr>
              <a:t>năng</a:t>
            </a:r>
            <a:r>
              <a:rPr lang="en-US" altLang="zh-CN" sz="2200" i="1" dirty="0">
                <a:latin typeface="Times New Roman" pitchFamily="18" charset="0"/>
                <a:cs typeface="Times New Roman" pitchFamily="18" charset="0"/>
                <a:sym typeface="+mn-lt"/>
              </a:rPr>
              <a:t> </a:t>
            </a:r>
            <a:r>
              <a:rPr lang="en-US" altLang="zh-CN" sz="2200" i="1" dirty="0" err="1">
                <a:latin typeface="Times New Roman" pitchFamily="18" charset="0"/>
                <a:cs typeface="Times New Roman" pitchFamily="18" charset="0"/>
                <a:sym typeface="+mn-lt"/>
              </a:rPr>
              <a:t>đạt</a:t>
            </a:r>
            <a:r>
              <a:rPr lang="en-US" altLang="zh-CN" sz="2200" i="1" dirty="0">
                <a:latin typeface="Times New Roman" pitchFamily="18" charset="0"/>
                <a:cs typeface="Times New Roman" pitchFamily="18" charset="0"/>
                <a:sym typeface="+mn-lt"/>
              </a:rPr>
              <a:t>)</a:t>
            </a:r>
            <a:r>
              <a:rPr lang="en-US" altLang="zh-CN" sz="2200" dirty="0">
                <a:latin typeface="Times New Roman" pitchFamily="18" charset="0"/>
                <a:cs typeface="Times New Roman" pitchFamily="18" charset="0"/>
                <a:sym typeface="+mn-lt"/>
              </a:rPr>
              <a:t>.</a:t>
            </a:r>
          </a:p>
          <a:p>
            <a:pPr lvl="0" algn="just" defTabSz="457200">
              <a:spcBef>
                <a:spcPts val="600"/>
              </a:spcBef>
              <a:defRPr/>
            </a:pPr>
            <a:r>
              <a:rPr lang="en-US" altLang="zh-CN" sz="2200" b="1"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Ít</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nhất</a:t>
            </a:r>
            <a:r>
              <a:rPr lang="en-US" altLang="zh-CN" sz="2200" dirty="0">
                <a:latin typeface="Times New Roman" panose="02020603050405020304" pitchFamily="18" charset="0"/>
                <a:cs typeface="Times New Roman" panose="02020603050405020304" pitchFamily="18" charset="0"/>
                <a:sym typeface="+mn-lt"/>
              </a:rPr>
              <a:t> </a:t>
            </a:r>
            <a:r>
              <a:rPr lang="en-US" altLang="zh-CN" sz="2200" b="1" dirty="0">
                <a:latin typeface="Times New Roman" panose="02020603050405020304" pitchFamily="18" charset="0"/>
                <a:cs typeface="Times New Roman" panose="02020603050405020304" pitchFamily="18" charset="0"/>
                <a:sym typeface="+mn-lt"/>
              </a:rPr>
              <a:t>50% </a:t>
            </a:r>
            <a:r>
              <a:rPr lang="en-US" altLang="zh-CN" sz="2200" b="1" dirty="0" err="1">
                <a:latin typeface="Times New Roman" panose="02020603050405020304" pitchFamily="18" charset="0"/>
                <a:cs typeface="Times New Roman" panose="02020603050405020304" pitchFamily="18" charset="0"/>
                <a:sym typeface="+mn-lt"/>
              </a:rPr>
              <a:t>đơn</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vị</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cấp</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huyện</a:t>
            </a:r>
            <a:r>
              <a:rPr lang="en-US" altLang="zh-CN" sz="2200" b="1" dirty="0">
                <a:latin typeface="Times New Roman" panose="02020603050405020304" pitchFamily="18" charset="0"/>
                <a:cs typeface="Times New Roman" panose="02020603050405020304" pitchFamily="18" charset="0"/>
                <a:sym typeface="+mn-lt"/>
              </a:rPr>
              <a:t> </a:t>
            </a:r>
            <a:r>
              <a:rPr lang="en-US" altLang="zh-CN" sz="2200" dirty="0">
                <a:latin typeface="Times New Roman" panose="02020603050405020304" pitchFamily="18" charset="0"/>
                <a:cs typeface="Times New Roman" panose="02020603050405020304" pitchFamily="18" charset="0"/>
                <a:sym typeface="+mn-lt"/>
              </a:rPr>
              <a:t>(</a:t>
            </a:r>
            <a:r>
              <a:rPr lang="en-US" altLang="zh-CN" sz="2200" dirty="0" err="1">
                <a:latin typeface="Times New Roman" panose="02020603050405020304" pitchFamily="18" charset="0"/>
                <a:cs typeface="Times New Roman" panose="02020603050405020304" pitchFamily="18" charset="0"/>
                <a:sym typeface="+mn-lt"/>
              </a:rPr>
              <a:t>tương</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đương</a:t>
            </a:r>
            <a:r>
              <a:rPr lang="en-US" altLang="zh-CN" sz="2200" dirty="0">
                <a:latin typeface="Times New Roman" panose="02020603050405020304" pitchFamily="18" charset="0"/>
                <a:cs typeface="Times New Roman" panose="02020603050405020304" pitchFamily="18" charset="0"/>
                <a:sym typeface="+mn-lt"/>
              </a:rPr>
              <a:t> 320 </a:t>
            </a:r>
            <a:r>
              <a:rPr lang="en-US" altLang="zh-CN" sz="2200" dirty="0" err="1">
                <a:latin typeface="Times New Roman" panose="02020603050405020304" pitchFamily="18" charset="0"/>
                <a:cs typeface="Times New Roman" panose="02020603050405020304" pitchFamily="18" charset="0"/>
                <a:sym typeface="+mn-lt"/>
              </a:rPr>
              <a:t>đơn</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vị</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đạt</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chuẩn</a:t>
            </a:r>
            <a:r>
              <a:rPr lang="en-US" altLang="zh-CN" sz="2200" dirty="0">
                <a:latin typeface="Times New Roman" panose="02020603050405020304" pitchFamily="18" charset="0"/>
                <a:cs typeface="Times New Roman" panose="02020603050405020304" pitchFamily="18" charset="0"/>
                <a:sym typeface="+mn-lt"/>
              </a:rPr>
              <a:t>/</a:t>
            </a:r>
            <a:r>
              <a:rPr lang="en-US" altLang="zh-CN" sz="2200" dirty="0" err="1">
                <a:latin typeface="Times New Roman" panose="02020603050405020304" pitchFamily="18" charset="0"/>
                <a:cs typeface="Times New Roman" panose="02020603050405020304" pitchFamily="18" charset="0"/>
                <a:sym typeface="+mn-lt"/>
              </a:rPr>
              <a:t>hoàn</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thành</a:t>
            </a:r>
            <a:r>
              <a:rPr lang="en-US" altLang="zh-CN" sz="2200" dirty="0">
                <a:latin typeface="Times New Roman" panose="02020603050405020304" pitchFamily="18" charset="0"/>
                <a:cs typeface="Times New Roman" panose="02020603050405020304" pitchFamily="18" charset="0"/>
                <a:sym typeface="+mn-lt"/>
              </a:rPr>
              <a:t> NTM, </a:t>
            </a:r>
            <a:r>
              <a:rPr lang="en-US" altLang="zh-CN" sz="2200" dirty="0" err="1">
                <a:latin typeface="Times New Roman" panose="02020603050405020304" pitchFamily="18" charset="0"/>
                <a:cs typeface="Times New Roman" panose="02020603050405020304" pitchFamily="18" charset="0"/>
                <a:sym typeface="+mn-lt"/>
              </a:rPr>
              <a:t>trong</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đó</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có</a:t>
            </a:r>
            <a:r>
              <a:rPr lang="en-US" altLang="zh-CN" sz="2200" dirty="0">
                <a:latin typeface="Times New Roman" panose="02020603050405020304" pitchFamily="18" charset="0"/>
                <a:cs typeface="Times New Roman" panose="02020603050405020304" pitchFamily="18" charset="0"/>
                <a:sym typeface="+mn-lt"/>
              </a:rPr>
              <a:t> 20% </a:t>
            </a:r>
            <a:r>
              <a:rPr lang="en-US" altLang="zh-CN" sz="2200" dirty="0" err="1">
                <a:latin typeface="Times New Roman" panose="02020603050405020304" pitchFamily="18" charset="0"/>
                <a:cs typeface="Times New Roman" panose="02020603050405020304" pitchFamily="18" charset="0"/>
                <a:sym typeface="+mn-lt"/>
              </a:rPr>
              <a:t>đạt</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huyện</a:t>
            </a:r>
            <a:r>
              <a:rPr lang="en-US" altLang="zh-CN" sz="2200" dirty="0">
                <a:latin typeface="Times New Roman" panose="02020603050405020304" pitchFamily="18" charset="0"/>
                <a:cs typeface="Times New Roman" panose="02020603050405020304" pitchFamily="18" charset="0"/>
                <a:sym typeface="+mn-lt"/>
              </a:rPr>
              <a:t> NTM </a:t>
            </a:r>
            <a:r>
              <a:rPr lang="en-US" altLang="zh-CN" sz="2200" dirty="0" err="1">
                <a:latin typeface="Times New Roman" panose="02020603050405020304" pitchFamily="18" charset="0"/>
                <a:cs typeface="Times New Roman" panose="02020603050405020304" pitchFamily="18" charset="0"/>
                <a:sym typeface="+mn-lt"/>
              </a:rPr>
              <a:t>nâng</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cao</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kiểu</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mẫu</a:t>
            </a:r>
            <a:r>
              <a:rPr lang="en-US" altLang="zh-CN" sz="2200" dirty="0">
                <a:latin typeface="Times New Roman" panose="02020603050405020304" pitchFamily="18" charset="0"/>
                <a:cs typeface="Times New Roman" panose="02020603050405020304" pitchFamily="18" charset="0"/>
                <a:sym typeface="+mn-lt"/>
              </a:rPr>
              <a:t> </a:t>
            </a:r>
            <a:r>
              <a:rPr lang="en-US" altLang="zh-CN" sz="2200" i="1" dirty="0">
                <a:latin typeface="Times New Roman" panose="02020603050405020304" pitchFamily="18" charset="0"/>
                <a:cs typeface="Times New Roman" panose="02020603050405020304" pitchFamily="18" charset="0"/>
                <a:sym typeface="+mn-lt"/>
              </a:rPr>
              <a:t>(</a:t>
            </a:r>
            <a:r>
              <a:rPr lang="en-US" altLang="zh-CN" sz="2200" i="1" dirty="0" err="1">
                <a:latin typeface="Times New Roman" panose="02020603050405020304" pitchFamily="18" charset="0"/>
                <a:cs typeface="Times New Roman" panose="02020603050405020304" pitchFamily="18" charset="0"/>
                <a:sym typeface="+mn-lt"/>
              </a:rPr>
              <a:t>thách</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thức</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chưa</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có</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huyện</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kiểu</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mẫu</a:t>
            </a:r>
            <a:r>
              <a:rPr lang="en-US" altLang="zh-CN" sz="2200" i="1" dirty="0">
                <a:latin typeface="Times New Roman" panose="02020603050405020304" pitchFamily="18" charset="0"/>
                <a:cs typeface="Times New Roman" panose="02020603050405020304" pitchFamily="18" charset="0"/>
                <a:sym typeface="+mn-lt"/>
              </a:rPr>
              <a:t>)</a:t>
            </a:r>
            <a:r>
              <a:rPr lang="en-US" altLang="zh-CN" sz="2200" dirty="0">
                <a:latin typeface="Times New Roman" panose="02020603050405020304" pitchFamily="18" charset="0"/>
                <a:cs typeface="Times New Roman" panose="02020603050405020304" pitchFamily="18" charset="0"/>
                <a:sym typeface="+mn-lt"/>
              </a:rPr>
              <a:t>.</a:t>
            </a:r>
          </a:p>
          <a:p>
            <a:pPr lvl="0" algn="just" defTabSz="457200">
              <a:spcBef>
                <a:spcPts val="600"/>
              </a:spcBef>
              <a:defRPr/>
            </a:pP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Phấn</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đấu</a:t>
            </a:r>
            <a:r>
              <a:rPr lang="en-US" altLang="zh-CN" sz="2200" dirty="0">
                <a:latin typeface="Times New Roman" panose="02020603050405020304" pitchFamily="18" charset="0"/>
                <a:cs typeface="Times New Roman" panose="02020603050405020304" pitchFamily="18" charset="0"/>
                <a:sym typeface="+mn-lt"/>
              </a:rPr>
              <a:t> </a:t>
            </a:r>
            <a:r>
              <a:rPr lang="en-US" altLang="zh-CN" sz="2200" b="1" dirty="0">
                <a:latin typeface="Times New Roman" panose="02020603050405020304" pitchFamily="18" charset="0"/>
                <a:cs typeface="Times New Roman" panose="02020603050405020304" pitchFamily="18" charset="0"/>
                <a:sym typeface="+mn-lt"/>
              </a:rPr>
              <a:t>17-19 </a:t>
            </a:r>
            <a:r>
              <a:rPr lang="en-US" altLang="zh-CN" sz="2200" b="1" dirty="0" err="1">
                <a:latin typeface="Times New Roman" panose="02020603050405020304" pitchFamily="18" charset="0"/>
                <a:cs typeface="Times New Roman" panose="02020603050405020304" pitchFamily="18" charset="0"/>
                <a:sym typeface="+mn-lt"/>
              </a:rPr>
              <a:t>đơn</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vị</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cấp</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tỉnh</a:t>
            </a:r>
            <a:r>
              <a:rPr lang="en-US" altLang="zh-CN" sz="2200" b="1"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hoàn</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thành</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nhiệm</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vụ</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xây</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dựng</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nông</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thôn</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mới</a:t>
            </a:r>
            <a:r>
              <a:rPr lang="en-US" altLang="zh-CN" sz="2200" dirty="0">
                <a:latin typeface="Times New Roman" panose="02020603050405020304" pitchFamily="18" charset="0"/>
                <a:cs typeface="Times New Roman" panose="02020603050405020304" pitchFamily="18" charset="0"/>
                <a:sym typeface="+mn-lt"/>
              </a:rPr>
              <a:t> </a:t>
            </a:r>
            <a:r>
              <a:rPr lang="en-US" altLang="zh-CN" sz="2200" i="1" dirty="0">
                <a:latin typeface="Times New Roman" panose="02020603050405020304" pitchFamily="18" charset="0"/>
                <a:cs typeface="Times New Roman" panose="02020603050405020304" pitchFamily="18" charset="0"/>
                <a:sym typeface="+mn-lt"/>
              </a:rPr>
              <a:t>(</a:t>
            </a:r>
            <a:r>
              <a:rPr lang="en-US" altLang="zh-CN" sz="2200" i="1" dirty="0" err="1">
                <a:latin typeface="Times New Roman" panose="02020603050405020304" pitchFamily="18" charset="0"/>
                <a:cs typeface="Times New Roman" panose="02020603050405020304" pitchFamily="18" charset="0"/>
                <a:sym typeface="+mn-lt"/>
              </a:rPr>
              <a:t>thách</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thức</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về</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tiêu</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chí</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số</a:t>
            </a:r>
            <a:r>
              <a:rPr lang="en-US" altLang="zh-CN" sz="2200" i="1" dirty="0">
                <a:latin typeface="Times New Roman" panose="02020603050405020304" pitchFamily="18" charset="0"/>
                <a:cs typeface="Times New Roman" panose="02020603050405020304" pitchFamily="18" charset="0"/>
                <a:sym typeface="+mn-lt"/>
              </a:rPr>
              <a:t> 8, QĐ 321)</a:t>
            </a:r>
            <a:r>
              <a:rPr lang="en-US" altLang="zh-CN" sz="2200" dirty="0">
                <a:latin typeface="Times New Roman" panose="02020603050405020304" pitchFamily="18" charset="0"/>
                <a:cs typeface="Times New Roman" panose="02020603050405020304" pitchFamily="18" charset="0"/>
                <a:sym typeface="+mn-lt"/>
              </a:rPr>
              <a:t>.</a:t>
            </a:r>
          </a:p>
          <a:p>
            <a:pPr lvl="0" algn="just" defTabSz="457200">
              <a:spcBef>
                <a:spcPts val="600"/>
              </a:spcBef>
              <a:defRPr/>
            </a:pP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Không</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còn</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xã</a:t>
            </a:r>
            <a:r>
              <a:rPr lang="en-US" altLang="zh-CN" sz="2200" dirty="0">
                <a:latin typeface="Times New Roman" panose="02020603050405020304" pitchFamily="18" charset="0"/>
                <a:cs typeface="Times New Roman" panose="02020603050405020304" pitchFamily="18" charset="0"/>
                <a:sym typeface="+mn-lt"/>
              </a:rPr>
              <a:t> </a:t>
            </a:r>
            <a:r>
              <a:rPr lang="en-US" altLang="zh-CN" sz="2200" dirty="0" err="1">
                <a:latin typeface="Times New Roman" panose="02020603050405020304" pitchFamily="18" charset="0"/>
                <a:cs typeface="Times New Roman" panose="02020603050405020304" pitchFamily="18" charset="0"/>
                <a:sym typeface="+mn-lt"/>
              </a:rPr>
              <a:t>dưới</a:t>
            </a:r>
            <a:r>
              <a:rPr lang="en-US" altLang="zh-CN" sz="2200" dirty="0">
                <a:latin typeface="Times New Roman" panose="02020603050405020304" pitchFamily="18" charset="0"/>
                <a:cs typeface="Times New Roman" panose="02020603050405020304" pitchFamily="18" charset="0"/>
                <a:sym typeface="+mn-lt"/>
              </a:rPr>
              <a:t> </a:t>
            </a:r>
            <a:r>
              <a:rPr lang="en-US" altLang="zh-CN" sz="2200" b="1" dirty="0">
                <a:latin typeface="Times New Roman" panose="02020603050405020304" pitchFamily="18" charset="0"/>
                <a:cs typeface="Times New Roman" panose="02020603050405020304" pitchFamily="18" charset="0"/>
                <a:sym typeface="+mn-lt"/>
              </a:rPr>
              <a:t>15 </a:t>
            </a:r>
            <a:r>
              <a:rPr lang="en-US" altLang="zh-CN" sz="2200" b="1" dirty="0" err="1">
                <a:latin typeface="Times New Roman" panose="02020603050405020304" pitchFamily="18" charset="0"/>
                <a:cs typeface="Times New Roman" panose="02020603050405020304" pitchFamily="18" charset="0"/>
                <a:sym typeface="+mn-lt"/>
              </a:rPr>
              <a:t>tiêu</a:t>
            </a:r>
            <a:r>
              <a:rPr lang="en-US" altLang="zh-CN" sz="2200" b="1" dirty="0">
                <a:latin typeface="Times New Roman" panose="02020603050405020304" pitchFamily="18" charset="0"/>
                <a:cs typeface="Times New Roman" panose="02020603050405020304" pitchFamily="18" charset="0"/>
                <a:sym typeface="+mn-lt"/>
              </a:rPr>
              <a:t> </a:t>
            </a:r>
            <a:r>
              <a:rPr lang="en-US" altLang="zh-CN" sz="2200" b="1" dirty="0" err="1">
                <a:latin typeface="Times New Roman" panose="02020603050405020304" pitchFamily="18" charset="0"/>
                <a:cs typeface="Times New Roman" panose="02020603050405020304" pitchFamily="18" charset="0"/>
                <a:sym typeface="+mn-lt"/>
              </a:rPr>
              <a:t>chí</a:t>
            </a:r>
            <a:r>
              <a:rPr lang="en-US" altLang="zh-CN" sz="2200" b="1" dirty="0">
                <a:latin typeface="Times New Roman" panose="02020603050405020304" pitchFamily="18" charset="0"/>
                <a:cs typeface="Times New Roman" panose="02020603050405020304" pitchFamily="18" charset="0"/>
                <a:sym typeface="+mn-lt"/>
              </a:rPr>
              <a:t> </a:t>
            </a:r>
            <a:r>
              <a:rPr lang="en-US" altLang="zh-CN" sz="2200" i="1" dirty="0">
                <a:latin typeface="Times New Roman" panose="02020603050405020304" pitchFamily="18" charset="0"/>
                <a:cs typeface="Times New Roman" panose="02020603050405020304" pitchFamily="18" charset="0"/>
                <a:sym typeface="+mn-lt"/>
              </a:rPr>
              <a:t>(</a:t>
            </a:r>
            <a:r>
              <a:rPr lang="en-US" altLang="zh-CN" sz="2200" i="1" dirty="0" err="1">
                <a:latin typeface="Times New Roman" panose="02020603050405020304" pitchFamily="18" charset="0"/>
                <a:cs typeface="Times New Roman" panose="02020603050405020304" pitchFamily="18" charset="0"/>
                <a:sym typeface="+mn-lt"/>
              </a:rPr>
              <a:t>thách</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thức</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hiện</a:t>
            </a:r>
            <a:r>
              <a:rPr lang="en-US" altLang="zh-CN" sz="2200" i="1" dirty="0">
                <a:latin typeface="Times New Roman" panose="02020603050405020304" pitchFamily="18" charset="0"/>
                <a:cs typeface="Times New Roman" panose="02020603050405020304" pitchFamily="18" charset="0"/>
                <a:sym typeface="+mn-lt"/>
              </a:rPr>
              <a:t> nay </a:t>
            </a:r>
            <a:r>
              <a:rPr lang="en-US" altLang="zh-CN" sz="2200" i="1" dirty="0" err="1">
                <a:latin typeface="Times New Roman" panose="02020603050405020304" pitchFamily="18" charset="0"/>
                <a:cs typeface="Times New Roman" panose="02020603050405020304" pitchFamily="18" charset="0"/>
                <a:sym typeface="+mn-lt"/>
              </a:rPr>
              <a:t>còn</a:t>
            </a:r>
            <a:r>
              <a:rPr lang="en-US" altLang="zh-CN" sz="2200" i="1" dirty="0">
                <a:latin typeface="Times New Roman" panose="02020603050405020304" pitchFamily="18" charset="0"/>
                <a:cs typeface="Times New Roman" panose="02020603050405020304" pitchFamily="18" charset="0"/>
                <a:sym typeface="+mn-lt"/>
              </a:rPr>
              <a:t> 1.548 </a:t>
            </a:r>
            <a:r>
              <a:rPr lang="en-US" altLang="zh-CN" sz="2200" i="1" dirty="0" err="1">
                <a:latin typeface="Times New Roman" panose="02020603050405020304" pitchFamily="18" charset="0"/>
                <a:cs typeface="Times New Roman" panose="02020603050405020304" pitchFamily="18" charset="0"/>
                <a:sym typeface="+mn-lt"/>
              </a:rPr>
              <a:t>xã</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dưới</a:t>
            </a:r>
            <a:r>
              <a:rPr lang="en-US" altLang="zh-CN" sz="2200" i="1" dirty="0">
                <a:latin typeface="Times New Roman" panose="02020603050405020304" pitchFamily="18" charset="0"/>
                <a:cs typeface="Times New Roman" panose="02020603050405020304" pitchFamily="18" charset="0"/>
                <a:sym typeface="+mn-lt"/>
              </a:rPr>
              <a:t> 15 </a:t>
            </a:r>
            <a:r>
              <a:rPr lang="en-US" altLang="zh-CN" sz="2200" i="1" dirty="0" err="1">
                <a:latin typeface="Times New Roman" panose="02020603050405020304" pitchFamily="18" charset="0"/>
                <a:cs typeface="Times New Roman" panose="02020603050405020304" pitchFamily="18" charset="0"/>
                <a:sym typeface="+mn-lt"/>
              </a:rPr>
              <a:t>tiêu</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chí</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trong</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đó</a:t>
            </a:r>
            <a:r>
              <a:rPr lang="en-US" altLang="zh-CN" sz="2200" i="1" dirty="0">
                <a:latin typeface="Times New Roman" panose="02020603050405020304" pitchFamily="18" charset="0"/>
                <a:cs typeface="Times New Roman" panose="02020603050405020304" pitchFamily="18" charset="0"/>
                <a:sym typeface="+mn-lt"/>
              </a:rPr>
              <a:t> 1.208 </a:t>
            </a:r>
            <a:r>
              <a:rPr lang="en-US" altLang="zh-CN" sz="2200" i="1" dirty="0" err="1">
                <a:latin typeface="Times New Roman" panose="02020603050405020304" pitchFamily="18" charset="0"/>
                <a:cs typeface="Times New Roman" panose="02020603050405020304" pitchFamily="18" charset="0"/>
                <a:sym typeface="+mn-lt"/>
              </a:rPr>
              <a:t>xã</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vùng</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miền</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núi</a:t>
            </a:r>
            <a:r>
              <a:rPr lang="en-US" altLang="zh-CN" sz="2200" i="1" dirty="0">
                <a:latin typeface="Times New Roman" panose="02020603050405020304" pitchFamily="18" charset="0"/>
                <a:cs typeface="Times New Roman" panose="02020603050405020304" pitchFamily="18" charset="0"/>
                <a:sym typeface="+mn-lt"/>
              </a:rPr>
              <a:t>, DTTS </a:t>
            </a:r>
            <a:r>
              <a:rPr lang="en-US" altLang="zh-CN" sz="2200" i="1" dirty="0" err="1">
                <a:latin typeface="Times New Roman" panose="02020603050405020304" pitchFamily="18" charset="0"/>
                <a:cs typeface="Times New Roman" panose="02020603050405020304" pitchFamily="18" charset="0"/>
                <a:sym typeface="+mn-lt"/>
              </a:rPr>
              <a:t>không</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thuộc</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diện</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đầu</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tư</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của</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Chương</a:t>
            </a:r>
            <a:r>
              <a:rPr lang="en-US" altLang="zh-CN" sz="2200" i="1" dirty="0">
                <a:latin typeface="Times New Roman" panose="02020603050405020304" pitchFamily="18" charset="0"/>
                <a:cs typeface="Times New Roman" panose="02020603050405020304" pitchFamily="18" charset="0"/>
                <a:sym typeface="+mn-lt"/>
              </a:rPr>
              <a:t> </a:t>
            </a:r>
            <a:r>
              <a:rPr lang="en-US" altLang="zh-CN" sz="2200" i="1" dirty="0" err="1">
                <a:latin typeface="Times New Roman" panose="02020603050405020304" pitchFamily="18" charset="0"/>
                <a:cs typeface="Times New Roman" panose="02020603050405020304" pitchFamily="18" charset="0"/>
                <a:sym typeface="+mn-lt"/>
              </a:rPr>
              <a:t>trình</a:t>
            </a:r>
            <a:r>
              <a:rPr lang="en-US" altLang="zh-CN" sz="2200" i="1" dirty="0">
                <a:latin typeface="Times New Roman" panose="02020603050405020304" pitchFamily="18" charset="0"/>
                <a:cs typeface="Times New Roman" panose="02020603050405020304" pitchFamily="18" charset="0"/>
                <a:sym typeface="+mn-lt"/>
              </a:rPr>
              <a:t> NTM).</a:t>
            </a:r>
          </a:p>
        </p:txBody>
      </p:sp>
      <p:pic>
        <p:nvPicPr>
          <p:cNvPr id="17" name="Picture 2" descr="Nỗ lực xây dựng N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1" y="858944"/>
            <a:ext cx="260985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6" descr="Đông Nam Bộ trên chặng đường nước rút xây dựng nông thôn mới | Ban Dân vận  Trung 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1" y="2833605"/>
            <a:ext cx="2609850" cy="1581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a:stretch>
            <a:fillRect/>
          </a:stretch>
        </p:blipFill>
        <p:spPr>
          <a:xfrm>
            <a:off x="213362" y="4757337"/>
            <a:ext cx="260985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4752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2952750" y="886835"/>
            <a:ext cx="8985677" cy="5630072"/>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8" y="176229"/>
            <a:ext cx="978929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MỘT SỐ KHÓ KHĂN, TỒN TẠI</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09</a:t>
            </a:r>
          </a:p>
        </p:txBody>
      </p:sp>
      <p:sp>
        <p:nvSpPr>
          <p:cNvPr id="20" name="文本框 17">
            <a:extLst>
              <a:ext uri="{FF2B5EF4-FFF2-40B4-BE49-F238E27FC236}">
                <a16:creationId xmlns:a16="http://schemas.microsoft.com/office/drawing/2014/main" id="{A86AF595-4A1E-4883-B615-0580E8CE628D}"/>
              </a:ext>
            </a:extLst>
          </p:cNvPr>
          <p:cNvSpPr txBox="1"/>
          <p:nvPr/>
        </p:nvSpPr>
        <p:spPr>
          <a:xfrm>
            <a:off x="3359922" y="1131936"/>
            <a:ext cx="8001595" cy="5216813"/>
          </a:xfrm>
          <a:prstGeom prst="rect">
            <a:avLst/>
          </a:prstGeom>
          <a:noFill/>
        </p:spPr>
        <p:txBody>
          <a:bodyPr wrap="square" rtlCol="0">
            <a:spAutoFit/>
          </a:bodyPr>
          <a:lstStyle/>
          <a:p>
            <a:pPr lvl="0" algn="just" defTabSz="457200">
              <a:spcBef>
                <a:spcPts val="600"/>
              </a:spcBef>
              <a:defRPr/>
            </a:pPr>
            <a:r>
              <a:rPr lang="en-US" sz="2200" b="1" dirty="0">
                <a:latin typeface="Times New Roman" pitchFamily="18" charset="0"/>
                <a:cs typeface="Times New Roman" pitchFamily="18" charset="0"/>
              </a:rPr>
              <a:t> 2. TIẾN ĐỘ TRIỂN KHAI CÁC CHƯƠNG TRÌNH CHUYÊN ĐỀ RẤT CHẬM (</a:t>
            </a:r>
            <a:r>
              <a:rPr lang="en-US" sz="2200" b="1" dirty="0" err="1">
                <a:latin typeface="Times New Roman" pitchFamily="18" charset="0"/>
                <a:cs typeface="Times New Roman" pitchFamily="18" charset="0"/>
              </a:rPr>
              <a:t>còn</a:t>
            </a:r>
            <a:r>
              <a:rPr lang="en-US" sz="2200" b="1" dirty="0">
                <a:latin typeface="Times New Roman" pitchFamily="18" charset="0"/>
                <a:cs typeface="Times New Roman" pitchFamily="18" charset="0"/>
              </a:rPr>
              <a:t> 1,5 </a:t>
            </a:r>
            <a:r>
              <a:rPr lang="en-US" sz="2200" b="1" dirty="0" err="1">
                <a:latin typeface="Times New Roman" pitchFamily="18" charset="0"/>
                <a:cs typeface="Times New Roman" pitchFamily="18" charset="0"/>
              </a:rPr>
              <a:t>năm</a:t>
            </a:r>
            <a:r>
              <a:rPr lang="en-US" sz="2200" b="1" dirty="0">
                <a:latin typeface="Times New Roman" pitchFamily="18" charset="0"/>
                <a:cs typeface="Times New Roman" pitchFamily="18" charset="0"/>
              </a:rPr>
              <a:t>):</a:t>
            </a:r>
          </a:p>
          <a:p>
            <a:pPr lvl="0" algn="just" defTabSz="457200">
              <a:spcBef>
                <a:spcPts val="600"/>
              </a:spcBef>
              <a:defRPr/>
            </a:pPr>
            <a:r>
              <a:rPr lang="en-US" altLang="zh-CN" sz="2200" b="1" dirty="0">
                <a:latin typeface="Times New Roman" pitchFamily="18" charset="0"/>
                <a:cs typeface="Times New Roman" pitchFamily="18" charset="0"/>
                <a:sym typeface="+mn-lt"/>
              </a:rPr>
              <a:t>- </a:t>
            </a:r>
            <a:r>
              <a:rPr lang="en-US" altLang="zh-CN" sz="2000" dirty="0" err="1">
                <a:latin typeface="Times New Roman" pitchFamily="18" charset="0"/>
                <a:cs typeface="Times New Roman" pitchFamily="18" charset="0"/>
                <a:sym typeface="+mn-lt"/>
              </a:rPr>
              <a:t>Còn</a:t>
            </a:r>
            <a:r>
              <a:rPr lang="en-US" altLang="zh-CN" sz="2000" dirty="0">
                <a:latin typeface="Times New Roman" pitchFamily="18" charset="0"/>
                <a:cs typeface="Times New Roman" pitchFamily="18" charset="0"/>
                <a:sym typeface="+mn-lt"/>
              </a:rPr>
              <a:t> </a:t>
            </a:r>
            <a:r>
              <a:rPr lang="de-DE" sz="2000" b="1" dirty="0">
                <a:latin typeface="Times New Roman" pitchFamily="18" charset="0"/>
                <a:cs typeface="Times New Roman" pitchFamily="18" charset="0"/>
              </a:rPr>
              <a:t>02 tỉnh</a:t>
            </a:r>
            <a:r>
              <a:rPr lang="de-DE" sz="2000" dirty="0">
                <a:latin typeface="Times New Roman" pitchFamily="18" charset="0"/>
                <a:cs typeface="Times New Roman" pitchFamily="18" charset="0"/>
              </a:rPr>
              <a:t> chưa bàn hành Kế hoạch thực hiện Chương trình chuyển đổi số; </a:t>
            </a:r>
            <a:r>
              <a:rPr lang="de-DE" sz="2000" b="1" dirty="0">
                <a:latin typeface="Times New Roman" pitchFamily="18" charset="0"/>
                <a:cs typeface="Times New Roman" pitchFamily="18" charset="0"/>
              </a:rPr>
              <a:t>11 tỉnh </a:t>
            </a:r>
            <a:r>
              <a:rPr lang="de-DE" sz="2000" dirty="0">
                <a:latin typeface="Times New Roman" pitchFamily="18" charset="0"/>
                <a:cs typeface="Times New Roman" pitchFamily="18" charset="0"/>
              </a:rPr>
              <a:t>chưa ban hành Kế hoạch thực hiện Chương trình tăng cường bảo vệ môi trường, an toàn thực phẩm và cấp nước sạch nông thôn.</a:t>
            </a:r>
          </a:p>
          <a:p>
            <a:pPr lvl="0" algn="just" defTabSz="457200">
              <a:spcBef>
                <a:spcPts val="600"/>
              </a:spcBef>
              <a:defRPr/>
            </a:pPr>
            <a:r>
              <a:rPr lang="en-US" altLang="zh-CN" sz="2200" i="1" dirty="0">
                <a:latin typeface="Times New Roman" panose="02020603050405020304" pitchFamily="18" charset="0"/>
                <a:cs typeface="Times New Roman" panose="02020603050405020304" pitchFamily="18" charset="0"/>
                <a:sym typeface="+mn-lt"/>
              </a:rPr>
              <a:t>- </a:t>
            </a:r>
            <a:r>
              <a:rPr lang="de-DE" sz="2000" b="1" dirty="0">
                <a:latin typeface="Times New Roman" pitchFamily="18" charset="0"/>
                <a:cs typeface="Times New Roman" pitchFamily="18" charset="0"/>
              </a:rPr>
              <a:t>19/31 tỉnh </a:t>
            </a:r>
            <a:r>
              <a:rPr lang="de-DE" sz="2000" dirty="0">
                <a:latin typeface="Times New Roman" pitchFamily="18" charset="0"/>
                <a:cs typeface="Times New Roman" pitchFamily="18" charset="0"/>
              </a:rPr>
              <a:t>chưa phê duyệt Kế hoạch/dự án triển khai mô hình thí điểm của Chương trình OCOP.</a:t>
            </a:r>
          </a:p>
          <a:p>
            <a:pPr lvl="0" algn="just" defTabSz="457200">
              <a:spcBef>
                <a:spcPts val="600"/>
              </a:spcBef>
              <a:defRPr/>
            </a:pPr>
            <a:r>
              <a:rPr lang="de-DE" sz="2000" dirty="0">
                <a:latin typeface="Times New Roman" pitchFamily="18" charset="0"/>
                <a:cs typeface="Times New Roman" pitchFamily="18" charset="0"/>
              </a:rPr>
              <a:t>- </a:t>
            </a:r>
            <a:r>
              <a:rPr lang="de-DE" sz="2000" b="1" dirty="0">
                <a:latin typeface="Times New Roman" pitchFamily="18" charset="0"/>
                <a:cs typeface="Times New Roman" pitchFamily="18" charset="0"/>
              </a:rPr>
              <a:t>15/20 tỉnh</a:t>
            </a:r>
            <a:r>
              <a:rPr lang="de-DE" sz="2000" dirty="0">
                <a:latin typeface="Times New Roman" pitchFamily="18" charset="0"/>
                <a:cs typeface="Times New Roman" pitchFamily="18" charset="0"/>
              </a:rPr>
              <a:t> chưa phê duyệt Kế hoạch/dự án triển khai mô hình thí điểm của Chương trình phát triển du lịch nông thôn.</a:t>
            </a:r>
          </a:p>
          <a:p>
            <a:pPr lvl="0" algn="just" defTabSz="457200">
              <a:spcBef>
                <a:spcPts val="600"/>
              </a:spcBef>
              <a:defRPr/>
            </a:pPr>
            <a:r>
              <a:rPr lang="de-DE" sz="2000" dirty="0">
                <a:latin typeface="Times New Roman" pitchFamily="18" charset="0"/>
                <a:cs typeface="Times New Roman" pitchFamily="18" charset="0"/>
              </a:rPr>
              <a:t>- </a:t>
            </a:r>
            <a:r>
              <a:rPr lang="de-DE" sz="2000" b="1" dirty="0">
                <a:latin typeface="Times New Roman" pitchFamily="18" charset="0"/>
                <a:cs typeface="Times New Roman" pitchFamily="18" charset="0"/>
              </a:rPr>
              <a:t>14/15 tỉnh</a:t>
            </a:r>
            <a:r>
              <a:rPr lang="de-DE" sz="2000" dirty="0">
                <a:latin typeface="Times New Roman" pitchFamily="18" charset="0"/>
                <a:cs typeface="Times New Roman" pitchFamily="18" charset="0"/>
              </a:rPr>
              <a:t> chưa phê duyệt Kế hoạch triển khai mô hình thí điểm của Chương trình chuyển đổi số trong xây dựng NTM, hướng tới NTM thông minh.</a:t>
            </a:r>
          </a:p>
          <a:p>
            <a:pPr lvl="0" algn="just" defTabSz="457200">
              <a:spcBef>
                <a:spcPts val="600"/>
              </a:spcBef>
              <a:defRPr/>
            </a:pPr>
            <a:r>
              <a:rPr lang="de-DE" sz="2000" dirty="0">
                <a:latin typeface="Times New Roman" pitchFamily="18" charset="0"/>
                <a:cs typeface="Times New Roman" pitchFamily="18" charset="0"/>
              </a:rPr>
              <a:t>- </a:t>
            </a:r>
            <a:r>
              <a:rPr lang="de-DE" sz="2000" b="1" dirty="0">
                <a:latin typeface="Times New Roman" pitchFamily="18" charset="0"/>
                <a:cs typeface="Times New Roman" pitchFamily="18" charset="0"/>
              </a:rPr>
              <a:t>Chưa có tỉnh nào </a:t>
            </a:r>
            <a:r>
              <a:rPr lang="de-DE" sz="2000" dirty="0">
                <a:latin typeface="Times New Roman" pitchFamily="18" charset="0"/>
                <a:cs typeface="Times New Roman" pitchFamily="18" charset="0"/>
              </a:rPr>
              <a:t>ban hành kế hoạch triển khai mô hình thí điểm Chương trình tăng cường bảo vệ môi trường, an toàn thực phẩm và cấp nước sạch nông thôn.</a:t>
            </a:r>
          </a:p>
        </p:txBody>
      </p:sp>
      <p:pic>
        <p:nvPicPr>
          <p:cNvPr id="17" name="Picture 2" descr="Nỗ lực xây dựng N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1" y="858944"/>
            <a:ext cx="260985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6" descr="Đông Nam Bộ trên chặng đường nước rút xây dựng nông thôn mới | Ban Dân vận  Trung 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1" y="2833605"/>
            <a:ext cx="2609850" cy="1581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a:stretch>
            <a:fillRect/>
          </a:stretch>
        </p:blipFill>
        <p:spPr>
          <a:xfrm>
            <a:off x="213362" y="4757337"/>
            <a:ext cx="260985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1385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2952750" y="886835"/>
            <a:ext cx="8985677" cy="5630072"/>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 name="Picture 2"/>
          <p:cNvPicPr>
            <a:picLocks noChangeAspect="1"/>
          </p:cNvPicPr>
          <p:nvPr/>
        </p:nvPicPr>
        <p:blipFill>
          <a:blip r:embed="rId3">
            <a:lum bright="70000" contrast="-70000"/>
          </a:blip>
          <a:stretch>
            <a:fillRect/>
          </a:stretch>
        </p:blipFill>
        <p:spPr>
          <a:xfrm>
            <a:off x="3359920" y="890694"/>
            <a:ext cx="8098208" cy="5577100"/>
          </a:xfrm>
          <a:prstGeom prst="rect">
            <a:avLst/>
          </a:prstGeom>
        </p:spPr>
      </p:pic>
      <p:sp>
        <p:nvSpPr>
          <p:cNvPr id="15" name="Title 1"/>
          <p:cNvSpPr txBox="1">
            <a:spLocks/>
          </p:cNvSpPr>
          <p:nvPr/>
        </p:nvSpPr>
        <p:spPr>
          <a:xfrm>
            <a:off x="1061588" y="176229"/>
            <a:ext cx="978929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MỘT SỐ KHÓ KHĂN, TỒN TẠI</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08</a:t>
            </a:r>
          </a:p>
        </p:txBody>
      </p:sp>
      <p:sp>
        <p:nvSpPr>
          <p:cNvPr id="20" name="文本框 17">
            <a:extLst>
              <a:ext uri="{FF2B5EF4-FFF2-40B4-BE49-F238E27FC236}">
                <a16:creationId xmlns:a16="http://schemas.microsoft.com/office/drawing/2014/main" id="{A86AF595-4A1E-4883-B615-0580E8CE628D}"/>
              </a:ext>
            </a:extLst>
          </p:cNvPr>
          <p:cNvSpPr txBox="1"/>
          <p:nvPr/>
        </p:nvSpPr>
        <p:spPr>
          <a:xfrm>
            <a:off x="3359922" y="1131936"/>
            <a:ext cx="8001595" cy="1800493"/>
          </a:xfrm>
          <a:prstGeom prst="rect">
            <a:avLst/>
          </a:prstGeom>
          <a:noFill/>
        </p:spPr>
        <p:txBody>
          <a:bodyPr wrap="square" rtlCol="0">
            <a:spAutoFit/>
          </a:bodyPr>
          <a:lstStyle/>
          <a:p>
            <a:pPr lvl="0" algn="just" defTabSz="457200">
              <a:spcBef>
                <a:spcPts val="600"/>
              </a:spcBef>
              <a:defRPr/>
            </a:pPr>
            <a:r>
              <a:rPr lang="en-US" sz="2200" b="1">
                <a:latin typeface="Times New Roman" pitchFamily="18" charset="0"/>
                <a:cs typeface="Times New Roman" pitchFamily="18" charset="0"/>
              </a:rPr>
              <a:t>3. Những địa phương phấn đấu đạt chuẩn NTM (huyện, xã) ở giai đoạn này hầu hết thuộc địa bàn khó khăn</a:t>
            </a:r>
            <a:r>
              <a:rPr lang="en-US" sz="2200">
                <a:latin typeface="Times New Roman" pitchFamily="18" charset="0"/>
                <a:cs typeface="Times New Roman" pitchFamily="18" charset="0"/>
              </a:rPr>
              <a:t>. </a:t>
            </a:r>
          </a:p>
          <a:p>
            <a:pPr algn="just" defTabSz="457200">
              <a:spcBef>
                <a:spcPts val="600"/>
              </a:spcBef>
              <a:defRPr/>
            </a:pPr>
            <a:r>
              <a:rPr lang="en-US" sz="2000">
                <a:latin typeface="Times New Roman" pitchFamily="18" charset="0"/>
                <a:cs typeface="Times New Roman" pitchFamily="18" charset="0"/>
              </a:rPr>
              <a:t>Đến nay, mới có </a:t>
            </a:r>
            <a:r>
              <a:rPr lang="en-US" sz="2000" b="1">
                <a:latin typeface="Times New Roman" pitchFamily="18" charset="0"/>
                <a:cs typeface="Times New Roman" pitchFamily="18" charset="0"/>
              </a:rPr>
              <a:t>122/1.458 xã</a:t>
            </a:r>
            <a:r>
              <a:rPr lang="en-US" sz="2000" i="1">
                <a:latin typeface="Times New Roman" pitchFamily="18" charset="0"/>
                <a:cs typeface="Times New Roman" pitchFamily="18" charset="0"/>
              </a:rPr>
              <a:t> </a:t>
            </a:r>
            <a:r>
              <a:rPr lang="de-DE" sz="2000" b="1">
                <a:latin typeface="Times New Roman" pitchFamily="18" charset="0"/>
                <a:cs typeface="Times New Roman" pitchFamily="18" charset="0"/>
              </a:rPr>
              <a:t>khu vực III</a:t>
            </a:r>
            <a:r>
              <a:rPr lang="de-DE" sz="2000">
                <a:latin typeface="Times New Roman" pitchFamily="18" charset="0"/>
                <a:cs typeface="Times New Roman" pitchFamily="18" charset="0"/>
              </a:rPr>
              <a:t> vùng DTTS và MN; </a:t>
            </a:r>
            <a:r>
              <a:rPr lang="de-DE" sz="2000" b="1">
                <a:latin typeface="Times New Roman" pitchFamily="18" charset="0"/>
                <a:cs typeface="Times New Roman" pitchFamily="18" charset="0"/>
              </a:rPr>
              <a:t>04/54 xã ĐBKK</a:t>
            </a:r>
            <a:r>
              <a:rPr lang="de-DE" sz="2000">
                <a:latin typeface="Times New Roman" pitchFamily="18" charset="0"/>
                <a:cs typeface="Times New Roman" pitchFamily="18" charset="0"/>
              </a:rPr>
              <a:t> vùng bãi ngang ven biển và hải đảo được công nhận đạt chuẩn NTM.</a:t>
            </a:r>
            <a:r>
              <a:rPr lang="en-US" sz="2000">
                <a:latin typeface="Times New Roman" pitchFamily="18" charset="0"/>
                <a:cs typeface="Times New Roman" pitchFamily="18" charset="0"/>
              </a:rPr>
              <a:t> Không bao gồm phường, thị trấn</a:t>
            </a:r>
            <a:r>
              <a:rPr lang="de-DE" sz="2200">
                <a:latin typeface="Times New Roman" pitchFamily="18" charset="0"/>
                <a:cs typeface="Times New Roman" pitchFamily="18" charset="0"/>
              </a:rPr>
              <a:t> </a:t>
            </a:r>
            <a:endParaRPr lang="en-US" altLang="zh-CN" sz="2200" dirty="0">
              <a:latin typeface="Times New Roman" panose="02020603050405020304" pitchFamily="18" charset="0"/>
              <a:cs typeface="Times New Roman" panose="02020603050405020304" pitchFamily="18" charset="0"/>
              <a:sym typeface="+mn-lt"/>
            </a:endParaRPr>
          </a:p>
        </p:txBody>
      </p:sp>
      <p:pic>
        <p:nvPicPr>
          <p:cNvPr id="17" name="Picture 2" descr="Nỗ lực xây dựng NT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1" y="858944"/>
            <a:ext cx="260985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6" descr="Đông Nam Bộ trên chặng đường nước rút xây dựng nông thôn mới | Ban Dân vận  Trung 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1" y="2833605"/>
            <a:ext cx="2609850" cy="1581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213362" y="4757337"/>
            <a:ext cx="260985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文本框 17">
            <a:extLst>
              <a:ext uri="{FF2B5EF4-FFF2-40B4-BE49-F238E27FC236}">
                <a16:creationId xmlns:a16="http://schemas.microsoft.com/office/drawing/2014/main" id="{A86AF595-4A1E-4883-B615-0580E8CE628D}"/>
              </a:ext>
            </a:extLst>
          </p:cNvPr>
          <p:cNvSpPr txBox="1"/>
          <p:nvPr/>
        </p:nvSpPr>
        <p:spPr>
          <a:xfrm>
            <a:off x="3408226" y="3179397"/>
            <a:ext cx="8001595" cy="2631490"/>
          </a:xfrm>
          <a:prstGeom prst="rect">
            <a:avLst/>
          </a:prstGeom>
          <a:noFill/>
        </p:spPr>
        <p:txBody>
          <a:bodyPr wrap="square" rtlCol="0">
            <a:spAutoFit/>
          </a:bodyPr>
          <a:lstStyle/>
          <a:p>
            <a:pPr lvl="0" algn="just" defTabSz="457200">
              <a:spcBef>
                <a:spcPts val="600"/>
              </a:spcBef>
              <a:defRPr/>
            </a:pPr>
            <a:r>
              <a:rPr lang="en-US" sz="2200" b="1">
                <a:latin typeface="Times New Roman" pitchFamily="18" charset="0"/>
                <a:cs typeface="Times New Roman" pitchFamily="18" charset="0"/>
              </a:rPr>
              <a:t>4. </a:t>
            </a:r>
            <a:r>
              <a:rPr lang="de-DE" sz="2200" b="1">
                <a:latin typeface="Times New Roman" pitchFamily="18" charset="0"/>
                <a:cs typeface="Times New Roman" pitchFamily="18" charset="0"/>
              </a:rPr>
              <a:t>Kết quả đạt chuẩn xã NTM của một số vùng vẫn còn khoảng cách chênh lệch lớn</a:t>
            </a:r>
            <a:r>
              <a:rPr lang="de-DE" sz="2200">
                <a:latin typeface="Times New Roman" pitchFamily="18" charset="0"/>
                <a:cs typeface="Times New Roman" pitchFamily="18" charset="0"/>
              </a:rPr>
              <a:t>, điển hình như </a:t>
            </a:r>
            <a:r>
              <a:rPr lang="de-DE" sz="2200" i="1">
                <a:latin typeface="Times New Roman" pitchFamily="18" charset="0"/>
                <a:cs typeface="Times New Roman" pitchFamily="18" charset="0"/>
              </a:rPr>
              <a:t>(Đồng bằng sông Hồng: 100%, Đông Nam Bộ: 92,9% trong khi đó Miền núi phía Bắc mới đạt 50,3%, Tây Nguyên 59,9%).</a:t>
            </a:r>
          </a:p>
          <a:p>
            <a:pPr algn="just" defTabSz="457200">
              <a:spcBef>
                <a:spcPts val="600"/>
              </a:spcBef>
              <a:defRPr/>
            </a:pPr>
            <a:r>
              <a:rPr lang="de-DE" sz="2200">
                <a:latin typeface="Times New Roman" pitchFamily="18" charset="0"/>
                <a:cs typeface="Times New Roman" pitchFamily="18" charset="0"/>
              </a:rPr>
              <a:t>Đặc biệt, đến nay vẫn còn </a:t>
            </a:r>
            <a:r>
              <a:rPr lang="de-DE" sz="2200" b="1">
                <a:latin typeface="Times New Roman" pitchFamily="18" charset="0"/>
                <a:cs typeface="Times New Roman" pitchFamily="18" charset="0"/>
              </a:rPr>
              <a:t>16 huyện nghèo </a:t>
            </a:r>
            <a:r>
              <a:rPr lang="de-DE" sz="2200">
                <a:latin typeface="Times New Roman" pitchFamily="18" charset="0"/>
                <a:cs typeface="Times New Roman" pitchFamily="18" charset="0"/>
              </a:rPr>
              <a:t>thuộc 12 tỉnh “trắng xã NTM”. Có </a:t>
            </a:r>
            <a:r>
              <a:rPr lang="de-DE" sz="2200" b="1">
                <a:latin typeface="Times New Roman" pitchFamily="18" charset="0"/>
                <a:cs typeface="Times New Roman" pitchFamily="18" charset="0"/>
              </a:rPr>
              <a:t>05 tỉnh </a:t>
            </a:r>
            <a:r>
              <a:rPr lang="de-DE" sz="2200">
                <a:latin typeface="Times New Roman" pitchFamily="18" charset="0"/>
                <a:cs typeface="Times New Roman" pitchFamily="18" charset="0"/>
              </a:rPr>
              <a:t>vẫn chưa có đơn vị cấp huyện đạt chuẩn/hoàn thành nhiệm vụ xây dựng NTM</a:t>
            </a:r>
            <a:r>
              <a:rPr lang="en-US" sz="2200">
                <a:latin typeface="Times New Roman" pitchFamily="18" charset="0"/>
                <a:cs typeface="Times New Roman" pitchFamily="18" charset="0"/>
              </a:rPr>
              <a:t>  </a:t>
            </a:r>
            <a:endParaRPr lang="en-US" altLang="zh-CN" sz="2200" dirty="0">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78680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2952750" y="886835"/>
            <a:ext cx="8985677" cy="5630072"/>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8" y="176229"/>
            <a:ext cx="978929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MỘT SỐ KHÓ KHĂN, TỒN TẠI</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08</a:t>
            </a:r>
          </a:p>
        </p:txBody>
      </p:sp>
      <p:sp>
        <p:nvSpPr>
          <p:cNvPr id="20" name="文本框 17">
            <a:extLst>
              <a:ext uri="{FF2B5EF4-FFF2-40B4-BE49-F238E27FC236}">
                <a16:creationId xmlns:a16="http://schemas.microsoft.com/office/drawing/2014/main" id="{A86AF595-4A1E-4883-B615-0580E8CE628D}"/>
              </a:ext>
            </a:extLst>
          </p:cNvPr>
          <p:cNvSpPr txBox="1"/>
          <p:nvPr/>
        </p:nvSpPr>
        <p:spPr>
          <a:xfrm>
            <a:off x="3359922" y="1131936"/>
            <a:ext cx="8001595" cy="2954655"/>
          </a:xfrm>
          <a:prstGeom prst="rect">
            <a:avLst/>
          </a:prstGeom>
          <a:noFill/>
        </p:spPr>
        <p:txBody>
          <a:bodyPr wrap="square" rtlCol="0">
            <a:spAutoFit/>
          </a:bodyPr>
          <a:lstStyle/>
          <a:p>
            <a:pPr lvl="0" algn="just" defTabSz="457200">
              <a:spcBef>
                <a:spcPts val="600"/>
              </a:spcBef>
              <a:defRPr/>
            </a:pPr>
            <a:r>
              <a:rPr lang="de-DE" sz="2200" b="1" dirty="0">
                <a:latin typeface="Times New Roman" pitchFamily="18" charset="0"/>
                <a:cs typeface="Times New Roman" pitchFamily="18" charset="0"/>
              </a:rPr>
              <a:t>5. </a:t>
            </a:r>
            <a:r>
              <a:rPr lang="de-DE" sz="2200" dirty="0">
                <a:latin typeface="Times New Roman" pitchFamily="18" charset="0"/>
                <a:cs typeface="Times New Roman" pitchFamily="18" charset="0"/>
              </a:rPr>
              <a:t>Phong trào xây dựng NTM ở một số địa phương có dấu hiệu chững lại, địa bàn thuận lợi đã đạt NTM, thỏa mãn với kết quả đã đạt chuẩn; công tác tuyên truyền có nơi, có lúc chưa đáp ứng yêu cầu; chưa phát huy được tính chủ động, tự giác trong xây dựng NTM;...</a:t>
            </a:r>
          </a:p>
          <a:p>
            <a:pPr lvl="0" algn="just" defTabSz="457200">
              <a:spcBef>
                <a:spcPts val="600"/>
              </a:spcBef>
              <a:defRPr/>
            </a:pPr>
            <a:endParaRPr lang="de-DE" sz="2200" dirty="0">
              <a:latin typeface="Times New Roman" pitchFamily="18" charset="0"/>
              <a:cs typeface="Times New Roman" pitchFamily="18" charset="0"/>
            </a:endParaRPr>
          </a:p>
          <a:p>
            <a:pPr lvl="0" algn="just" defTabSz="457200">
              <a:spcBef>
                <a:spcPts val="600"/>
              </a:spcBef>
              <a:defRPr/>
            </a:pPr>
            <a:r>
              <a:rPr lang="de-DE" sz="2200" b="1" dirty="0">
                <a:latin typeface="Times New Roman" pitchFamily="18" charset="0"/>
                <a:cs typeface="Times New Roman" pitchFamily="18" charset="0"/>
              </a:rPr>
              <a:t>6.</a:t>
            </a:r>
            <a:r>
              <a:rPr lang="de-DE" sz="2200" dirty="0">
                <a:latin typeface="Times New Roman" pitchFamily="18" charset="0"/>
                <a:cs typeface="Times New Roman" pitchFamily="18" charset="0"/>
              </a:rPr>
              <a:t> Sự vào cuộc của cấp ủy, chính quyền, các tổ chức chính trị - xã hội ở một số địa phương chưa thực sự quyết liệt; chưa phát huy hết vai trò, trách nhiệm,... </a:t>
            </a:r>
            <a:endParaRPr lang="en-US" altLang="zh-CN" sz="2200" dirty="0">
              <a:latin typeface="Times New Roman" panose="02020603050405020304" pitchFamily="18" charset="0"/>
              <a:cs typeface="Times New Roman" panose="02020603050405020304" pitchFamily="18" charset="0"/>
              <a:sym typeface="+mn-lt"/>
            </a:endParaRPr>
          </a:p>
        </p:txBody>
      </p:sp>
      <p:pic>
        <p:nvPicPr>
          <p:cNvPr id="17" name="Picture 2" descr="Nỗ lực xây dựng N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1" y="858944"/>
            <a:ext cx="260985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6" descr="Đông Nam Bộ trên chặng đường nước rút xây dựng nông thôn mới | Ban Dân vận  Trung 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1" y="2833605"/>
            <a:ext cx="2609850" cy="1581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a:stretch>
            <a:fillRect/>
          </a:stretch>
        </p:blipFill>
        <p:spPr>
          <a:xfrm>
            <a:off x="213362" y="4757337"/>
            <a:ext cx="260985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6"/>
          <a:stretch>
            <a:fillRect/>
          </a:stretch>
        </p:blipFill>
        <p:spPr>
          <a:xfrm>
            <a:off x="4103413" y="4620114"/>
            <a:ext cx="2575683" cy="1714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7"/>
          <a:stretch>
            <a:fillRect/>
          </a:stretch>
        </p:blipFill>
        <p:spPr>
          <a:xfrm>
            <a:off x="7533861" y="4102963"/>
            <a:ext cx="2790981" cy="1831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4227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83919" y="314960"/>
            <a:ext cx="10952481" cy="6324600"/>
            <a:chOff x="883919" y="314960"/>
            <a:chExt cx="10952481" cy="6324600"/>
          </a:xfrm>
          <a:solidFill>
            <a:srgbClr val="008000"/>
          </a:solidFill>
        </p:grpSpPr>
        <p:sp>
          <p:nvSpPr>
            <p:cNvPr id="3" name="Pentagon 2"/>
            <p:cNvSpPr/>
            <p:nvPr/>
          </p:nvSpPr>
          <p:spPr>
            <a:xfrm>
              <a:off x="5005062" y="2214880"/>
              <a:ext cx="6831338" cy="15062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平行四边形 2"/>
            <p:cNvSpPr/>
            <p:nvPr/>
          </p:nvSpPr>
          <p:spPr>
            <a:xfrm>
              <a:off x="883919" y="314960"/>
              <a:ext cx="6659385" cy="6324600"/>
            </a:xfrm>
            <a:prstGeom prst="parallelogram">
              <a:avLst>
                <a:gd name="adj" fmla="val 753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pic>
        <p:nvPicPr>
          <p:cNvPr id="9" name="Picture 8"/>
          <p:cNvPicPr>
            <a:picLocks noChangeAspect="1"/>
          </p:cNvPicPr>
          <p:nvPr/>
        </p:nvPicPr>
        <p:blipFill>
          <a:blip r:embed="rId3"/>
          <a:stretch>
            <a:fillRect/>
          </a:stretch>
        </p:blipFill>
        <p:spPr>
          <a:xfrm>
            <a:off x="510156" y="1653690"/>
            <a:ext cx="3570171" cy="2381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4926299" y="2302962"/>
            <a:ext cx="6380481" cy="1179785"/>
          </a:xfrm>
        </p:spPr>
        <p:txBody>
          <a:bodyPr>
            <a:normAutofit/>
          </a:bodyPr>
          <a:lstStyle/>
          <a:p>
            <a:pPr algn="ctr"/>
            <a:r>
              <a:rPr lang="en-US" sz="2400" b="1">
                <a:solidFill>
                  <a:schemeClr val="bg1"/>
                </a:solidFill>
                <a:latin typeface="Times New Roman" panose="02020603050405020304" pitchFamily="18" charset="0"/>
                <a:cs typeface="Times New Roman" panose="02020603050405020304" pitchFamily="18" charset="0"/>
              </a:rPr>
              <a:t>KẾT QUẢ THỰC HIỆN CHƯƠNG TRÌNH NĂM 2023, QUÝ I/2024</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C68B198-E164-4E8E-90E0-B692249B98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2417" y="610915"/>
            <a:ext cx="1441844" cy="1376236"/>
          </a:xfrm>
          <a:prstGeom prst="rect">
            <a:avLst/>
          </a:prstGeom>
          <a:noFill/>
          <a:ln>
            <a:noFill/>
          </a:ln>
          <a:effectLst>
            <a:glow rad="254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stretch>
            <a:fillRect/>
          </a:stretch>
        </p:blipFill>
        <p:spPr>
          <a:xfrm>
            <a:off x="2274257" y="3241040"/>
            <a:ext cx="3504946" cy="2085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6"/>
          <a:stretch>
            <a:fillRect/>
          </a:stretch>
        </p:blipFill>
        <p:spPr>
          <a:xfrm>
            <a:off x="5010301" y="4155441"/>
            <a:ext cx="3106240" cy="1973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7"/>
          <a:stretch>
            <a:fillRect/>
          </a:stretch>
        </p:blipFill>
        <p:spPr>
          <a:xfrm>
            <a:off x="7323461" y="5072838"/>
            <a:ext cx="2714625" cy="1685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60174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49680" y="497840"/>
            <a:ext cx="9987280" cy="5902960"/>
          </a:xfrm>
          <a:prstGeom prst="roundRect">
            <a:avLst/>
          </a:prstGeom>
          <a:solidFill>
            <a:schemeClr val="accent1">
              <a:lumMod val="20000"/>
              <a:lumOff val="8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 name="Title 1"/>
          <p:cNvSpPr>
            <a:spLocks noGrp="1"/>
          </p:cNvSpPr>
          <p:nvPr>
            <p:ph type="title"/>
          </p:nvPr>
        </p:nvSpPr>
        <p:spPr>
          <a:xfrm>
            <a:off x="1859280" y="839822"/>
            <a:ext cx="8605520" cy="1179785"/>
          </a:xfrm>
        </p:spPr>
        <p:txBody>
          <a:bodyPr>
            <a:normAutofit/>
          </a:bodyPr>
          <a:lstStyle/>
          <a:p>
            <a:pPr algn="ctr"/>
            <a:r>
              <a:rPr lang="de-DE" sz="2400" b="1">
                <a:latin typeface="Times New Roman" panose="02020603050405020304" pitchFamily="18" charset="0"/>
                <a:cs typeface="Times New Roman" panose="02020603050405020304" pitchFamily="18" charset="0"/>
              </a:rPr>
              <a:t>NHIỆM VỤ VÀ GIẢI PHÁP TRỌNG TÂM  THAM MƯU THỰC HIỆN CHƯƠNG TRÌNH TRONG NĂM 2024</a:t>
            </a:r>
            <a:endParaRPr lang="en-US" sz="2400" b="1" dirty="0">
              <a:latin typeface="Times New Roman" panose="02020603050405020304" pitchFamily="18" charset="0"/>
              <a:cs typeface="Times New Roman" panose="02020603050405020304" pitchFamily="18" charset="0"/>
            </a:endParaRPr>
          </a:p>
        </p:txBody>
      </p:sp>
      <p:pic>
        <p:nvPicPr>
          <p:cNvPr id="10242" name="Picture 2" descr="Nâng cao tiêu chí xây dựng nông thôn mới nhằm nâng cao đời sống của người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610" y="2534478"/>
            <a:ext cx="5495940" cy="2862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09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819416804"/>
              </p:ext>
            </p:extLst>
          </p:nvPr>
        </p:nvGraphicFramePr>
        <p:xfrm>
          <a:off x="4424680" y="1083733"/>
          <a:ext cx="7330440" cy="5530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1103629" y="270821"/>
            <a:ext cx="6334125"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MỤC TIÊU NĂM 2024</a:t>
            </a:r>
          </a:p>
        </p:txBody>
      </p:sp>
      <p:sp>
        <p:nvSpPr>
          <p:cNvPr id="5" name="Plaque 4"/>
          <p:cNvSpPr/>
          <p:nvPr/>
        </p:nvSpPr>
        <p:spPr>
          <a:xfrm>
            <a:off x="160655" y="191294"/>
            <a:ext cx="838200" cy="789064"/>
          </a:xfrm>
          <a:prstGeom prst="plaqu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01</a:t>
            </a:r>
          </a:p>
        </p:txBody>
      </p:sp>
      <p:pic>
        <p:nvPicPr>
          <p:cNvPr id="8" name="Picture 7"/>
          <p:cNvPicPr>
            <a:picLocks noChangeAspect="1"/>
          </p:cNvPicPr>
          <p:nvPr/>
        </p:nvPicPr>
        <p:blipFill>
          <a:blip r:embed="rId7"/>
          <a:stretch>
            <a:fillRect/>
          </a:stretch>
        </p:blipFill>
        <p:spPr>
          <a:xfrm>
            <a:off x="4500879" y="1489296"/>
            <a:ext cx="1422401" cy="1415655"/>
          </a:xfrm>
          <a:prstGeom prst="ellipse">
            <a:avLst/>
          </a:prstGeom>
          <a:ln>
            <a:noFill/>
          </a:ln>
          <a:effectLst>
            <a:softEdge rad="112500"/>
          </a:effectLst>
        </p:spPr>
      </p:pic>
      <p:pic>
        <p:nvPicPr>
          <p:cNvPr id="9" name="Picture 8"/>
          <p:cNvPicPr>
            <a:picLocks noChangeAspect="1"/>
          </p:cNvPicPr>
          <p:nvPr/>
        </p:nvPicPr>
        <p:blipFill>
          <a:blip r:embed="rId7"/>
          <a:stretch>
            <a:fillRect/>
          </a:stretch>
        </p:blipFill>
        <p:spPr>
          <a:xfrm>
            <a:off x="4866641" y="3125505"/>
            <a:ext cx="1422401" cy="1415655"/>
          </a:xfrm>
          <a:prstGeom prst="ellipse">
            <a:avLst/>
          </a:prstGeom>
          <a:ln>
            <a:noFill/>
          </a:ln>
          <a:effectLst>
            <a:softEdge rad="112500"/>
          </a:effectLst>
        </p:spPr>
      </p:pic>
      <p:pic>
        <p:nvPicPr>
          <p:cNvPr id="10" name="Picture 9"/>
          <p:cNvPicPr>
            <a:picLocks noChangeAspect="1"/>
          </p:cNvPicPr>
          <p:nvPr/>
        </p:nvPicPr>
        <p:blipFill>
          <a:blip r:embed="rId7"/>
          <a:stretch>
            <a:fillRect/>
          </a:stretch>
        </p:blipFill>
        <p:spPr>
          <a:xfrm>
            <a:off x="4465321" y="4783699"/>
            <a:ext cx="1422401" cy="1415655"/>
          </a:xfrm>
          <a:prstGeom prst="ellipse">
            <a:avLst/>
          </a:prstGeom>
          <a:ln>
            <a:noFill/>
          </a:ln>
          <a:effectLst>
            <a:softEdge rad="112500"/>
          </a:effectLst>
        </p:spPr>
      </p:pic>
      <p:pic>
        <p:nvPicPr>
          <p:cNvPr id="2" name="Picture 1"/>
          <p:cNvPicPr>
            <a:picLocks noChangeAspect="1"/>
          </p:cNvPicPr>
          <p:nvPr/>
        </p:nvPicPr>
        <p:blipFill>
          <a:blip r:embed="rId8"/>
          <a:stretch>
            <a:fillRect/>
          </a:stretch>
        </p:blipFill>
        <p:spPr>
          <a:xfrm>
            <a:off x="340471" y="2430048"/>
            <a:ext cx="4160408" cy="2771872"/>
          </a:xfrm>
          <a:prstGeom prst="rect">
            <a:avLst/>
          </a:prstGeom>
        </p:spPr>
      </p:pic>
    </p:spTree>
    <p:extLst>
      <p:ext uri="{BB962C8B-B14F-4D97-AF65-F5344CB8AC3E}">
        <p14:creationId xmlns:p14="http://schemas.microsoft.com/office/powerpoint/2010/main" val="8110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84355" y="1146906"/>
            <a:ext cx="3992410" cy="5379900"/>
            <a:chOff x="79375" y="1293812"/>
            <a:chExt cx="3992410" cy="5379900"/>
          </a:xfrm>
        </p:grpSpPr>
        <p:pic>
          <p:nvPicPr>
            <p:cNvPr id="22" name="Picture 2" descr="Đổi mới, nâng cao chất lượng đào tạo nghề nông nghiệp cho lao động nông thôn  đến năm 2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 y="1293812"/>
              <a:ext cx="3963710" cy="2668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3"/>
            <a:stretch>
              <a:fillRect/>
            </a:stretch>
          </p:blipFill>
          <p:spPr>
            <a:xfrm>
              <a:off x="79375" y="2693193"/>
              <a:ext cx="3963710" cy="2470340"/>
            </a:xfrm>
            <a:prstGeom prst="rect">
              <a:avLst/>
            </a:prstGeom>
          </p:spPr>
        </p:pic>
        <p:pic>
          <p:nvPicPr>
            <p:cNvPr id="24" name="Picture 23"/>
            <p:cNvPicPr>
              <a:picLocks noChangeAspect="1"/>
            </p:cNvPicPr>
            <p:nvPr/>
          </p:nvPicPr>
          <p:blipFill>
            <a:blip r:embed="rId4"/>
            <a:stretch>
              <a:fillRect/>
            </a:stretch>
          </p:blipFill>
          <p:spPr>
            <a:xfrm>
              <a:off x="79375" y="4312004"/>
              <a:ext cx="3992410" cy="2361708"/>
            </a:xfrm>
            <a:prstGeom prst="rect">
              <a:avLst/>
            </a:prstGeom>
          </p:spPr>
        </p:pic>
      </p:grpSp>
      <p:grpSp>
        <p:nvGrpSpPr>
          <p:cNvPr id="10" name="组合 36">
            <a:extLst>
              <a:ext uri="{FF2B5EF4-FFF2-40B4-BE49-F238E27FC236}">
                <a16:creationId xmlns:a16="http://schemas.microsoft.com/office/drawing/2014/main" id="{AD5C022D-5399-4314-80AF-A156990CB29D}"/>
              </a:ext>
            </a:extLst>
          </p:cNvPr>
          <p:cNvGrpSpPr/>
          <p:nvPr/>
        </p:nvGrpSpPr>
        <p:grpSpPr>
          <a:xfrm>
            <a:off x="4276765" y="886834"/>
            <a:ext cx="7661662" cy="5900045"/>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5"/>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9" y="176229"/>
            <a:ext cx="834517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MỘT SỐ NHIỆM VỤ, GIẢI PHÁP TRỌNG TÂM </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01</a:t>
            </a:r>
          </a:p>
        </p:txBody>
      </p:sp>
      <p:sp>
        <p:nvSpPr>
          <p:cNvPr id="17" name="文本框 17">
            <a:extLst>
              <a:ext uri="{FF2B5EF4-FFF2-40B4-BE49-F238E27FC236}">
                <a16:creationId xmlns:a16="http://schemas.microsoft.com/office/drawing/2014/main" id="{A86AF595-4A1E-4883-B615-0580E8CE628D}"/>
              </a:ext>
            </a:extLst>
          </p:cNvPr>
          <p:cNvSpPr txBox="1"/>
          <p:nvPr/>
        </p:nvSpPr>
        <p:spPr>
          <a:xfrm>
            <a:off x="4764951" y="850221"/>
            <a:ext cx="6826299" cy="2800767"/>
          </a:xfrm>
          <a:prstGeom prst="rect">
            <a:avLst/>
          </a:prstGeom>
          <a:noFill/>
        </p:spPr>
        <p:txBody>
          <a:bodyPr wrap="square" rtlCol="0">
            <a:spAutoFit/>
          </a:bodyPr>
          <a:lstStyle/>
          <a:p>
            <a:pPr lvl="0" defTabSz="457200">
              <a:lnSpc>
                <a:spcPct val="150000"/>
              </a:lnSpc>
              <a:defRPr/>
            </a:pPr>
            <a:r>
              <a:rPr lang="en-US" altLang="zh-CN" sz="2000" b="1" kern="0">
                <a:solidFill>
                  <a:schemeClr val="accent6">
                    <a:lumMod val="50000"/>
                  </a:schemeClr>
                </a:solidFill>
                <a:latin typeface="Cambria" panose="02040503050406030204" pitchFamily="18" charset="0"/>
                <a:ea typeface="Cambria" panose="02040503050406030204" pitchFamily="18" charset="0"/>
                <a:cs typeface="+mn-ea"/>
                <a:sym typeface="+mn-lt"/>
              </a:rPr>
              <a:t>1. TĂNG CƯỜNG CÔNG TÁC CHỈ ĐẠO, TRIỂN KHAI</a:t>
            </a:r>
            <a:endParaRPr lang="en-US" altLang="zh-CN" sz="2000" b="1" kern="0" dirty="0">
              <a:solidFill>
                <a:schemeClr val="accent6">
                  <a:lumMod val="50000"/>
                </a:schemeClr>
              </a:solidFill>
              <a:latin typeface="Cambria" panose="02040503050406030204" pitchFamily="18" charset="0"/>
              <a:ea typeface="Cambria" panose="02040503050406030204" pitchFamily="18" charset="0"/>
              <a:cs typeface="+mn-ea"/>
              <a:sym typeface="+mn-lt"/>
            </a:endParaRPr>
          </a:p>
          <a:p>
            <a:pPr algn="just">
              <a:lnSpc>
                <a:spcPct val="110000"/>
              </a:lnSpc>
            </a:pPr>
            <a:r>
              <a:rPr lang="en-US" altLang="zh-CN" sz="200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sym typeface="+mn-lt"/>
              </a:rPr>
              <a:t>- </a:t>
            </a:r>
            <a:r>
              <a:rPr lang="en-US" sz="200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Tiếp tục chỉ đạo, triển khai hiệu quả Nghị quyết số 25/2021/QH15 ngày 28/7/2021 của Quốc hội, Quyết định số 263/QĐ-TTg ngày 22/02/2022 của Thủ tướng Chính phủ .</a:t>
            </a:r>
          </a:p>
          <a:p>
            <a:pPr algn="just"/>
            <a:r>
              <a:rPr lang="en-US" altLang="zh-CN" sz="200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sym typeface="+mn-lt"/>
              </a:rPr>
              <a:t>- T</a:t>
            </a:r>
            <a:r>
              <a:rPr lang="en-US" sz="200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ập trung giải quyết, khắc phục những hạn chế, bất cập trong xây dựng NTM giai đoạn 2021-2023 đã được nêu trong Nghị quyết số 108/2023/QH15 ngày 29/11/2023 của Quốc hội và kiến nghị của Kiểm toán Nhà nước.</a:t>
            </a:r>
          </a:p>
        </p:txBody>
      </p:sp>
      <p:sp>
        <p:nvSpPr>
          <p:cNvPr id="25" name="文本框 17">
            <a:extLst>
              <a:ext uri="{FF2B5EF4-FFF2-40B4-BE49-F238E27FC236}">
                <a16:creationId xmlns:a16="http://schemas.microsoft.com/office/drawing/2014/main" id="{A86AF595-4A1E-4883-B615-0580E8CE628D}"/>
              </a:ext>
            </a:extLst>
          </p:cNvPr>
          <p:cNvSpPr txBox="1"/>
          <p:nvPr/>
        </p:nvSpPr>
        <p:spPr>
          <a:xfrm>
            <a:off x="4711282" y="3766046"/>
            <a:ext cx="6879967" cy="2800767"/>
          </a:xfrm>
          <a:prstGeom prst="rect">
            <a:avLst/>
          </a:prstGeom>
          <a:noFill/>
        </p:spPr>
        <p:txBody>
          <a:bodyPr wrap="square" rtlCol="0">
            <a:spAutoFit/>
          </a:bodyPr>
          <a:lstStyle/>
          <a:p>
            <a:pPr lvl="0" defTabSz="457200">
              <a:lnSpc>
                <a:spcPct val="110000"/>
              </a:lnSpc>
              <a:defRPr/>
            </a:pPr>
            <a:r>
              <a:rPr lang="en-US" altLang="zh-CN" sz="2000" b="1" kern="0">
                <a:solidFill>
                  <a:srgbClr val="C00000"/>
                </a:solidFill>
                <a:latin typeface="Cambria" panose="02040503050406030204" pitchFamily="18" charset="0"/>
                <a:ea typeface="Cambria" panose="02040503050406030204" pitchFamily="18" charset="0"/>
                <a:cs typeface="+mn-ea"/>
                <a:sym typeface="+mn-lt"/>
              </a:rPr>
              <a:t>2. NÂNG CAO CHẤT LƯỢNG XÂY DỰNG NTM</a:t>
            </a:r>
            <a:endParaRPr lang="en-US" altLang="zh-CN" sz="2000" b="1" kern="0" dirty="0">
              <a:solidFill>
                <a:srgbClr val="C00000"/>
              </a:solidFill>
              <a:latin typeface="Cambria" panose="02040503050406030204" pitchFamily="18" charset="0"/>
              <a:ea typeface="Cambria" panose="02040503050406030204" pitchFamily="18" charset="0"/>
              <a:cs typeface="+mn-ea"/>
              <a:sym typeface="+mn-lt"/>
            </a:endParaRPr>
          </a:p>
          <a:p>
            <a:pPr algn="just">
              <a:lnSpc>
                <a:spcPct val="110000"/>
              </a:lnSpc>
            </a:pPr>
            <a:r>
              <a:rPr lang="en-US" altLang="zh-CN" sz="2000">
                <a:solidFill>
                  <a:srgbClr val="C00000"/>
                </a:solidFill>
                <a:latin typeface="Cambria" panose="02040503050406030204" pitchFamily="18" charset="0"/>
                <a:ea typeface="Cambria" panose="02040503050406030204" pitchFamily="18" charset="0"/>
                <a:cs typeface="Times New Roman" panose="02020603050405020304" pitchFamily="18" charset="0"/>
                <a:sym typeface="+mn-lt"/>
              </a:rPr>
              <a:t>- </a:t>
            </a:r>
            <a:r>
              <a:rPr lang="da-DK" sz="2000">
                <a:solidFill>
                  <a:srgbClr val="C00000"/>
                </a:solidFill>
                <a:latin typeface="Cambria" panose="02040503050406030204" pitchFamily="18" charset="0"/>
                <a:ea typeface="Cambria" panose="02040503050406030204" pitchFamily="18" charset="0"/>
                <a:cs typeface="Times New Roman" panose="02020603050405020304" pitchFamily="18" charset="0"/>
              </a:rPr>
              <a:t>Tiếp tục duy trì, nâng cao chất lượng các tiêu chí đối với các đơn vị cấp huyện đã được công nhận đạt chuẩn/hoàn thành nhiệm vụ xây dựng NTM. </a:t>
            </a:r>
          </a:p>
          <a:p>
            <a:pPr algn="just">
              <a:lnSpc>
                <a:spcPct val="110000"/>
              </a:lnSpc>
            </a:pPr>
            <a:r>
              <a:rPr lang="da-DK" sz="2000">
                <a:solidFill>
                  <a:srgbClr val="C00000"/>
                </a:solidFill>
                <a:latin typeface="Cambria" panose="02040503050406030204" pitchFamily="18" charset="0"/>
                <a:ea typeface="Cambria" panose="02040503050406030204" pitchFamily="18" charset="0"/>
                <a:cs typeface="Times New Roman" panose="02020603050405020304" pitchFamily="18" charset="0"/>
              </a:rPr>
              <a:t>- Đánh giá </a:t>
            </a:r>
            <a:r>
              <a:rPr lang="de-DE" sz="2000">
                <a:solidFill>
                  <a:srgbClr val="C00000"/>
                </a:solidFill>
                <a:latin typeface="Cambria" panose="02040503050406030204" pitchFamily="18" charset="0"/>
                <a:ea typeface="Cambria" panose="02040503050406030204" pitchFamily="18" charset="0"/>
                <a:cs typeface="Times New Roman" panose="02020603050405020304" pitchFamily="18" charset="0"/>
              </a:rPr>
              <a:t>thực trạng và xác định rõ lộ trình, khả năng thực hiện các mục tiêu, nhiệm vụ xây dựng NTM năm 2024 và 5 năm (2021-205) đã được giao, làm cơ sở để tập trung chỉ đạo và bố trí nguồn lực thực hiện. </a:t>
            </a:r>
            <a:endParaRPr lang="en-US" sz="200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17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9"/>
                                          </p:stCondLst>
                                        </p:cTn>
                                        <p:tgtEl>
                                          <p:spTgt spid="15"/>
                                        </p:tgtEl>
                                        <p:attrNameLst>
                                          <p:attrName>style.visibility</p:attrName>
                                        </p:attrNameLst>
                                      </p:cBhvr>
                                      <p:to>
                                        <p:strVal val="visible"/>
                                      </p:to>
                                    </p:set>
                                  </p:childTnLst>
                                </p:cTn>
                              </p:par>
                            </p:childTnLst>
                          </p:cTn>
                        </p:par>
                        <p:par>
                          <p:cTn id="7" fill="hold">
                            <p:stCondLst>
                              <p:cond delay="1500"/>
                            </p:stCondLst>
                            <p:childTnLst>
                              <p:par>
                                <p:cTn id="8" presetID="16" presetClass="entr" presetSubtype="21"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1500"/>
                                        <p:tgtEl>
                                          <p:spTgt spid="17"/>
                                        </p:tgtEl>
                                      </p:cBhvr>
                                    </p:animEffect>
                                  </p:childTnLst>
                                </p:cTn>
                              </p:par>
                            </p:childTnLst>
                          </p:cTn>
                        </p:par>
                        <p:par>
                          <p:cTn id="11" fill="hold">
                            <p:stCondLst>
                              <p:cond delay="3000"/>
                            </p:stCondLst>
                            <p:childTnLst>
                              <p:par>
                                <p:cTn id="12" presetID="16" presetClass="entr" presetSubtype="2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467360" y="957955"/>
            <a:ext cx="8656747" cy="5900045"/>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9" y="176229"/>
            <a:ext cx="834517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MỘT SỐ NHIỆM VỤ, GIẢI PHÁP TRỌNG TÂM </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02</a:t>
            </a:r>
          </a:p>
        </p:txBody>
      </p:sp>
      <p:sp>
        <p:nvSpPr>
          <p:cNvPr id="17" name="文本框 17">
            <a:extLst>
              <a:ext uri="{FF2B5EF4-FFF2-40B4-BE49-F238E27FC236}">
                <a16:creationId xmlns:a16="http://schemas.microsoft.com/office/drawing/2014/main" id="{A86AF595-4A1E-4883-B615-0580E8CE628D}"/>
              </a:ext>
            </a:extLst>
          </p:cNvPr>
          <p:cNvSpPr txBox="1"/>
          <p:nvPr/>
        </p:nvSpPr>
        <p:spPr>
          <a:xfrm>
            <a:off x="1012293" y="967891"/>
            <a:ext cx="7659330" cy="1569660"/>
          </a:xfrm>
          <a:prstGeom prst="rect">
            <a:avLst/>
          </a:prstGeom>
          <a:noFill/>
        </p:spPr>
        <p:txBody>
          <a:bodyPr wrap="square" rtlCol="0">
            <a:spAutoFit/>
          </a:bodyPr>
          <a:lstStyle/>
          <a:p>
            <a:pPr lvl="0" defTabSz="457200">
              <a:lnSpc>
                <a:spcPct val="150000"/>
              </a:lnSpc>
              <a:defRPr/>
            </a:pPr>
            <a:r>
              <a:rPr lang="en-US" altLang="zh-CN" sz="2000" b="1" kern="0">
                <a:solidFill>
                  <a:srgbClr val="002060"/>
                </a:solidFill>
                <a:latin typeface="Cambria" panose="02040503050406030204" pitchFamily="18" charset="0"/>
                <a:ea typeface="Cambria" panose="02040503050406030204" pitchFamily="18" charset="0"/>
                <a:cs typeface="+mn-ea"/>
                <a:sym typeface="+mn-lt"/>
              </a:rPr>
              <a:t>3. ĐẨY MẠNH CÔNG TÁC TRUYỀN THÔNG</a:t>
            </a:r>
            <a:endParaRPr lang="en-US" altLang="zh-CN" sz="2000" b="1" kern="0" dirty="0">
              <a:solidFill>
                <a:srgbClr val="002060"/>
              </a:solidFill>
              <a:latin typeface="Cambria" panose="02040503050406030204" pitchFamily="18" charset="0"/>
              <a:ea typeface="Cambria" panose="02040503050406030204" pitchFamily="18" charset="0"/>
              <a:cs typeface="+mn-ea"/>
              <a:sym typeface="+mn-lt"/>
            </a:endParaRPr>
          </a:p>
          <a:p>
            <a:pPr algn="just">
              <a:lnSpc>
                <a:spcPct val="110000"/>
              </a:lnSpc>
            </a:pPr>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Đẩy mạnh hơn nữa công tác truyền thông, tạo sự lan tỏa rộng lớn trong cả hệ thống chính trị và mọi tầng lớp nhân dân; tập trung phát hiện và bồi dưỡng những gương điển hình trong xây dựng NTM.</a:t>
            </a:r>
          </a:p>
        </p:txBody>
      </p:sp>
      <p:sp>
        <p:nvSpPr>
          <p:cNvPr id="25" name="文本框 17">
            <a:extLst>
              <a:ext uri="{FF2B5EF4-FFF2-40B4-BE49-F238E27FC236}">
                <a16:creationId xmlns:a16="http://schemas.microsoft.com/office/drawing/2014/main" id="{A86AF595-4A1E-4883-B615-0580E8CE628D}"/>
              </a:ext>
            </a:extLst>
          </p:cNvPr>
          <p:cNvSpPr txBox="1"/>
          <p:nvPr/>
        </p:nvSpPr>
        <p:spPr>
          <a:xfrm>
            <a:off x="1012292" y="2585490"/>
            <a:ext cx="7719547" cy="1785104"/>
          </a:xfrm>
          <a:prstGeom prst="rect">
            <a:avLst/>
          </a:prstGeom>
          <a:noFill/>
        </p:spPr>
        <p:txBody>
          <a:bodyPr wrap="square" rtlCol="0">
            <a:spAutoFit/>
          </a:bodyPr>
          <a:lstStyle/>
          <a:p>
            <a:pPr lvl="0" defTabSz="457200">
              <a:lnSpc>
                <a:spcPct val="110000"/>
              </a:lnSpc>
              <a:defRPr/>
            </a:pPr>
            <a:r>
              <a:rPr lang="en-US" altLang="zh-CN" sz="2000" b="1" kern="0">
                <a:solidFill>
                  <a:schemeClr val="accent2">
                    <a:lumMod val="50000"/>
                  </a:schemeClr>
                </a:solidFill>
                <a:latin typeface="Cambria" panose="02040503050406030204" pitchFamily="18" charset="0"/>
                <a:ea typeface="Cambria" panose="02040503050406030204" pitchFamily="18" charset="0"/>
                <a:cs typeface="+mn-ea"/>
                <a:sym typeface="+mn-lt"/>
              </a:rPr>
              <a:t>4. TIẾP TỤC HOÀN THIỆN CƠ CHẾ CHÍNH SÁCH</a:t>
            </a:r>
            <a:endParaRPr lang="en-US" altLang="zh-CN" sz="2000" b="1" kern="0" dirty="0">
              <a:solidFill>
                <a:schemeClr val="accent2">
                  <a:lumMod val="50000"/>
                </a:schemeClr>
              </a:solidFill>
              <a:latin typeface="Cambria" panose="02040503050406030204" pitchFamily="18" charset="0"/>
              <a:ea typeface="Cambria" panose="02040503050406030204" pitchFamily="18" charset="0"/>
              <a:cs typeface="+mn-ea"/>
              <a:sym typeface="+mn-lt"/>
            </a:endParaRPr>
          </a:p>
          <a:p>
            <a:pPr algn="just">
              <a:lnSpc>
                <a:spcPct val="110000"/>
              </a:lnSpc>
            </a:pPr>
            <a:r>
              <a:rPr lang="en-US" sz="2000" kern="0">
                <a:solidFill>
                  <a:schemeClr val="accent2">
                    <a:lumMod val="50000"/>
                  </a:schemeClr>
                </a:solidFill>
                <a:latin typeface="Cambria" panose="02040503050406030204" pitchFamily="18" charset="0"/>
                <a:ea typeface="Cambria" panose="02040503050406030204" pitchFamily="18" charset="0"/>
                <a:cs typeface="+mn-ea"/>
              </a:rPr>
              <a:t>Tiếp tục nghiên cứu, rà soát, hoàn thiện hệ thống cơ chế chính sách hỗ trợ xây dựng NTM nhằm kịp thời tháo gỡ khó khăn, vướng mắc cho địa phương, đảm bảo phù hợp với điều kiện thực tế để đẩy nhanh tiến độ, hiệu quả Chương trình.</a:t>
            </a:r>
            <a:endParaRPr lang="en-US" altLang="zh-CN" sz="2000" kern="0">
              <a:solidFill>
                <a:schemeClr val="accent2">
                  <a:lumMod val="50000"/>
                </a:schemeClr>
              </a:solidFill>
              <a:latin typeface="Cambria" panose="02040503050406030204" pitchFamily="18" charset="0"/>
              <a:ea typeface="Cambria" panose="02040503050406030204" pitchFamily="18" charset="0"/>
              <a:cs typeface="+mn-ea"/>
              <a:sym typeface="+mn-lt"/>
            </a:endParaRPr>
          </a:p>
        </p:txBody>
      </p:sp>
      <p:pic>
        <p:nvPicPr>
          <p:cNvPr id="18" name="Picture 17"/>
          <p:cNvPicPr>
            <a:picLocks noChangeAspect="1"/>
          </p:cNvPicPr>
          <p:nvPr/>
        </p:nvPicPr>
        <p:blipFill>
          <a:blip r:embed="rId3"/>
          <a:stretch>
            <a:fillRect/>
          </a:stretch>
        </p:blipFill>
        <p:spPr>
          <a:xfrm>
            <a:off x="9546622" y="970736"/>
            <a:ext cx="2391805" cy="1555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4" descr="Xây dựng nông thôn mới nâng cao gắn với phát triển đô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2386" y="2802165"/>
            <a:ext cx="2416041" cy="1690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a:stretch>
            <a:fillRect/>
          </a:stretch>
        </p:blipFill>
        <p:spPr>
          <a:xfrm>
            <a:off x="9522386" y="4860095"/>
            <a:ext cx="2416041" cy="1648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文本框 17">
            <a:extLst>
              <a:ext uri="{FF2B5EF4-FFF2-40B4-BE49-F238E27FC236}">
                <a16:creationId xmlns:a16="http://schemas.microsoft.com/office/drawing/2014/main" id="{A86AF595-4A1E-4883-B615-0580E8CE628D}"/>
              </a:ext>
            </a:extLst>
          </p:cNvPr>
          <p:cNvSpPr txBox="1"/>
          <p:nvPr/>
        </p:nvSpPr>
        <p:spPr>
          <a:xfrm>
            <a:off x="991869" y="4492474"/>
            <a:ext cx="7659330" cy="2246769"/>
          </a:xfrm>
          <a:prstGeom prst="rect">
            <a:avLst/>
          </a:prstGeom>
          <a:noFill/>
        </p:spPr>
        <p:txBody>
          <a:bodyPr wrap="square" rtlCol="0">
            <a:spAutoFit/>
          </a:bodyPr>
          <a:lstStyle/>
          <a:p>
            <a:pPr lvl="0" defTabSz="457200">
              <a:lnSpc>
                <a:spcPct val="150000"/>
              </a:lnSpc>
              <a:defRPr/>
            </a:pPr>
            <a:r>
              <a:rPr lang="en-US" altLang="zh-CN" sz="2000" b="1" kern="0">
                <a:solidFill>
                  <a:srgbClr val="0070C0"/>
                </a:solidFill>
                <a:latin typeface="Cambria" panose="02040503050406030204" pitchFamily="18" charset="0"/>
                <a:ea typeface="Cambria" panose="02040503050406030204" pitchFamily="18" charset="0"/>
                <a:cs typeface="Times New Roman" panose="02020603050405020304" pitchFamily="18" charset="0"/>
                <a:sym typeface="+mn-lt"/>
              </a:rPr>
              <a:t>5. TĂNG CƯỜNG CÔNG TÁC ĐÀO TẠO, TẬP HUẤN</a:t>
            </a:r>
            <a:endParaRPr lang="en-US" altLang="zh-CN" sz="2000" b="1" kern="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mn-lt"/>
            </a:endParaRPr>
          </a:p>
          <a:p>
            <a:pPr algn="just">
              <a:lnSpc>
                <a:spcPct val="110000"/>
              </a:lnSpc>
            </a:pPr>
            <a:r>
              <a:rPr lang="en-US" sz="2000" kern="0">
                <a:solidFill>
                  <a:srgbClr val="0070C0"/>
                </a:solidFill>
                <a:latin typeface="Cambria" panose="02040503050406030204" pitchFamily="18" charset="0"/>
                <a:ea typeface="Cambria" panose="02040503050406030204" pitchFamily="18" charset="0"/>
                <a:cs typeface="Times New Roman" panose="02020603050405020304" pitchFamily="18" charset="0"/>
              </a:rPr>
              <a:t>Nhằm nâng cao năng lực cho đội ngũ cán bộ làm công tác xây dựng NTM các cấp, đặc biệt cán bộ cơ sở về phát triển kinh tế nông nghiệp, bảo vệ môi trường, chuyển đổi số trong xây dựng NTM, phát triển du lịch nông thôn, phát triển sản phẩm OCOP gắn với phát huy tiềm năng, lợi thế, bảo tồn các giá trị, bản sắc văn hóa truyền thống...</a:t>
            </a:r>
          </a:p>
        </p:txBody>
      </p:sp>
    </p:spTree>
    <p:extLst>
      <p:ext uri="{BB962C8B-B14F-4D97-AF65-F5344CB8AC3E}">
        <p14:creationId xmlns:p14="http://schemas.microsoft.com/office/powerpoint/2010/main" val="29591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9"/>
                                          </p:stCondLst>
                                        </p:cTn>
                                        <p:tgtEl>
                                          <p:spTgt spid="15"/>
                                        </p:tgtEl>
                                        <p:attrNameLst>
                                          <p:attrName>style.visibility</p:attrName>
                                        </p:attrNameLst>
                                      </p:cBhvr>
                                      <p:to>
                                        <p:strVal val="visible"/>
                                      </p:to>
                                    </p:set>
                                  </p:childTnLst>
                                </p:cTn>
                              </p:par>
                            </p:childTnLst>
                          </p:cTn>
                        </p:par>
                        <p:par>
                          <p:cTn id="7" fill="hold">
                            <p:stCondLst>
                              <p:cond delay="1500"/>
                            </p:stCondLst>
                            <p:childTnLst>
                              <p:par>
                                <p:cTn id="8" presetID="16" presetClass="entr" presetSubtype="21"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1500"/>
                                        <p:tgtEl>
                                          <p:spTgt spid="17"/>
                                        </p:tgtEl>
                                      </p:cBhvr>
                                    </p:animEffect>
                                  </p:childTnLst>
                                </p:cTn>
                              </p:par>
                            </p:childTnLst>
                          </p:cTn>
                        </p:par>
                        <p:par>
                          <p:cTn id="11" fill="hold">
                            <p:stCondLst>
                              <p:cond delay="3000"/>
                            </p:stCondLst>
                            <p:childTnLst>
                              <p:par>
                                <p:cTn id="12" presetID="16" presetClass="entr" presetSubtype="2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1500"/>
                                        <p:tgtEl>
                                          <p:spTgt spid="25"/>
                                        </p:tgtEl>
                                      </p:cBhvr>
                                    </p:animEffect>
                                  </p:childTnLst>
                                </p:cTn>
                              </p:par>
                            </p:childTnLst>
                          </p:cTn>
                        </p:par>
                        <p:par>
                          <p:cTn id="15" fill="hold">
                            <p:stCondLst>
                              <p:cond delay="45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6">
            <a:extLst>
              <a:ext uri="{FF2B5EF4-FFF2-40B4-BE49-F238E27FC236}">
                <a16:creationId xmlns:a16="http://schemas.microsoft.com/office/drawing/2014/main" id="{AD5C022D-5399-4314-80AF-A156990CB29D}"/>
              </a:ext>
            </a:extLst>
          </p:cNvPr>
          <p:cNvGrpSpPr/>
          <p:nvPr/>
        </p:nvGrpSpPr>
        <p:grpSpPr>
          <a:xfrm>
            <a:off x="3281680" y="886834"/>
            <a:ext cx="8656747" cy="5900045"/>
            <a:chOff x="1124857" y="5273383"/>
            <a:chExt cx="10570184" cy="1146629"/>
          </a:xfrm>
        </p:grpSpPr>
        <p:sp>
          <p:nvSpPr>
            <p:cNvPr id="12" name="矩形 38">
              <a:extLst>
                <a:ext uri="{FF2B5EF4-FFF2-40B4-BE49-F238E27FC236}">
                  <a16:creationId xmlns:a16="http://schemas.microsoft.com/office/drawing/2014/main" id="{FA6857DA-819B-4E0C-B6D3-F20E42F8D5CB}"/>
                </a:ext>
              </a:extLst>
            </p:cNvPr>
            <p:cNvSpPr/>
            <p:nvPr/>
          </p:nvSpPr>
          <p:spPr>
            <a:xfrm>
              <a:off x="1124857" y="5273383"/>
              <a:ext cx="10091212" cy="1146629"/>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tile tx="0" ty="0" sx="100000" sy="100000" flip="none" algn="tl"/>
                </a:blipFill>
                <a:cs typeface="+mn-ea"/>
                <a:sym typeface="+mn-lt"/>
              </a:endParaRPr>
            </a:p>
          </p:txBody>
        </p:sp>
        <p:sp>
          <p:nvSpPr>
            <p:cNvPr id="13" name="矩形 39">
              <a:extLst>
                <a:ext uri="{FF2B5EF4-FFF2-40B4-BE49-F238E27FC236}">
                  <a16:creationId xmlns:a16="http://schemas.microsoft.com/office/drawing/2014/main" id="{C2D6D316-4155-4F27-A73A-E185A32A456E}"/>
                </a:ext>
              </a:extLst>
            </p:cNvPr>
            <p:cNvSpPr/>
            <p:nvPr/>
          </p:nvSpPr>
          <p:spPr>
            <a:xfrm>
              <a:off x="1124857" y="5273383"/>
              <a:ext cx="478972" cy="11466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40">
              <a:extLst>
                <a:ext uri="{FF2B5EF4-FFF2-40B4-BE49-F238E27FC236}">
                  <a16:creationId xmlns:a16="http://schemas.microsoft.com/office/drawing/2014/main" id="{44102952-FA1F-47AB-867A-02E7A7857E9D}"/>
                </a:ext>
              </a:extLst>
            </p:cNvPr>
            <p:cNvSpPr/>
            <p:nvPr/>
          </p:nvSpPr>
          <p:spPr>
            <a:xfrm>
              <a:off x="11216069" y="5273383"/>
              <a:ext cx="478972" cy="1146629"/>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5" name="Title 1"/>
          <p:cNvSpPr txBox="1">
            <a:spLocks/>
          </p:cNvSpPr>
          <p:nvPr/>
        </p:nvSpPr>
        <p:spPr>
          <a:xfrm>
            <a:off x="1061589" y="176229"/>
            <a:ext cx="834517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MỘT SỐ NHIỆM VỤ, GIẢI PHÁP TRỌNG TÂM </a:t>
            </a:r>
          </a:p>
        </p:txBody>
      </p:sp>
      <p:sp>
        <p:nvSpPr>
          <p:cNvPr id="16" name="Donut 15"/>
          <p:cNvSpPr/>
          <p:nvPr/>
        </p:nvSpPr>
        <p:spPr>
          <a:xfrm>
            <a:off x="213360" y="86784"/>
            <a:ext cx="778509" cy="772160"/>
          </a:xfrm>
          <a:prstGeom prst="donu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03</a:t>
            </a:r>
          </a:p>
        </p:txBody>
      </p:sp>
      <p:sp>
        <p:nvSpPr>
          <p:cNvPr id="17" name="文本框 17">
            <a:extLst>
              <a:ext uri="{FF2B5EF4-FFF2-40B4-BE49-F238E27FC236}">
                <a16:creationId xmlns:a16="http://schemas.microsoft.com/office/drawing/2014/main" id="{A86AF595-4A1E-4883-B615-0580E8CE628D}"/>
              </a:ext>
            </a:extLst>
          </p:cNvPr>
          <p:cNvSpPr txBox="1"/>
          <p:nvPr/>
        </p:nvSpPr>
        <p:spPr>
          <a:xfrm>
            <a:off x="3826613" y="896770"/>
            <a:ext cx="7659330" cy="1908215"/>
          </a:xfrm>
          <a:prstGeom prst="rect">
            <a:avLst/>
          </a:prstGeom>
          <a:noFill/>
        </p:spPr>
        <p:txBody>
          <a:bodyPr wrap="square" rtlCol="0">
            <a:spAutoFit/>
          </a:bodyPr>
          <a:lstStyle/>
          <a:p>
            <a:pPr lvl="0" defTabSz="457200">
              <a:lnSpc>
                <a:spcPct val="150000"/>
              </a:lnSpc>
              <a:defRPr/>
            </a:pPr>
            <a:r>
              <a:rPr lang="en-US" altLang="zh-CN" sz="2000" b="1" kern="0">
                <a:solidFill>
                  <a:srgbClr val="008000"/>
                </a:solidFill>
                <a:latin typeface="Cambria" panose="02040503050406030204" pitchFamily="18" charset="0"/>
                <a:ea typeface="Cambria" panose="02040503050406030204" pitchFamily="18" charset="0"/>
                <a:cs typeface="+mn-ea"/>
                <a:sym typeface="+mn-lt"/>
              </a:rPr>
              <a:t>6. TĂNG CƯỜNG CÔNG TÁC PHỐI HỢP</a:t>
            </a:r>
            <a:endParaRPr lang="en-US" altLang="zh-CN" sz="2000" b="1" kern="0" dirty="0">
              <a:solidFill>
                <a:srgbClr val="008000"/>
              </a:solidFill>
              <a:latin typeface="Cambria" panose="02040503050406030204" pitchFamily="18" charset="0"/>
              <a:ea typeface="Cambria" panose="02040503050406030204" pitchFamily="18" charset="0"/>
              <a:cs typeface="+mn-ea"/>
              <a:sym typeface="+mn-lt"/>
            </a:endParaRPr>
          </a:p>
          <a:p>
            <a:pPr algn="just">
              <a:lnSpc>
                <a:spcPct val="110000"/>
              </a:lnSpc>
            </a:pPr>
            <a:r>
              <a:rPr lang="da-DK" sz="2000" kern="0">
                <a:solidFill>
                  <a:srgbClr val="008000"/>
                </a:solidFill>
                <a:latin typeface="Cambria" panose="02040503050406030204" pitchFamily="18" charset="0"/>
                <a:ea typeface="Cambria" panose="02040503050406030204" pitchFamily="18" charset="0"/>
                <a:cs typeface="+mn-ea"/>
              </a:rPr>
              <a:t>Nâng cao hơn nữa chất lượng, hiệu quả công tác phối hợp giữa các bộ, ngành trung ương và với địa phương trong công tác tham mưu cho Ban Chỉ đạo Trung ương, Tổ công tác trong công tác quản lý, chỉ đạo, điều hành, triển khai thực hiện Chương trình</a:t>
            </a:r>
            <a:endParaRPr lang="en-US" sz="2000" kern="0">
              <a:solidFill>
                <a:srgbClr val="008000"/>
              </a:solidFill>
              <a:latin typeface="Cambria" panose="02040503050406030204" pitchFamily="18" charset="0"/>
              <a:ea typeface="Cambria" panose="02040503050406030204" pitchFamily="18" charset="0"/>
              <a:cs typeface="+mn-ea"/>
            </a:endParaRPr>
          </a:p>
        </p:txBody>
      </p:sp>
      <p:sp>
        <p:nvSpPr>
          <p:cNvPr id="25" name="文本框 17">
            <a:extLst>
              <a:ext uri="{FF2B5EF4-FFF2-40B4-BE49-F238E27FC236}">
                <a16:creationId xmlns:a16="http://schemas.microsoft.com/office/drawing/2014/main" id="{A86AF595-4A1E-4883-B615-0580E8CE628D}"/>
              </a:ext>
            </a:extLst>
          </p:cNvPr>
          <p:cNvSpPr txBox="1"/>
          <p:nvPr/>
        </p:nvSpPr>
        <p:spPr>
          <a:xfrm>
            <a:off x="3826613" y="4376809"/>
            <a:ext cx="7719547" cy="1107996"/>
          </a:xfrm>
          <a:prstGeom prst="rect">
            <a:avLst/>
          </a:prstGeom>
          <a:noFill/>
        </p:spPr>
        <p:txBody>
          <a:bodyPr wrap="square" rtlCol="0">
            <a:spAutoFit/>
          </a:bodyPr>
          <a:lstStyle/>
          <a:p>
            <a:pPr lvl="0" defTabSz="457200">
              <a:lnSpc>
                <a:spcPct val="110000"/>
              </a:lnSpc>
              <a:defRPr/>
            </a:pPr>
            <a:r>
              <a:rPr lang="en-US" altLang="zh-CN" sz="2000" b="1" kern="0">
                <a:solidFill>
                  <a:schemeClr val="accent2">
                    <a:lumMod val="75000"/>
                  </a:schemeClr>
                </a:solidFill>
                <a:latin typeface="Cambria" panose="02040503050406030204" pitchFamily="18" charset="0"/>
                <a:ea typeface="Cambria" panose="02040503050406030204" pitchFamily="18" charset="0"/>
                <a:cs typeface="+mn-ea"/>
                <a:sym typeface="+mn-lt"/>
              </a:rPr>
              <a:t>8. HUY ĐỘNG NGUỒN LỰC</a:t>
            </a:r>
            <a:endParaRPr lang="en-US" altLang="zh-CN" sz="2000" b="1" kern="0" dirty="0">
              <a:solidFill>
                <a:schemeClr val="accent2">
                  <a:lumMod val="75000"/>
                </a:schemeClr>
              </a:solidFill>
              <a:latin typeface="Cambria" panose="02040503050406030204" pitchFamily="18" charset="0"/>
              <a:ea typeface="Cambria" panose="02040503050406030204" pitchFamily="18" charset="0"/>
              <a:cs typeface="+mn-ea"/>
              <a:sym typeface="+mn-lt"/>
            </a:endParaRPr>
          </a:p>
          <a:p>
            <a:pPr algn="just">
              <a:lnSpc>
                <a:spcPct val="110000"/>
              </a:lnSpc>
            </a:pPr>
            <a:r>
              <a:rPr lang="da-DK" sz="2000" kern="0">
                <a:solidFill>
                  <a:schemeClr val="accent2">
                    <a:lumMod val="75000"/>
                  </a:schemeClr>
                </a:solidFill>
                <a:latin typeface="Cambria" panose="02040503050406030204" pitchFamily="18" charset="0"/>
                <a:ea typeface="Cambria" panose="02040503050406030204" pitchFamily="18" charset="0"/>
                <a:cs typeface="+mn-ea"/>
              </a:rPr>
              <a:t>Quyết tâm giải ngân 100% vốn thực hiện Chương trình mục tiêu quốc gia theo Kế hoạch được giao,...</a:t>
            </a:r>
            <a:endParaRPr lang="en-US" altLang="zh-CN" sz="2000" kern="0">
              <a:solidFill>
                <a:schemeClr val="accent2">
                  <a:lumMod val="75000"/>
                </a:schemeClr>
              </a:solidFill>
              <a:latin typeface="Cambria" panose="02040503050406030204" pitchFamily="18" charset="0"/>
              <a:ea typeface="Cambria" panose="02040503050406030204" pitchFamily="18" charset="0"/>
              <a:cs typeface="+mn-ea"/>
              <a:sym typeface="+mn-lt"/>
            </a:endParaRPr>
          </a:p>
        </p:txBody>
      </p:sp>
      <p:sp>
        <p:nvSpPr>
          <p:cNvPr id="26" name="文本框 17">
            <a:extLst>
              <a:ext uri="{FF2B5EF4-FFF2-40B4-BE49-F238E27FC236}">
                <a16:creationId xmlns:a16="http://schemas.microsoft.com/office/drawing/2014/main" id="{A86AF595-4A1E-4883-B615-0580E8CE628D}"/>
              </a:ext>
            </a:extLst>
          </p:cNvPr>
          <p:cNvSpPr txBox="1"/>
          <p:nvPr/>
        </p:nvSpPr>
        <p:spPr>
          <a:xfrm>
            <a:off x="3856722" y="2746296"/>
            <a:ext cx="7659330" cy="1569660"/>
          </a:xfrm>
          <a:prstGeom prst="rect">
            <a:avLst/>
          </a:prstGeom>
          <a:noFill/>
        </p:spPr>
        <p:txBody>
          <a:bodyPr wrap="square" rtlCol="0">
            <a:spAutoFit/>
          </a:bodyPr>
          <a:lstStyle/>
          <a:p>
            <a:pPr lvl="0" defTabSz="457200">
              <a:lnSpc>
                <a:spcPct val="150000"/>
              </a:lnSpc>
              <a:defRPr/>
            </a:pPr>
            <a:r>
              <a:rPr lang="en-US" altLang="zh-CN" sz="2000" b="1" kern="0">
                <a:solidFill>
                  <a:srgbClr val="0070C0"/>
                </a:solidFill>
                <a:latin typeface="Cambria" panose="02040503050406030204" pitchFamily="18" charset="0"/>
                <a:ea typeface="Cambria" panose="02040503050406030204" pitchFamily="18" charset="0"/>
                <a:cs typeface="Times New Roman" panose="02020603050405020304" pitchFamily="18" charset="0"/>
                <a:sym typeface="+mn-lt"/>
              </a:rPr>
              <a:t>7. TRIỂN KHAI HIỆU QUẢ CÁC NỘI DUNG, CT CHUYÊN ĐỀ</a:t>
            </a:r>
            <a:endParaRPr lang="en-US" altLang="zh-CN" sz="2000" b="1" kern="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mn-lt"/>
            </a:endParaRPr>
          </a:p>
          <a:p>
            <a:pPr algn="just">
              <a:lnSpc>
                <a:spcPct val="110000"/>
              </a:lnSpc>
            </a:pPr>
            <a:r>
              <a:rPr lang="da-DK" sz="2000" kern="0">
                <a:solidFill>
                  <a:srgbClr val="0070C0"/>
                </a:solidFill>
                <a:latin typeface="Cambria" panose="02040503050406030204" pitchFamily="18" charset="0"/>
                <a:ea typeface="Cambria" panose="02040503050406030204" pitchFamily="18" charset="0"/>
                <a:cs typeface="Times New Roman" panose="02020603050405020304" pitchFamily="18" charset="0"/>
              </a:rPr>
              <a:t>Tiếp tục triển khai hiệu quả 11 nội dung của Chương trình; 06 chương trình chuyên đề trọng tâm, nhất là các mô hình chỉ đạo điểm của trung ương,...</a:t>
            </a:r>
            <a:endParaRPr lang="en-US" sz="2000" kern="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 descr="Nỗ lực xây dựng N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 y="999996"/>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OCOP, OCOP Ha Noi, Nông thôn mới Hà N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 y="4888863"/>
            <a:ext cx="26098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Đông Nam Bộ trên chặng đường nước rút xây dựng nông thôn mới | Ban Dân vận  Trung 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 y="2974657"/>
            <a:ext cx="2609850" cy="1581151"/>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A86AF595-4A1E-4883-B615-0580E8CE628D}"/>
              </a:ext>
            </a:extLst>
          </p:cNvPr>
          <p:cNvSpPr txBox="1"/>
          <p:nvPr/>
        </p:nvSpPr>
        <p:spPr>
          <a:xfrm>
            <a:off x="3826613" y="5465200"/>
            <a:ext cx="7719547" cy="1107996"/>
          </a:xfrm>
          <a:prstGeom prst="rect">
            <a:avLst/>
          </a:prstGeom>
          <a:noFill/>
        </p:spPr>
        <p:txBody>
          <a:bodyPr wrap="square" rtlCol="0">
            <a:spAutoFit/>
          </a:bodyPr>
          <a:lstStyle/>
          <a:p>
            <a:pPr lvl="0" defTabSz="457200">
              <a:lnSpc>
                <a:spcPct val="110000"/>
              </a:lnSpc>
              <a:defRPr/>
            </a:pPr>
            <a:r>
              <a:rPr lang="en-US" altLang="zh-CN" sz="2000" b="1" kern="0">
                <a:solidFill>
                  <a:srgbClr val="002060"/>
                </a:solidFill>
                <a:latin typeface="Times New Roman" pitchFamily="18" charset="0"/>
                <a:ea typeface="Cambria" panose="02040503050406030204" pitchFamily="18" charset="0"/>
                <a:cs typeface="Times New Roman" pitchFamily="18" charset="0"/>
                <a:sym typeface="+mn-lt"/>
              </a:rPr>
              <a:t>9. CÔNG TÁC KIỂM TRA, GIÁM SÁT</a:t>
            </a:r>
            <a:endParaRPr lang="en-US" altLang="zh-CN" sz="2000" b="1" kern="0" dirty="0">
              <a:solidFill>
                <a:srgbClr val="002060"/>
              </a:solidFill>
              <a:latin typeface="Times New Roman" pitchFamily="18" charset="0"/>
              <a:ea typeface="Cambria" panose="02040503050406030204" pitchFamily="18" charset="0"/>
              <a:cs typeface="Times New Roman" pitchFamily="18" charset="0"/>
              <a:sym typeface="+mn-lt"/>
            </a:endParaRPr>
          </a:p>
          <a:p>
            <a:pPr algn="just">
              <a:lnSpc>
                <a:spcPct val="110000"/>
              </a:lnSpc>
            </a:pPr>
            <a:r>
              <a:rPr lang="da-DK" sz="2000">
                <a:solidFill>
                  <a:srgbClr val="002060"/>
                </a:solidFill>
                <a:latin typeface="Times New Roman" pitchFamily="18" charset="0"/>
                <a:cs typeface="Times New Roman" pitchFamily="18" charset="0"/>
              </a:rPr>
              <a:t>Tăng cường thanh tra, kiểm tra, giám sát, đánh giá việc thực hiện Chương trình ở các cấp, các ngành....</a:t>
            </a:r>
            <a:endParaRPr lang="en-US" altLang="zh-CN" sz="2000" kern="0">
              <a:solidFill>
                <a:srgbClr val="002060"/>
              </a:solidFill>
              <a:latin typeface="Times New Roman" pitchFamily="18" charset="0"/>
              <a:ea typeface="Cambria" panose="02040503050406030204" pitchFamily="18" charset="0"/>
              <a:cs typeface="Times New Roman" pitchFamily="18" charset="0"/>
              <a:sym typeface="+mn-lt"/>
            </a:endParaRPr>
          </a:p>
        </p:txBody>
      </p:sp>
    </p:spTree>
    <p:extLst>
      <p:ext uri="{BB962C8B-B14F-4D97-AF65-F5344CB8AC3E}">
        <p14:creationId xmlns:p14="http://schemas.microsoft.com/office/powerpoint/2010/main" val="194590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9"/>
                                          </p:stCondLst>
                                        </p:cTn>
                                        <p:tgtEl>
                                          <p:spTgt spid="15"/>
                                        </p:tgtEl>
                                        <p:attrNameLst>
                                          <p:attrName>style.visibility</p:attrName>
                                        </p:attrNameLst>
                                      </p:cBhvr>
                                      <p:to>
                                        <p:strVal val="visible"/>
                                      </p:to>
                                    </p:set>
                                  </p:childTnLst>
                                </p:cTn>
                              </p:par>
                            </p:childTnLst>
                          </p:cTn>
                        </p:par>
                        <p:par>
                          <p:cTn id="7" fill="hold">
                            <p:stCondLst>
                              <p:cond delay="1500"/>
                            </p:stCondLst>
                            <p:childTnLst>
                              <p:par>
                                <p:cTn id="8" presetID="16" presetClass="entr" presetSubtype="21"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1500"/>
                                        <p:tgtEl>
                                          <p:spTgt spid="17"/>
                                        </p:tgtEl>
                                      </p:cBhvr>
                                    </p:animEffect>
                                  </p:childTnLst>
                                </p:cTn>
                              </p:par>
                            </p:childTnLst>
                          </p:cTn>
                        </p:par>
                        <p:par>
                          <p:cTn id="11" fill="hold">
                            <p:stCondLst>
                              <p:cond delay="3000"/>
                            </p:stCondLst>
                            <p:childTnLst>
                              <p:par>
                                <p:cTn id="12" presetID="16" presetClass="entr" presetSubtype="2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1500"/>
                                        <p:tgtEl>
                                          <p:spTgt spid="25"/>
                                        </p:tgtEl>
                                      </p:cBhvr>
                                    </p:animEffect>
                                  </p:childTnLst>
                                </p:cTn>
                              </p:par>
                            </p:childTnLst>
                          </p:cTn>
                        </p:par>
                        <p:par>
                          <p:cTn id="15" fill="hold">
                            <p:stCondLst>
                              <p:cond delay="45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1500"/>
                                        <p:tgtEl>
                                          <p:spTgt spid="26"/>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5" grpId="0"/>
      <p:bldP spid="2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65912" y="2304371"/>
            <a:ext cx="5297336" cy="530241"/>
          </a:xfrm>
        </p:spPr>
        <p:txBody>
          <a:bodyPr>
            <a:normAutofit/>
          </a:bodyPr>
          <a:lstStyle/>
          <a:p>
            <a:pPr marL="284163"/>
            <a:r>
              <a:rPr lang="en-US" sz="3000" b="1">
                <a:solidFill>
                  <a:srgbClr val="002060"/>
                </a:solidFill>
                <a:latin typeface="Times New Roman" pitchFamily="18" charset="0"/>
                <a:ea typeface="Cambria" panose="02040503050406030204" pitchFamily="18" charset="0"/>
                <a:cs typeface="Times New Roman" pitchFamily="18" charset="0"/>
              </a:rPr>
              <a:t>TRÂN TRỌNG CẢM ƠN!</a:t>
            </a:r>
          </a:p>
        </p:txBody>
      </p:sp>
      <p:grpSp>
        <p:nvGrpSpPr>
          <p:cNvPr id="12" name="Group 11"/>
          <p:cNvGrpSpPr/>
          <p:nvPr/>
        </p:nvGrpSpPr>
        <p:grpSpPr>
          <a:xfrm>
            <a:off x="7450989" y="3226612"/>
            <a:ext cx="1714709" cy="1652219"/>
            <a:chOff x="513168" y="1656276"/>
            <a:chExt cx="1714709" cy="1652219"/>
          </a:xfrm>
        </p:grpSpPr>
        <p:pic>
          <p:nvPicPr>
            <p:cNvPr id="13" name="Picture 12">
              <a:extLst>
                <a:ext uri="{FF2B5EF4-FFF2-40B4-BE49-F238E27FC236}">
                  <a16:creationId xmlns:a16="http://schemas.microsoft.com/office/drawing/2014/main" id="{CC68B198-E164-4E8E-90E0-B692249B98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88" y="1680064"/>
              <a:ext cx="1645729" cy="1597951"/>
            </a:xfrm>
            <a:prstGeom prst="rect">
              <a:avLst/>
            </a:prstGeom>
            <a:noFill/>
            <a:ln>
              <a:noFill/>
            </a:ln>
            <a:effectLst>
              <a:glow rad="254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513168" y="1656276"/>
              <a:ext cx="1714709" cy="1652219"/>
            </a:xfrm>
            <a:prstGeom prst="ellipse">
              <a:avLst/>
            </a:prstGeom>
            <a:noFill/>
            <a:ln w="76200">
              <a:solidFill>
                <a:schemeClr val="accent2">
                  <a:lumMod val="60000"/>
                  <a:lumOff val="4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213" y="210139"/>
            <a:ext cx="4572000" cy="6169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0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10712451" cy="614287"/>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KẾT QUẢ BAN HÀNH CƠ CHẾ CHÍNH SÁCH VÀ VĂN BẢN HƯỚNG DẪN</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01</a:t>
            </a:r>
          </a:p>
        </p:txBody>
      </p:sp>
      <p:sp>
        <p:nvSpPr>
          <p:cNvPr id="9" name="Content Placeholder 2"/>
          <p:cNvSpPr txBox="1">
            <a:spLocks/>
          </p:cNvSpPr>
          <p:nvPr/>
        </p:nvSpPr>
        <p:spPr>
          <a:xfrm>
            <a:off x="7126356" y="1150454"/>
            <a:ext cx="4637081" cy="2225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41363">
              <a:lnSpc>
                <a:spcPct val="100000"/>
              </a:lnSpc>
              <a:spcBef>
                <a:spcPts val="0"/>
              </a:spcBef>
              <a:buFont typeface="Arial" panose="020B0604020202020204" pitchFamily="34" charset="0"/>
              <a:buNone/>
            </a:pPr>
            <a:r>
              <a:rPr lang="en-US" sz="2200" b="1">
                <a:solidFill>
                  <a:schemeClr val="accent6">
                    <a:lumMod val="50000"/>
                  </a:schemeClr>
                </a:solidFill>
                <a:latin typeface="Times New Roman" panose="02020603050405020304" pitchFamily="18" charset="0"/>
                <a:cs typeface="Times New Roman" panose="02020603050405020304" pitchFamily="18" charset="0"/>
              </a:rPr>
              <a:t>TRUNG ƯƠNG: </a:t>
            </a:r>
            <a:endParaRPr lang="en-US" sz="2000">
              <a:solidFill>
                <a:schemeClr val="accent6">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buFontTx/>
              <a:buChar char="-"/>
            </a:pPr>
            <a:r>
              <a:rPr lang="en-US" sz="2000">
                <a:solidFill>
                  <a:schemeClr val="accent6">
                    <a:lumMod val="50000"/>
                  </a:schemeClr>
                </a:solidFill>
                <a:latin typeface="Times New Roman" panose="02020603050405020304" pitchFamily="18" charset="0"/>
                <a:cs typeface="Times New Roman" panose="02020603050405020304" pitchFamily="18" charset="0"/>
              </a:rPr>
              <a:t>03 Nghị quyết của Quốc hội; </a:t>
            </a:r>
          </a:p>
          <a:p>
            <a:pPr>
              <a:lnSpc>
                <a:spcPct val="100000"/>
              </a:lnSpc>
              <a:spcBef>
                <a:spcPts val="0"/>
              </a:spcBef>
              <a:buFontTx/>
              <a:buChar char="-"/>
            </a:pPr>
            <a:r>
              <a:rPr lang="en-US" sz="2000">
                <a:solidFill>
                  <a:schemeClr val="accent6">
                    <a:lumMod val="50000"/>
                  </a:schemeClr>
                </a:solidFill>
                <a:latin typeface="Times New Roman" panose="02020603050405020304" pitchFamily="18" charset="0"/>
                <a:cs typeface="Times New Roman" panose="02020603050405020304" pitchFamily="18" charset="0"/>
              </a:rPr>
              <a:t>03 Nghị định của Chính phủ;</a:t>
            </a:r>
          </a:p>
          <a:p>
            <a:pPr>
              <a:lnSpc>
                <a:spcPct val="100000"/>
              </a:lnSpc>
              <a:spcBef>
                <a:spcPts val="0"/>
              </a:spcBef>
              <a:buFontTx/>
              <a:buChar char="-"/>
            </a:pPr>
            <a:r>
              <a:rPr lang="en-US" sz="2000">
                <a:solidFill>
                  <a:schemeClr val="accent6">
                    <a:lumMod val="50000"/>
                  </a:schemeClr>
                </a:solidFill>
                <a:latin typeface="Times New Roman" panose="02020603050405020304" pitchFamily="18" charset="0"/>
                <a:cs typeface="Times New Roman" panose="02020603050405020304" pitchFamily="18" charset="0"/>
              </a:rPr>
              <a:t>04 Nghị quyết của Chính phủ;</a:t>
            </a:r>
          </a:p>
          <a:p>
            <a:pPr>
              <a:lnSpc>
                <a:spcPct val="100000"/>
              </a:lnSpc>
              <a:spcBef>
                <a:spcPts val="0"/>
              </a:spcBef>
              <a:buFontTx/>
              <a:buChar char="-"/>
            </a:pPr>
            <a:r>
              <a:rPr lang="en-US" sz="2000">
                <a:solidFill>
                  <a:schemeClr val="accent6">
                    <a:lumMod val="50000"/>
                  </a:schemeClr>
                </a:solidFill>
                <a:latin typeface="Times New Roman" panose="02020603050405020304" pitchFamily="18" charset="0"/>
                <a:cs typeface="Times New Roman" panose="02020603050405020304" pitchFamily="18" charset="0"/>
              </a:rPr>
              <a:t>27 Quyết định của TTCP;</a:t>
            </a:r>
          </a:p>
          <a:p>
            <a:pPr>
              <a:lnSpc>
                <a:spcPct val="100000"/>
              </a:lnSpc>
              <a:spcBef>
                <a:spcPts val="0"/>
              </a:spcBef>
              <a:buFontTx/>
              <a:buChar char="-"/>
            </a:pPr>
            <a:r>
              <a:rPr lang="en-US" sz="2000">
                <a:solidFill>
                  <a:schemeClr val="accent6">
                    <a:lumMod val="50000"/>
                  </a:schemeClr>
                </a:solidFill>
                <a:latin typeface="Times New Roman" panose="02020603050405020304" pitchFamily="18" charset="0"/>
                <a:cs typeface="Times New Roman" panose="02020603050405020304" pitchFamily="18" charset="0"/>
              </a:rPr>
              <a:t>Các Thông tư, văn bản hướng dẫn khác.</a:t>
            </a:r>
          </a:p>
          <a:p>
            <a:pPr>
              <a:lnSpc>
                <a:spcPct val="100000"/>
              </a:lnSpc>
              <a:spcBef>
                <a:spcPts val="0"/>
              </a:spcBef>
              <a:buFontTx/>
              <a:buChar char="-"/>
            </a:pPr>
            <a:endParaRPr lang="en-US" sz="2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Oval 25">
            <a:extLst>
              <a:ext uri="{FF2B5EF4-FFF2-40B4-BE49-F238E27FC236}">
                <a16:creationId xmlns:a16="http://schemas.microsoft.com/office/drawing/2014/main" id="{7672853E-AA9E-4A5C-BD3E-752D552654EE}"/>
              </a:ext>
            </a:extLst>
          </p:cNvPr>
          <p:cNvSpPr/>
          <p:nvPr/>
        </p:nvSpPr>
        <p:spPr>
          <a:xfrm>
            <a:off x="275080" y="3911200"/>
            <a:ext cx="723775" cy="72377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1" name="Freeform 124">
            <a:extLst>
              <a:ext uri="{FF2B5EF4-FFF2-40B4-BE49-F238E27FC236}">
                <a16:creationId xmlns:a16="http://schemas.microsoft.com/office/drawing/2014/main" id="{5D01072C-BA96-4DD2-9EBD-78B62A9258F2}"/>
              </a:ext>
            </a:extLst>
          </p:cNvPr>
          <p:cNvSpPr>
            <a:spLocks noEditPoints="1"/>
          </p:cNvSpPr>
          <p:nvPr/>
        </p:nvSpPr>
        <p:spPr bwMode="auto">
          <a:xfrm>
            <a:off x="408367" y="4044487"/>
            <a:ext cx="457200" cy="457200"/>
          </a:xfrm>
          <a:custGeom>
            <a:avLst/>
            <a:gdLst>
              <a:gd name="T0" fmla="*/ 924 w 1152"/>
              <a:gd name="T1" fmla="*/ 677 h 1152"/>
              <a:gd name="T2" fmla="*/ 896 w 1152"/>
              <a:gd name="T3" fmla="*/ 742 h 1152"/>
              <a:gd name="T4" fmla="*/ 905 w 1152"/>
              <a:gd name="T5" fmla="*/ 804 h 1152"/>
              <a:gd name="T6" fmla="*/ 765 w 1152"/>
              <a:gd name="T7" fmla="*/ 893 h 1152"/>
              <a:gd name="T8" fmla="*/ 704 w 1152"/>
              <a:gd name="T9" fmla="*/ 912 h 1152"/>
              <a:gd name="T10" fmla="*/ 653 w 1152"/>
              <a:gd name="T11" fmla="*/ 952 h 1152"/>
              <a:gd name="T12" fmla="*/ 499 w 1152"/>
              <a:gd name="T13" fmla="*/ 952 h 1152"/>
              <a:gd name="T14" fmla="*/ 448 w 1152"/>
              <a:gd name="T15" fmla="*/ 912 h 1152"/>
              <a:gd name="T16" fmla="*/ 388 w 1152"/>
              <a:gd name="T17" fmla="*/ 893 h 1152"/>
              <a:gd name="T18" fmla="*/ 247 w 1152"/>
              <a:gd name="T19" fmla="*/ 804 h 1152"/>
              <a:gd name="T20" fmla="*/ 256 w 1152"/>
              <a:gd name="T21" fmla="*/ 742 h 1152"/>
              <a:gd name="T22" fmla="*/ 228 w 1152"/>
              <a:gd name="T23" fmla="*/ 677 h 1152"/>
              <a:gd name="T24" fmla="*/ 72 w 1152"/>
              <a:gd name="T25" fmla="*/ 625 h 1152"/>
              <a:gd name="T26" fmla="*/ 222 w 1152"/>
              <a:gd name="T27" fmla="*/ 482 h 1152"/>
              <a:gd name="T28" fmla="*/ 253 w 1152"/>
              <a:gd name="T29" fmla="*/ 420 h 1152"/>
              <a:gd name="T30" fmla="*/ 253 w 1152"/>
              <a:gd name="T31" fmla="*/ 356 h 1152"/>
              <a:gd name="T32" fmla="*/ 378 w 1152"/>
              <a:gd name="T33" fmla="*/ 259 h 1152"/>
              <a:gd name="T34" fmla="*/ 438 w 1152"/>
              <a:gd name="T35" fmla="*/ 244 h 1152"/>
              <a:gd name="T36" fmla="*/ 495 w 1152"/>
              <a:gd name="T37" fmla="*/ 208 h 1152"/>
              <a:gd name="T38" fmla="*/ 649 w 1152"/>
              <a:gd name="T39" fmla="*/ 192 h 1152"/>
              <a:gd name="T40" fmla="*/ 694 w 1152"/>
              <a:gd name="T41" fmla="*/ 236 h 1152"/>
              <a:gd name="T42" fmla="*/ 756 w 1152"/>
              <a:gd name="T43" fmla="*/ 259 h 1152"/>
              <a:gd name="T44" fmla="*/ 967 w 1152"/>
              <a:gd name="T45" fmla="*/ 255 h 1152"/>
              <a:gd name="T46" fmla="*/ 894 w 1152"/>
              <a:gd name="T47" fmla="*/ 401 h 1152"/>
              <a:gd name="T48" fmla="*/ 919 w 1152"/>
              <a:gd name="T49" fmla="*/ 466 h 1152"/>
              <a:gd name="T50" fmla="*/ 970 w 1152"/>
              <a:gd name="T51" fmla="*/ 505 h 1152"/>
              <a:gd name="T52" fmla="*/ 975 w 1152"/>
              <a:gd name="T53" fmla="*/ 411 h 1152"/>
              <a:gd name="T54" fmla="*/ 1037 w 1152"/>
              <a:gd name="T55" fmla="*/ 272 h 1152"/>
              <a:gd name="T56" fmla="*/ 1023 w 1152"/>
              <a:gd name="T57" fmla="*/ 208 h 1152"/>
              <a:gd name="T58" fmla="*/ 918 w 1152"/>
              <a:gd name="T59" fmla="*/ 116 h 1152"/>
              <a:gd name="T60" fmla="*/ 857 w 1152"/>
              <a:gd name="T61" fmla="*/ 125 h 1152"/>
              <a:gd name="T62" fmla="*/ 694 w 1152"/>
              <a:gd name="T63" fmla="*/ 51 h 1152"/>
              <a:gd name="T64" fmla="*/ 649 w 1152"/>
              <a:gd name="T65" fmla="*/ 4 h 1152"/>
              <a:gd name="T66" fmla="*/ 514 w 1152"/>
              <a:gd name="T67" fmla="*/ 1 h 1152"/>
              <a:gd name="T68" fmla="*/ 462 w 1152"/>
              <a:gd name="T69" fmla="*/ 40 h 1152"/>
              <a:gd name="T70" fmla="*/ 400 w 1152"/>
              <a:gd name="T71" fmla="*/ 182 h 1152"/>
              <a:gd name="T72" fmla="*/ 247 w 1152"/>
              <a:gd name="T73" fmla="*/ 113 h 1152"/>
              <a:gd name="T74" fmla="*/ 203 w 1152"/>
              <a:gd name="T75" fmla="*/ 134 h 1152"/>
              <a:gd name="T76" fmla="*/ 113 w 1152"/>
              <a:gd name="T77" fmla="*/ 247 h 1152"/>
              <a:gd name="T78" fmla="*/ 188 w 1152"/>
              <a:gd name="T79" fmla="*/ 387 h 1152"/>
              <a:gd name="T80" fmla="*/ 45 w 1152"/>
              <a:gd name="T81" fmla="*/ 460 h 1152"/>
              <a:gd name="T82" fmla="*/ 2 w 1152"/>
              <a:gd name="T83" fmla="*/ 508 h 1152"/>
              <a:gd name="T84" fmla="*/ 2 w 1152"/>
              <a:gd name="T85" fmla="*/ 643 h 1152"/>
              <a:gd name="T86" fmla="*/ 45 w 1152"/>
              <a:gd name="T87" fmla="*/ 692 h 1152"/>
              <a:gd name="T88" fmla="*/ 188 w 1152"/>
              <a:gd name="T89" fmla="*/ 764 h 1152"/>
              <a:gd name="T90" fmla="*/ 113 w 1152"/>
              <a:gd name="T91" fmla="*/ 905 h 1152"/>
              <a:gd name="T92" fmla="*/ 203 w 1152"/>
              <a:gd name="T93" fmla="*/ 1018 h 1152"/>
              <a:gd name="T94" fmla="*/ 247 w 1152"/>
              <a:gd name="T95" fmla="*/ 1039 h 1152"/>
              <a:gd name="T96" fmla="*/ 400 w 1152"/>
              <a:gd name="T97" fmla="*/ 969 h 1152"/>
              <a:gd name="T98" fmla="*/ 462 w 1152"/>
              <a:gd name="T99" fmla="*/ 1112 h 1152"/>
              <a:gd name="T100" fmla="*/ 514 w 1152"/>
              <a:gd name="T101" fmla="*/ 1151 h 1152"/>
              <a:gd name="T102" fmla="*/ 649 w 1152"/>
              <a:gd name="T103" fmla="*/ 1148 h 1152"/>
              <a:gd name="T104" fmla="*/ 694 w 1152"/>
              <a:gd name="T105" fmla="*/ 1100 h 1152"/>
              <a:gd name="T106" fmla="*/ 857 w 1152"/>
              <a:gd name="T107" fmla="*/ 1027 h 1152"/>
              <a:gd name="T108" fmla="*/ 918 w 1152"/>
              <a:gd name="T109" fmla="*/ 1036 h 1152"/>
              <a:gd name="T110" fmla="*/ 1023 w 1152"/>
              <a:gd name="T111" fmla="*/ 944 h 1152"/>
              <a:gd name="T112" fmla="*/ 1037 w 1152"/>
              <a:gd name="T113" fmla="*/ 881 h 1152"/>
              <a:gd name="T114" fmla="*/ 975 w 1152"/>
              <a:gd name="T115" fmla="*/ 742 h 1152"/>
              <a:gd name="T116" fmla="*/ 1118 w 1152"/>
              <a:gd name="T117" fmla="*/ 687 h 1152"/>
              <a:gd name="T118" fmla="*/ 1151 w 1152"/>
              <a:gd name="T119" fmla="*/ 631 h 1152"/>
              <a:gd name="T120" fmla="*/ 1143 w 1152"/>
              <a:gd name="T121" fmla="*/ 491 h 1152"/>
              <a:gd name="T122" fmla="*/ 1094 w 1152"/>
              <a:gd name="T123" fmla="*/ 45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2" h="1152">
                <a:moveTo>
                  <a:pt x="970" y="647"/>
                </a:moveTo>
                <a:lnTo>
                  <a:pt x="960" y="650"/>
                </a:lnTo>
                <a:lnTo>
                  <a:pt x="951" y="653"/>
                </a:lnTo>
                <a:lnTo>
                  <a:pt x="944" y="657"/>
                </a:lnTo>
                <a:lnTo>
                  <a:pt x="936" y="664"/>
                </a:lnTo>
                <a:lnTo>
                  <a:pt x="930" y="670"/>
                </a:lnTo>
                <a:lnTo>
                  <a:pt x="924" y="677"/>
                </a:lnTo>
                <a:lnTo>
                  <a:pt x="919" y="685"/>
                </a:lnTo>
                <a:lnTo>
                  <a:pt x="916" y="694"/>
                </a:lnTo>
                <a:lnTo>
                  <a:pt x="913" y="704"/>
                </a:lnTo>
                <a:lnTo>
                  <a:pt x="908" y="714"/>
                </a:lnTo>
                <a:lnTo>
                  <a:pt x="904" y="723"/>
                </a:lnTo>
                <a:lnTo>
                  <a:pt x="900" y="733"/>
                </a:lnTo>
                <a:lnTo>
                  <a:pt x="896" y="742"/>
                </a:lnTo>
                <a:lnTo>
                  <a:pt x="894" y="750"/>
                </a:lnTo>
                <a:lnTo>
                  <a:pt x="893" y="760"/>
                </a:lnTo>
                <a:lnTo>
                  <a:pt x="893" y="769"/>
                </a:lnTo>
                <a:lnTo>
                  <a:pt x="894" y="778"/>
                </a:lnTo>
                <a:lnTo>
                  <a:pt x="896" y="787"/>
                </a:lnTo>
                <a:lnTo>
                  <a:pt x="900" y="796"/>
                </a:lnTo>
                <a:lnTo>
                  <a:pt x="905" y="804"/>
                </a:lnTo>
                <a:lnTo>
                  <a:pt x="967" y="898"/>
                </a:lnTo>
                <a:lnTo>
                  <a:pt x="897" y="967"/>
                </a:lnTo>
                <a:lnTo>
                  <a:pt x="805" y="905"/>
                </a:lnTo>
                <a:lnTo>
                  <a:pt x="795" y="899"/>
                </a:lnTo>
                <a:lnTo>
                  <a:pt x="785" y="895"/>
                </a:lnTo>
                <a:lnTo>
                  <a:pt x="774" y="893"/>
                </a:lnTo>
                <a:lnTo>
                  <a:pt x="765" y="893"/>
                </a:lnTo>
                <a:lnTo>
                  <a:pt x="756" y="893"/>
                </a:lnTo>
                <a:lnTo>
                  <a:pt x="748" y="894"/>
                </a:lnTo>
                <a:lnTo>
                  <a:pt x="741" y="896"/>
                </a:lnTo>
                <a:lnTo>
                  <a:pt x="733" y="899"/>
                </a:lnTo>
                <a:lnTo>
                  <a:pt x="724" y="904"/>
                </a:lnTo>
                <a:lnTo>
                  <a:pt x="714" y="908"/>
                </a:lnTo>
                <a:lnTo>
                  <a:pt x="704" y="912"/>
                </a:lnTo>
                <a:lnTo>
                  <a:pt x="694" y="915"/>
                </a:lnTo>
                <a:lnTo>
                  <a:pt x="686" y="920"/>
                </a:lnTo>
                <a:lnTo>
                  <a:pt x="677" y="924"/>
                </a:lnTo>
                <a:lnTo>
                  <a:pt x="670" y="930"/>
                </a:lnTo>
                <a:lnTo>
                  <a:pt x="663" y="936"/>
                </a:lnTo>
                <a:lnTo>
                  <a:pt x="658" y="944"/>
                </a:lnTo>
                <a:lnTo>
                  <a:pt x="653" y="952"/>
                </a:lnTo>
                <a:lnTo>
                  <a:pt x="650" y="961"/>
                </a:lnTo>
                <a:lnTo>
                  <a:pt x="647" y="969"/>
                </a:lnTo>
                <a:lnTo>
                  <a:pt x="625" y="1080"/>
                </a:lnTo>
                <a:lnTo>
                  <a:pt x="527" y="1080"/>
                </a:lnTo>
                <a:lnTo>
                  <a:pt x="505" y="969"/>
                </a:lnTo>
                <a:lnTo>
                  <a:pt x="502" y="961"/>
                </a:lnTo>
                <a:lnTo>
                  <a:pt x="499" y="952"/>
                </a:lnTo>
                <a:lnTo>
                  <a:pt x="495" y="944"/>
                </a:lnTo>
                <a:lnTo>
                  <a:pt x="489" y="936"/>
                </a:lnTo>
                <a:lnTo>
                  <a:pt x="483" y="930"/>
                </a:lnTo>
                <a:lnTo>
                  <a:pt x="475" y="924"/>
                </a:lnTo>
                <a:lnTo>
                  <a:pt x="466" y="920"/>
                </a:lnTo>
                <a:lnTo>
                  <a:pt x="458" y="915"/>
                </a:lnTo>
                <a:lnTo>
                  <a:pt x="448" y="912"/>
                </a:lnTo>
                <a:lnTo>
                  <a:pt x="438" y="908"/>
                </a:lnTo>
                <a:lnTo>
                  <a:pt x="429" y="904"/>
                </a:lnTo>
                <a:lnTo>
                  <a:pt x="419" y="899"/>
                </a:lnTo>
                <a:lnTo>
                  <a:pt x="411" y="896"/>
                </a:lnTo>
                <a:lnTo>
                  <a:pt x="404" y="894"/>
                </a:lnTo>
                <a:lnTo>
                  <a:pt x="396" y="893"/>
                </a:lnTo>
                <a:lnTo>
                  <a:pt x="388" y="893"/>
                </a:lnTo>
                <a:lnTo>
                  <a:pt x="378" y="893"/>
                </a:lnTo>
                <a:lnTo>
                  <a:pt x="367" y="895"/>
                </a:lnTo>
                <a:lnTo>
                  <a:pt x="357" y="899"/>
                </a:lnTo>
                <a:lnTo>
                  <a:pt x="348" y="905"/>
                </a:lnTo>
                <a:lnTo>
                  <a:pt x="255" y="967"/>
                </a:lnTo>
                <a:lnTo>
                  <a:pt x="185" y="898"/>
                </a:lnTo>
                <a:lnTo>
                  <a:pt x="247" y="804"/>
                </a:lnTo>
                <a:lnTo>
                  <a:pt x="253" y="796"/>
                </a:lnTo>
                <a:lnTo>
                  <a:pt x="256" y="787"/>
                </a:lnTo>
                <a:lnTo>
                  <a:pt x="258" y="778"/>
                </a:lnTo>
                <a:lnTo>
                  <a:pt x="259" y="769"/>
                </a:lnTo>
                <a:lnTo>
                  <a:pt x="259" y="760"/>
                </a:lnTo>
                <a:lnTo>
                  <a:pt x="258" y="750"/>
                </a:lnTo>
                <a:lnTo>
                  <a:pt x="256" y="742"/>
                </a:lnTo>
                <a:lnTo>
                  <a:pt x="253" y="733"/>
                </a:lnTo>
                <a:lnTo>
                  <a:pt x="248" y="723"/>
                </a:lnTo>
                <a:lnTo>
                  <a:pt x="244" y="714"/>
                </a:lnTo>
                <a:lnTo>
                  <a:pt x="240" y="704"/>
                </a:lnTo>
                <a:lnTo>
                  <a:pt x="236" y="694"/>
                </a:lnTo>
                <a:lnTo>
                  <a:pt x="232" y="685"/>
                </a:lnTo>
                <a:lnTo>
                  <a:pt x="228" y="677"/>
                </a:lnTo>
                <a:lnTo>
                  <a:pt x="222" y="670"/>
                </a:lnTo>
                <a:lnTo>
                  <a:pt x="216" y="664"/>
                </a:lnTo>
                <a:lnTo>
                  <a:pt x="208" y="657"/>
                </a:lnTo>
                <a:lnTo>
                  <a:pt x="200" y="653"/>
                </a:lnTo>
                <a:lnTo>
                  <a:pt x="191" y="650"/>
                </a:lnTo>
                <a:lnTo>
                  <a:pt x="182" y="647"/>
                </a:lnTo>
                <a:lnTo>
                  <a:pt x="72" y="625"/>
                </a:lnTo>
                <a:lnTo>
                  <a:pt x="72" y="527"/>
                </a:lnTo>
                <a:lnTo>
                  <a:pt x="182" y="505"/>
                </a:lnTo>
                <a:lnTo>
                  <a:pt x="191" y="503"/>
                </a:lnTo>
                <a:lnTo>
                  <a:pt x="200" y="499"/>
                </a:lnTo>
                <a:lnTo>
                  <a:pt x="208" y="494"/>
                </a:lnTo>
                <a:lnTo>
                  <a:pt x="216" y="489"/>
                </a:lnTo>
                <a:lnTo>
                  <a:pt x="222" y="482"/>
                </a:lnTo>
                <a:lnTo>
                  <a:pt x="228" y="475"/>
                </a:lnTo>
                <a:lnTo>
                  <a:pt x="232" y="466"/>
                </a:lnTo>
                <a:lnTo>
                  <a:pt x="236" y="458"/>
                </a:lnTo>
                <a:lnTo>
                  <a:pt x="240" y="448"/>
                </a:lnTo>
                <a:lnTo>
                  <a:pt x="244" y="438"/>
                </a:lnTo>
                <a:lnTo>
                  <a:pt x="248" y="428"/>
                </a:lnTo>
                <a:lnTo>
                  <a:pt x="253" y="420"/>
                </a:lnTo>
                <a:lnTo>
                  <a:pt x="256" y="410"/>
                </a:lnTo>
                <a:lnTo>
                  <a:pt x="258" y="401"/>
                </a:lnTo>
                <a:lnTo>
                  <a:pt x="259" y="392"/>
                </a:lnTo>
                <a:lnTo>
                  <a:pt x="259" y="383"/>
                </a:lnTo>
                <a:lnTo>
                  <a:pt x="258" y="373"/>
                </a:lnTo>
                <a:lnTo>
                  <a:pt x="256" y="365"/>
                </a:lnTo>
                <a:lnTo>
                  <a:pt x="253" y="356"/>
                </a:lnTo>
                <a:lnTo>
                  <a:pt x="247" y="347"/>
                </a:lnTo>
                <a:lnTo>
                  <a:pt x="185" y="255"/>
                </a:lnTo>
                <a:lnTo>
                  <a:pt x="255" y="185"/>
                </a:lnTo>
                <a:lnTo>
                  <a:pt x="348" y="247"/>
                </a:lnTo>
                <a:lnTo>
                  <a:pt x="357" y="252"/>
                </a:lnTo>
                <a:lnTo>
                  <a:pt x="367" y="257"/>
                </a:lnTo>
                <a:lnTo>
                  <a:pt x="378" y="259"/>
                </a:lnTo>
                <a:lnTo>
                  <a:pt x="388" y="260"/>
                </a:lnTo>
                <a:lnTo>
                  <a:pt x="396" y="259"/>
                </a:lnTo>
                <a:lnTo>
                  <a:pt x="404" y="258"/>
                </a:lnTo>
                <a:lnTo>
                  <a:pt x="411" y="256"/>
                </a:lnTo>
                <a:lnTo>
                  <a:pt x="419" y="252"/>
                </a:lnTo>
                <a:lnTo>
                  <a:pt x="429" y="248"/>
                </a:lnTo>
                <a:lnTo>
                  <a:pt x="438" y="244"/>
                </a:lnTo>
                <a:lnTo>
                  <a:pt x="448" y="239"/>
                </a:lnTo>
                <a:lnTo>
                  <a:pt x="458" y="236"/>
                </a:lnTo>
                <a:lnTo>
                  <a:pt x="466" y="233"/>
                </a:lnTo>
                <a:lnTo>
                  <a:pt x="475" y="228"/>
                </a:lnTo>
                <a:lnTo>
                  <a:pt x="482" y="222"/>
                </a:lnTo>
                <a:lnTo>
                  <a:pt x="489" y="216"/>
                </a:lnTo>
                <a:lnTo>
                  <a:pt x="495" y="208"/>
                </a:lnTo>
                <a:lnTo>
                  <a:pt x="499" y="201"/>
                </a:lnTo>
                <a:lnTo>
                  <a:pt x="502" y="192"/>
                </a:lnTo>
                <a:lnTo>
                  <a:pt x="505" y="182"/>
                </a:lnTo>
                <a:lnTo>
                  <a:pt x="527" y="72"/>
                </a:lnTo>
                <a:lnTo>
                  <a:pt x="625" y="72"/>
                </a:lnTo>
                <a:lnTo>
                  <a:pt x="647" y="182"/>
                </a:lnTo>
                <a:lnTo>
                  <a:pt x="649" y="192"/>
                </a:lnTo>
                <a:lnTo>
                  <a:pt x="653" y="201"/>
                </a:lnTo>
                <a:lnTo>
                  <a:pt x="658" y="208"/>
                </a:lnTo>
                <a:lnTo>
                  <a:pt x="663" y="216"/>
                </a:lnTo>
                <a:lnTo>
                  <a:pt x="670" y="222"/>
                </a:lnTo>
                <a:lnTo>
                  <a:pt x="677" y="228"/>
                </a:lnTo>
                <a:lnTo>
                  <a:pt x="686" y="233"/>
                </a:lnTo>
                <a:lnTo>
                  <a:pt x="694" y="236"/>
                </a:lnTo>
                <a:lnTo>
                  <a:pt x="704" y="239"/>
                </a:lnTo>
                <a:lnTo>
                  <a:pt x="714" y="244"/>
                </a:lnTo>
                <a:lnTo>
                  <a:pt x="724" y="248"/>
                </a:lnTo>
                <a:lnTo>
                  <a:pt x="732" y="252"/>
                </a:lnTo>
                <a:lnTo>
                  <a:pt x="741" y="256"/>
                </a:lnTo>
                <a:lnTo>
                  <a:pt x="748" y="258"/>
                </a:lnTo>
                <a:lnTo>
                  <a:pt x="756" y="259"/>
                </a:lnTo>
                <a:lnTo>
                  <a:pt x="765" y="260"/>
                </a:lnTo>
                <a:lnTo>
                  <a:pt x="774" y="259"/>
                </a:lnTo>
                <a:lnTo>
                  <a:pt x="785" y="257"/>
                </a:lnTo>
                <a:lnTo>
                  <a:pt x="795" y="252"/>
                </a:lnTo>
                <a:lnTo>
                  <a:pt x="805" y="247"/>
                </a:lnTo>
                <a:lnTo>
                  <a:pt x="897" y="185"/>
                </a:lnTo>
                <a:lnTo>
                  <a:pt x="967" y="255"/>
                </a:lnTo>
                <a:lnTo>
                  <a:pt x="905" y="347"/>
                </a:lnTo>
                <a:lnTo>
                  <a:pt x="900" y="356"/>
                </a:lnTo>
                <a:lnTo>
                  <a:pt x="896" y="365"/>
                </a:lnTo>
                <a:lnTo>
                  <a:pt x="894" y="373"/>
                </a:lnTo>
                <a:lnTo>
                  <a:pt x="893" y="383"/>
                </a:lnTo>
                <a:lnTo>
                  <a:pt x="893" y="392"/>
                </a:lnTo>
                <a:lnTo>
                  <a:pt x="894" y="401"/>
                </a:lnTo>
                <a:lnTo>
                  <a:pt x="896" y="410"/>
                </a:lnTo>
                <a:lnTo>
                  <a:pt x="900" y="419"/>
                </a:lnTo>
                <a:lnTo>
                  <a:pt x="904" y="428"/>
                </a:lnTo>
                <a:lnTo>
                  <a:pt x="908" y="438"/>
                </a:lnTo>
                <a:lnTo>
                  <a:pt x="913" y="448"/>
                </a:lnTo>
                <a:lnTo>
                  <a:pt x="916" y="458"/>
                </a:lnTo>
                <a:lnTo>
                  <a:pt x="919" y="466"/>
                </a:lnTo>
                <a:lnTo>
                  <a:pt x="924" y="475"/>
                </a:lnTo>
                <a:lnTo>
                  <a:pt x="930" y="482"/>
                </a:lnTo>
                <a:lnTo>
                  <a:pt x="936" y="489"/>
                </a:lnTo>
                <a:lnTo>
                  <a:pt x="944" y="494"/>
                </a:lnTo>
                <a:lnTo>
                  <a:pt x="951" y="499"/>
                </a:lnTo>
                <a:lnTo>
                  <a:pt x="960" y="503"/>
                </a:lnTo>
                <a:lnTo>
                  <a:pt x="970" y="505"/>
                </a:lnTo>
                <a:lnTo>
                  <a:pt x="1080" y="527"/>
                </a:lnTo>
                <a:lnTo>
                  <a:pt x="1080" y="625"/>
                </a:lnTo>
                <a:lnTo>
                  <a:pt x="970" y="647"/>
                </a:lnTo>
                <a:close/>
                <a:moveTo>
                  <a:pt x="1094" y="456"/>
                </a:moveTo>
                <a:lnTo>
                  <a:pt x="984" y="434"/>
                </a:lnTo>
                <a:lnTo>
                  <a:pt x="979" y="422"/>
                </a:lnTo>
                <a:lnTo>
                  <a:pt x="975" y="411"/>
                </a:lnTo>
                <a:lnTo>
                  <a:pt x="970" y="399"/>
                </a:lnTo>
                <a:lnTo>
                  <a:pt x="964" y="387"/>
                </a:lnTo>
                <a:lnTo>
                  <a:pt x="1027" y="294"/>
                </a:lnTo>
                <a:lnTo>
                  <a:pt x="1030" y="289"/>
                </a:lnTo>
                <a:lnTo>
                  <a:pt x="1033" y="283"/>
                </a:lnTo>
                <a:lnTo>
                  <a:pt x="1036" y="277"/>
                </a:lnTo>
                <a:lnTo>
                  <a:pt x="1037" y="272"/>
                </a:lnTo>
                <a:lnTo>
                  <a:pt x="1039" y="259"/>
                </a:lnTo>
                <a:lnTo>
                  <a:pt x="1039" y="247"/>
                </a:lnTo>
                <a:lnTo>
                  <a:pt x="1037" y="235"/>
                </a:lnTo>
                <a:lnTo>
                  <a:pt x="1032" y="223"/>
                </a:lnTo>
                <a:lnTo>
                  <a:pt x="1029" y="218"/>
                </a:lnTo>
                <a:lnTo>
                  <a:pt x="1026" y="213"/>
                </a:lnTo>
                <a:lnTo>
                  <a:pt x="1023" y="208"/>
                </a:lnTo>
                <a:lnTo>
                  <a:pt x="1018" y="204"/>
                </a:lnTo>
                <a:lnTo>
                  <a:pt x="948" y="134"/>
                </a:lnTo>
                <a:lnTo>
                  <a:pt x="943" y="129"/>
                </a:lnTo>
                <a:lnTo>
                  <a:pt x="937" y="125"/>
                </a:lnTo>
                <a:lnTo>
                  <a:pt x="931" y="122"/>
                </a:lnTo>
                <a:lnTo>
                  <a:pt x="925" y="118"/>
                </a:lnTo>
                <a:lnTo>
                  <a:pt x="918" y="116"/>
                </a:lnTo>
                <a:lnTo>
                  <a:pt x="911" y="114"/>
                </a:lnTo>
                <a:lnTo>
                  <a:pt x="905" y="113"/>
                </a:lnTo>
                <a:lnTo>
                  <a:pt x="897" y="113"/>
                </a:lnTo>
                <a:lnTo>
                  <a:pt x="888" y="114"/>
                </a:lnTo>
                <a:lnTo>
                  <a:pt x="877" y="116"/>
                </a:lnTo>
                <a:lnTo>
                  <a:pt x="867" y="120"/>
                </a:lnTo>
                <a:lnTo>
                  <a:pt x="857" y="125"/>
                </a:lnTo>
                <a:lnTo>
                  <a:pt x="765" y="188"/>
                </a:lnTo>
                <a:lnTo>
                  <a:pt x="753" y="182"/>
                </a:lnTo>
                <a:lnTo>
                  <a:pt x="741" y="177"/>
                </a:lnTo>
                <a:lnTo>
                  <a:pt x="730" y="172"/>
                </a:lnTo>
                <a:lnTo>
                  <a:pt x="718" y="168"/>
                </a:lnTo>
                <a:lnTo>
                  <a:pt x="695" y="58"/>
                </a:lnTo>
                <a:lnTo>
                  <a:pt x="694" y="51"/>
                </a:lnTo>
                <a:lnTo>
                  <a:pt x="692" y="46"/>
                </a:lnTo>
                <a:lnTo>
                  <a:pt x="689" y="40"/>
                </a:lnTo>
                <a:lnTo>
                  <a:pt x="687" y="34"/>
                </a:lnTo>
                <a:lnTo>
                  <a:pt x="679" y="24"/>
                </a:lnTo>
                <a:lnTo>
                  <a:pt x="671" y="16"/>
                </a:lnTo>
                <a:lnTo>
                  <a:pt x="661" y="9"/>
                </a:lnTo>
                <a:lnTo>
                  <a:pt x="649" y="4"/>
                </a:lnTo>
                <a:lnTo>
                  <a:pt x="644" y="3"/>
                </a:lnTo>
                <a:lnTo>
                  <a:pt x="637" y="1"/>
                </a:lnTo>
                <a:lnTo>
                  <a:pt x="632" y="1"/>
                </a:lnTo>
                <a:lnTo>
                  <a:pt x="625" y="0"/>
                </a:lnTo>
                <a:lnTo>
                  <a:pt x="527" y="0"/>
                </a:lnTo>
                <a:lnTo>
                  <a:pt x="520" y="1"/>
                </a:lnTo>
                <a:lnTo>
                  <a:pt x="514" y="1"/>
                </a:lnTo>
                <a:lnTo>
                  <a:pt x="509" y="3"/>
                </a:lnTo>
                <a:lnTo>
                  <a:pt x="502" y="4"/>
                </a:lnTo>
                <a:lnTo>
                  <a:pt x="491" y="9"/>
                </a:lnTo>
                <a:lnTo>
                  <a:pt x="482" y="16"/>
                </a:lnTo>
                <a:lnTo>
                  <a:pt x="473" y="24"/>
                </a:lnTo>
                <a:lnTo>
                  <a:pt x="465" y="34"/>
                </a:lnTo>
                <a:lnTo>
                  <a:pt x="462" y="40"/>
                </a:lnTo>
                <a:lnTo>
                  <a:pt x="460" y="46"/>
                </a:lnTo>
                <a:lnTo>
                  <a:pt x="458" y="51"/>
                </a:lnTo>
                <a:lnTo>
                  <a:pt x="457" y="58"/>
                </a:lnTo>
                <a:lnTo>
                  <a:pt x="434" y="168"/>
                </a:lnTo>
                <a:lnTo>
                  <a:pt x="422" y="172"/>
                </a:lnTo>
                <a:lnTo>
                  <a:pt x="410" y="177"/>
                </a:lnTo>
                <a:lnTo>
                  <a:pt x="400" y="182"/>
                </a:lnTo>
                <a:lnTo>
                  <a:pt x="388" y="188"/>
                </a:lnTo>
                <a:lnTo>
                  <a:pt x="295" y="125"/>
                </a:lnTo>
                <a:lnTo>
                  <a:pt x="285" y="120"/>
                </a:lnTo>
                <a:lnTo>
                  <a:pt x="275" y="116"/>
                </a:lnTo>
                <a:lnTo>
                  <a:pt x="265" y="114"/>
                </a:lnTo>
                <a:lnTo>
                  <a:pt x="255" y="113"/>
                </a:lnTo>
                <a:lnTo>
                  <a:pt x="247" y="113"/>
                </a:lnTo>
                <a:lnTo>
                  <a:pt x="241" y="114"/>
                </a:lnTo>
                <a:lnTo>
                  <a:pt x="233" y="116"/>
                </a:lnTo>
                <a:lnTo>
                  <a:pt x="227" y="118"/>
                </a:lnTo>
                <a:lnTo>
                  <a:pt x="220" y="122"/>
                </a:lnTo>
                <a:lnTo>
                  <a:pt x="215" y="125"/>
                </a:lnTo>
                <a:lnTo>
                  <a:pt x="208" y="129"/>
                </a:lnTo>
                <a:lnTo>
                  <a:pt x="203" y="134"/>
                </a:lnTo>
                <a:lnTo>
                  <a:pt x="134" y="204"/>
                </a:lnTo>
                <a:lnTo>
                  <a:pt x="130" y="208"/>
                </a:lnTo>
                <a:lnTo>
                  <a:pt x="126" y="213"/>
                </a:lnTo>
                <a:lnTo>
                  <a:pt x="123" y="218"/>
                </a:lnTo>
                <a:lnTo>
                  <a:pt x="120" y="223"/>
                </a:lnTo>
                <a:lnTo>
                  <a:pt x="115" y="235"/>
                </a:lnTo>
                <a:lnTo>
                  <a:pt x="113" y="247"/>
                </a:lnTo>
                <a:lnTo>
                  <a:pt x="113" y="259"/>
                </a:lnTo>
                <a:lnTo>
                  <a:pt x="115" y="272"/>
                </a:lnTo>
                <a:lnTo>
                  <a:pt x="117" y="277"/>
                </a:lnTo>
                <a:lnTo>
                  <a:pt x="119" y="283"/>
                </a:lnTo>
                <a:lnTo>
                  <a:pt x="122" y="289"/>
                </a:lnTo>
                <a:lnTo>
                  <a:pt x="125" y="294"/>
                </a:lnTo>
                <a:lnTo>
                  <a:pt x="188" y="387"/>
                </a:lnTo>
                <a:lnTo>
                  <a:pt x="182" y="399"/>
                </a:lnTo>
                <a:lnTo>
                  <a:pt x="177" y="411"/>
                </a:lnTo>
                <a:lnTo>
                  <a:pt x="173" y="422"/>
                </a:lnTo>
                <a:lnTo>
                  <a:pt x="168" y="434"/>
                </a:lnTo>
                <a:lnTo>
                  <a:pt x="58" y="456"/>
                </a:lnTo>
                <a:lnTo>
                  <a:pt x="52" y="458"/>
                </a:lnTo>
                <a:lnTo>
                  <a:pt x="45" y="460"/>
                </a:lnTo>
                <a:lnTo>
                  <a:pt x="40" y="463"/>
                </a:lnTo>
                <a:lnTo>
                  <a:pt x="34" y="465"/>
                </a:lnTo>
                <a:lnTo>
                  <a:pt x="25" y="473"/>
                </a:lnTo>
                <a:lnTo>
                  <a:pt x="16" y="481"/>
                </a:lnTo>
                <a:lnTo>
                  <a:pt x="10" y="491"/>
                </a:lnTo>
                <a:lnTo>
                  <a:pt x="4" y="503"/>
                </a:lnTo>
                <a:lnTo>
                  <a:pt x="2" y="508"/>
                </a:lnTo>
                <a:lnTo>
                  <a:pt x="1" y="515"/>
                </a:lnTo>
                <a:lnTo>
                  <a:pt x="0" y="520"/>
                </a:lnTo>
                <a:lnTo>
                  <a:pt x="0" y="527"/>
                </a:lnTo>
                <a:lnTo>
                  <a:pt x="0" y="625"/>
                </a:lnTo>
                <a:lnTo>
                  <a:pt x="0" y="631"/>
                </a:lnTo>
                <a:lnTo>
                  <a:pt x="1" y="638"/>
                </a:lnTo>
                <a:lnTo>
                  <a:pt x="2" y="643"/>
                </a:lnTo>
                <a:lnTo>
                  <a:pt x="4" y="650"/>
                </a:lnTo>
                <a:lnTo>
                  <a:pt x="10" y="661"/>
                </a:lnTo>
                <a:lnTo>
                  <a:pt x="16" y="670"/>
                </a:lnTo>
                <a:lnTo>
                  <a:pt x="25" y="679"/>
                </a:lnTo>
                <a:lnTo>
                  <a:pt x="34" y="687"/>
                </a:lnTo>
                <a:lnTo>
                  <a:pt x="40" y="690"/>
                </a:lnTo>
                <a:lnTo>
                  <a:pt x="45" y="692"/>
                </a:lnTo>
                <a:lnTo>
                  <a:pt x="52" y="694"/>
                </a:lnTo>
                <a:lnTo>
                  <a:pt x="58" y="695"/>
                </a:lnTo>
                <a:lnTo>
                  <a:pt x="168" y="718"/>
                </a:lnTo>
                <a:lnTo>
                  <a:pt x="173" y="730"/>
                </a:lnTo>
                <a:lnTo>
                  <a:pt x="177" y="742"/>
                </a:lnTo>
                <a:lnTo>
                  <a:pt x="182" y="752"/>
                </a:lnTo>
                <a:lnTo>
                  <a:pt x="188" y="764"/>
                </a:lnTo>
                <a:lnTo>
                  <a:pt x="125" y="858"/>
                </a:lnTo>
                <a:lnTo>
                  <a:pt x="122" y="864"/>
                </a:lnTo>
                <a:lnTo>
                  <a:pt x="119" y="869"/>
                </a:lnTo>
                <a:lnTo>
                  <a:pt x="117" y="874"/>
                </a:lnTo>
                <a:lnTo>
                  <a:pt x="115" y="881"/>
                </a:lnTo>
                <a:lnTo>
                  <a:pt x="113" y="893"/>
                </a:lnTo>
                <a:lnTo>
                  <a:pt x="113" y="905"/>
                </a:lnTo>
                <a:lnTo>
                  <a:pt x="115" y="917"/>
                </a:lnTo>
                <a:lnTo>
                  <a:pt x="120" y="928"/>
                </a:lnTo>
                <a:lnTo>
                  <a:pt x="123" y="934"/>
                </a:lnTo>
                <a:lnTo>
                  <a:pt x="126" y="939"/>
                </a:lnTo>
                <a:lnTo>
                  <a:pt x="130" y="944"/>
                </a:lnTo>
                <a:lnTo>
                  <a:pt x="134" y="949"/>
                </a:lnTo>
                <a:lnTo>
                  <a:pt x="203" y="1018"/>
                </a:lnTo>
                <a:lnTo>
                  <a:pt x="208" y="1022"/>
                </a:lnTo>
                <a:lnTo>
                  <a:pt x="215" y="1027"/>
                </a:lnTo>
                <a:lnTo>
                  <a:pt x="220" y="1031"/>
                </a:lnTo>
                <a:lnTo>
                  <a:pt x="227" y="1033"/>
                </a:lnTo>
                <a:lnTo>
                  <a:pt x="233" y="1036"/>
                </a:lnTo>
                <a:lnTo>
                  <a:pt x="241" y="1038"/>
                </a:lnTo>
                <a:lnTo>
                  <a:pt x="247" y="1039"/>
                </a:lnTo>
                <a:lnTo>
                  <a:pt x="255" y="1039"/>
                </a:lnTo>
                <a:lnTo>
                  <a:pt x="265" y="1039"/>
                </a:lnTo>
                <a:lnTo>
                  <a:pt x="275" y="1036"/>
                </a:lnTo>
                <a:lnTo>
                  <a:pt x="285" y="1032"/>
                </a:lnTo>
                <a:lnTo>
                  <a:pt x="295" y="1027"/>
                </a:lnTo>
                <a:lnTo>
                  <a:pt x="388" y="964"/>
                </a:lnTo>
                <a:lnTo>
                  <a:pt x="400" y="969"/>
                </a:lnTo>
                <a:lnTo>
                  <a:pt x="410" y="975"/>
                </a:lnTo>
                <a:lnTo>
                  <a:pt x="422" y="979"/>
                </a:lnTo>
                <a:lnTo>
                  <a:pt x="434" y="984"/>
                </a:lnTo>
                <a:lnTo>
                  <a:pt x="457" y="1094"/>
                </a:lnTo>
                <a:lnTo>
                  <a:pt x="458" y="1100"/>
                </a:lnTo>
                <a:lnTo>
                  <a:pt x="460" y="1107"/>
                </a:lnTo>
                <a:lnTo>
                  <a:pt x="462" y="1112"/>
                </a:lnTo>
                <a:lnTo>
                  <a:pt x="465" y="1117"/>
                </a:lnTo>
                <a:lnTo>
                  <a:pt x="473" y="1127"/>
                </a:lnTo>
                <a:lnTo>
                  <a:pt x="482" y="1136"/>
                </a:lnTo>
                <a:lnTo>
                  <a:pt x="491" y="1142"/>
                </a:lnTo>
                <a:lnTo>
                  <a:pt x="502" y="1148"/>
                </a:lnTo>
                <a:lnTo>
                  <a:pt x="509" y="1150"/>
                </a:lnTo>
                <a:lnTo>
                  <a:pt x="514" y="1151"/>
                </a:lnTo>
                <a:lnTo>
                  <a:pt x="520" y="1152"/>
                </a:lnTo>
                <a:lnTo>
                  <a:pt x="527" y="1152"/>
                </a:lnTo>
                <a:lnTo>
                  <a:pt x="625" y="1152"/>
                </a:lnTo>
                <a:lnTo>
                  <a:pt x="632" y="1152"/>
                </a:lnTo>
                <a:lnTo>
                  <a:pt x="637" y="1151"/>
                </a:lnTo>
                <a:lnTo>
                  <a:pt x="644" y="1150"/>
                </a:lnTo>
                <a:lnTo>
                  <a:pt x="649" y="1148"/>
                </a:lnTo>
                <a:lnTo>
                  <a:pt x="661" y="1142"/>
                </a:lnTo>
                <a:lnTo>
                  <a:pt x="671" y="1136"/>
                </a:lnTo>
                <a:lnTo>
                  <a:pt x="679" y="1127"/>
                </a:lnTo>
                <a:lnTo>
                  <a:pt x="687" y="1117"/>
                </a:lnTo>
                <a:lnTo>
                  <a:pt x="689" y="1112"/>
                </a:lnTo>
                <a:lnTo>
                  <a:pt x="692" y="1107"/>
                </a:lnTo>
                <a:lnTo>
                  <a:pt x="694" y="1100"/>
                </a:lnTo>
                <a:lnTo>
                  <a:pt x="695" y="1094"/>
                </a:lnTo>
                <a:lnTo>
                  <a:pt x="718" y="984"/>
                </a:lnTo>
                <a:lnTo>
                  <a:pt x="730" y="979"/>
                </a:lnTo>
                <a:lnTo>
                  <a:pt x="741" y="975"/>
                </a:lnTo>
                <a:lnTo>
                  <a:pt x="753" y="969"/>
                </a:lnTo>
                <a:lnTo>
                  <a:pt x="765" y="964"/>
                </a:lnTo>
                <a:lnTo>
                  <a:pt x="857" y="1027"/>
                </a:lnTo>
                <a:lnTo>
                  <a:pt x="867" y="1032"/>
                </a:lnTo>
                <a:lnTo>
                  <a:pt x="877" y="1036"/>
                </a:lnTo>
                <a:lnTo>
                  <a:pt x="888" y="1039"/>
                </a:lnTo>
                <a:lnTo>
                  <a:pt x="897" y="1039"/>
                </a:lnTo>
                <a:lnTo>
                  <a:pt x="905" y="1039"/>
                </a:lnTo>
                <a:lnTo>
                  <a:pt x="911" y="1038"/>
                </a:lnTo>
                <a:lnTo>
                  <a:pt x="918" y="1036"/>
                </a:lnTo>
                <a:lnTo>
                  <a:pt x="925" y="1033"/>
                </a:lnTo>
                <a:lnTo>
                  <a:pt x="931" y="1031"/>
                </a:lnTo>
                <a:lnTo>
                  <a:pt x="937" y="1027"/>
                </a:lnTo>
                <a:lnTo>
                  <a:pt x="943" y="1022"/>
                </a:lnTo>
                <a:lnTo>
                  <a:pt x="948" y="1018"/>
                </a:lnTo>
                <a:lnTo>
                  <a:pt x="1018" y="949"/>
                </a:lnTo>
                <a:lnTo>
                  <a:pt x="1023" y="944"/>
                </a:lnTo>
                <a:lnTo>
                  <a:pt x="1026" y="939"/>
                </a:lnTo>
                <a:lnTo>
                  <a:pt x="1029" y="934"/>
                </a:lnTo>
                <a:lnTo>
                  <a:pt x="1032" y="928"/>
                </a:lnTo>
                <a:lnTo>
                  <a:pt x="1037" y="917"/>
                </a:lnTo>
                <a:lnTo>
                  <a:pt x="1039" y="905"/>
                </a:lnTo>
                <a:lnTo>
                  <a:pt x="1039" y="893"/>
                </a:lnTo>
                <a:lnTo>
                  <a:pt x="1037" y="881"/>
                </a:lnTo>
                <a:lnTo>
                  <a:pt x="1036" y="874"/>
                </a:lnTo>
                <a:lnTo>
                  <a:pt x="1033" y="869"/>
                </a:lnTo>
                <a:lnTo>
                  <a:pt x="1030" y="864"/>
                </a:lnTo>
                <a:lnTo>
                  <a:pt x="1027" y="858"/>
                </a:lnTo>
                <a:lnTo>
                  <a:pt x="964" y="764"/>
                </a:lnTo>
                <a:lnTo>
                  <a:pt x="970" y="752"/>
                </a:lnTo>
                <a:lnTo>
                  <a:pt x="975" y="742"/>
                </a:lnTo>
                <a:lnTo>
                  <a:pt x="979" y="730"/>
                </a:lnTo>
                <a:lnTo>
                  <a:pt x="984" y="718"/>
                </a:lnTo>
                <a:lnTo>
                  <a:pt x="1094" y="695"/>
                </a:lnTo>
                <a:lnTo>
                  <a:pt x="1100" y="694"/>
                </a:lnTo>
                <a:lnTo>
                  <a:pt x="1106" y="692"/>
                </a:lnTo>
                <a:lnTo>
                  <a:pt x="1112" y="690"/>
                </a:lnTo>
                <a:lnTo>
                  <a:pt x="1118" y="687"/>
                </a:lnTo>
                <a:lnTo>
                  <a:pt x="1127" y="679"/>
                </a:lnTo>
                <a:lnTo>
                  <a:pt x="1136" y="670"/>
                </a:lnTo>
                <a:lnTo>
                  <a:pt x="1143" y="661"/>
                </a:lnTo>
                <a:lnTo>
                  <a:pt x="1148" y="650"/>
                </a:lnTo>
                <a:lnTo>
                  <a:pt x="1149" y="643"/>
                </a:lnTo>
                <a:lnTo>
                  <a:pt x="1151" y="638"/>
                </a:lnTo>
                <a:lnTo>
                  <a:pt x="1151" y="631"/>
                </a:lnTo>
                <a:lnTo>
                  <a:pt x="1152" y="625"/>
                </a:lnTo>
                <a:lnTo>
                  <a:pt x="1152" y="527"/>
                </a:lnTo>
                <a:lnTo>
                  <a:pt x="1151" y="520"/>
                </a:lnTo>
                <a:lnTo>
                  <a:pt x="1151" y="515"/>
                </a:lnTo>
                <a:lnTo>
                  <a:pt x="1149" y="508"/>
                </a:lnTo>
                <a:lnTo>
                  <a:pt x="1148" y="503"/>
                </a:lnTo>
                <a:lnTo>
                  <a:pt x="1143" y="491"/>
                </a:lnTo>
                <a:lnTo>
                  <a:pt x="1136" y="481"/>
                </a:lnTo>
                <a:lnTo>
                  <a:pt x="1127" y="473"/>
                </a:lnTo>
                <a:lnTo>
                  <a:pt x="1118" y="465"/>
                </a:lnTo>
                <a:lnTo>
                  <a:pt x="1112" y="463"/>
                </a:lnTo>
                <a:lnTo>
                  <a:pt x="1106" y="460"/>
                </a:lnTo>
                <a:lnTo>
                  <a:pt x="1100" y="458"/>
                </a:lnTo>
                <a:lnTo>
                  <a:pt x="1094" y="456"/>
                </a:lnTo>
                <a:close/>
              </a:path>
            </a:pathLst>
          </a:custGeom>
          <a:solidFill>
            <a:schemeClr val="bg1"/>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ysClr val="windowText" lastClr="000000"/>
                </a:solidFill>
              </a:ln>
              <a:solidFill>
                <a:srgbClr val="002060"/>
              </a:solidFill>
              <a:effectLst/>
              <a:uLnTx/>
              <a:uFillTx/>
              <a:cs typeface="+mn-ea"/>
              <a:sym typeface="+mn-lt"/>
            </a:endParaRPr>
          </a:p>
        </p:txBody>
      </p:sp>
      <p:sp>
        <p:nvSpPr>
          <p:cNvPr id="12" name="Oval 25">
            <a:extLst>
              <a:ext uri="{FF2B5EF4-FFF2-40B4-BE49-F238E27FC236}">
                <a16:creationId xmlns:a16="http://schemas.microsoft.com/office/drawing/2014/main" id="{7672853E-AA9E-4A5C-BD3E-752D552654EE}"/>
              </a:ext>
            </a:extLst>
          </p:cNvPr>
          <p:cNvSpPr/>
          <p:nvPr/>
        </p:nvSpPr>
        <p:spPr>
          <a:xfrm>
            <a:off x="6609205" y="929468"/>
            <a:ext cx="723775" cy="72377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3" name="Freeform 124">
            <a:extLst>
              <a:ext uri="{FF2B5EF4-FFF2-40B4-BE49-F238E27FC236}">
                <a16:creationId xmlns:a16="http://schemas.microsoft.com/office/drawing/2014/main" id="{5D01072C-BA96-4DD2-9EBD-78B62A9258F2}"/>
              </a:ext>
            </a:extLst>
          </p:cNvPr>
          <p:cNvSpPr>
            <a:spLocks noEditPoints="1"/>
          </p:cNvSpPr>
          <p:nvPr/>
        </p:nvSpPr>
        <p:spPr bwMode="auto">
          <a:xfrm>
            <a:off x="6742492" y="1032938"/>
            <a:ext cx="457200" cy="457200"/>
          </a:xfrm>
          <a:custGeom>
            <a:avLst/>
            <a:gdLst>
              <a:gd name="T0" fmla="*/ 924 w 1152"/>
              <a:gd name="T1" fmla="*/ 677 h 1152"/>
              <a:gd name="T2" fmla="*/ 896 w 1152"/>
              <a:gd name="T3" fmla="*/ 742 h 1152"/>
              <a:gd name="T4" fmla="*/ 905 w 1152"/>
              <a:gd name="T5" fmla="*/ 804 h 1152"/>
              <a:gd name="T6" fmla="*/ 765 w 1152"/>
              <a:gd name="T7" fmla="*/ 893 h 1152"/>
              <a:gd name="T8" fmla="*/ 704 w 1152"/>
              <a:gd name="T9" fmla="*/ 912 h 1152"/>
              <a:gd name="T10" fmla="*/ 653 w 1152"/>
              <a:gd name="T11" fmla="*/ 952 h 1152"/>
              <a:gd name="T12" fmla="*/ 499 w 1152"/>
              <a:gd name="T13" fmla="*/ 952 h 1152"/>
              <a:gd name="T14" fmla="*/ 448 w 1152"/>
              <a:gd name="T15" fmla="*/ 912 h 1152"/>
              <a:gd name="T16" fmla="*/ 388 w 1152"/>
              <a:gd name="T17" fmla="*/ 893 h 1152"/>
              <a:gd name="T18" fmla="*/ 247 w 1152"/>
              <a:gd name="T19" fmla="*/ 804 h 1152"/>
              <a:gd name="T20" fmla="*/ 256 w 1152"/>
              <a:gd name="T21" fmla="*/ 742 h 1152"/>
              <a:gd name="T22" fmla="*/ 228 w 1152"/>
              <a:gd name="T23" fmla="*/ 677 h 1152"/>
              <a:gd name="T24" fmla="*/ 72 w 1152"/>
              <a:gd name="T25" fmla="*/ 625 h 1152"/>
              <a:gd name="T26" fmla="*/ 222 w 1152"/>
              <a:gd name="T27" fmla="*/ 482 h 1152"/>
              <a:gd name="T28" fmla="*/ 253 w 1152"/>
              <a:gd name="T29" fmla="*/ 420 h 1152"/>
              <a:gd name="T30" fmla="*/ 253 w 1152"/>
              <a:gd name="T31" fmla="*/ 356 h 1152"/>
              <a:gd name="T32" fmla="*/ 378 w 1152"/>
              <a:gd name="T33" fmla="*/ 259 h 1152"/>
              <a:gd name="T34" fmla="*/ 438 w 1152"/>
              <a:gd name="T35" fmla="*/ 244 h 1152"/>
              <a:gd name="T36" fmla="*/ 495 w 1152"/>
              <a:gd name="T37" fmla="*/ 208 h 1152"/>
              <a:gd name="T38" fmla="*/ 649 w 1152"/>
              <a:gd name="T39" fmla="*/ 192 h 1152"/>
              <a:gd name="T40" fmla="*/ 694 w 1152"/>
              <a:gd name="T41" fmla="*/ 236 h 1152"/>
              <a:gd name="T42" fmla="*/ 756 w 1152"/>
              <a:gd name="T43" fmla="*/ 259 h 1152"/>
              <a:gd name="T44" fmla="*/ 967 w 1152"/>
              <a:gd name="T45" fmla="*/ 255 h 1152"/>
              <a:gd name="T46" fmla="*/ 894 w 1152"/>
              <a:gd name="T47" fmla="*/ 401 h 1152"/>
              <a:gd name="T48" fmla="*/ 919 w 1152"/>
              <a:gd name="T49" fmla="*/ 466 h 1152"/>
              <a:gd name="T50" fmla="*/ 970 w 1152"/>
              <a:gd name="T51" fmla="*/ 505 h 1152"/>
              <a:gd name="T52" fmla="*/ 975 w 1152"/>
              <a:gd name="T53" fmla="*/ 411 h 1152"/>
              <a:gd name="T54" fmla="*/ 1037 w 1152"/>
              <a:gd name="T55" fmla="*/ 272 h 1152"/>
              <a:gd name="T56" fmla="*/ 1023 w 1152"/>
              <a:gd name="T57" fmla="*/ 208 h 1152"/>
              <a:gd name="T58" fmla="*/ 918 w 1152"/>
              <a:gd name="T59" fmla="*/ 116 h 1152"/>
              <a:gd name="T60" fmla="*/ 857 w 1152"/>
              <a:gd name="T61" fmla="*/ 125 h 1152"/>
              <a:gd name="T62" fmla="*/ 694 w 1152"/>
              <a:gd name="T63" fmla="*/ 51 h 1152"/>
              <a:gd name="T64" fmla="*/ 649 w 1152"/>
              <a:gd name="T65" fmla="*/ 4 h 1152"/>
              <a:gd name="T66" fmla="*/ 514 w 1152"/>
              <a:gd name="T67" fmla="*/ 1 h 1152"/>
              <a:gd name="T68" fmla="*/ 462 w 1152"/>
              <a:gd name="T69" fmla="*/ 40 h 1152"/>
              <a:gd name="T70" fmla="*/ 400 w 1152"/>
              <a:gd name="T71" fmla="*/ 182 h 1152"/>
              <a:gd name="T72" fmla="*/ 247 w 1152"/>
              <a:gd name="T73" fmla="*/ 113 h 1152"/>
              <a:gd name="T74" fmla="*/ 203 w 1152"/>
              <a:gd name="T75" fmla="*/ 134 h 1152"/>
              <a:gd name="T76" fmla="*/ 113 w 1152"/>
              <a:gd name="T77" fmla="*/ 247 h 1152"/>
              <a:gd name="T78" fmla="*/ 188 w 1152"/>
              <a:gd name="T79" fmla="*/ 387 h 1152"/>
              <a:gd name="T80" fmla="*/ 45 w 1152"/>
              <a:gd name="T81" fmla="*/ 460 h 1152"/>
              <a:gd name="T82" fmla="*/ 2 w 1152"/>
              <a:gd name="T83" fmla="*/ 508 h 1152"/>
              <a:gd name="T84" fmla="*/ 2 w 1152"/>
              <a:gd name="T85" fmla="*/ 643 h 1152"/>
              <a:gd name="T86" fmla="*/ 45 w 1152"/>
              <a:gd name="T87" fmla="*/ 692 h 1152"/>
              <a:gd name="T88" fmla="*/ 188 w 1152"/>
              <a:gd name="T89" fmla="*/ 764 h 1152"/>
              <a:gd name="T90" fmla="*/ 113 w 1152"/>
              <a:gd name="T91" fmla="*/ 905 h 1152"/>
              <a:gd name="T92" fmla="*/ 203 w 1152"/>
              <a:gd name="T93" fmla="*/ 1018 h 1152"/>
              <a:gd name="T94" fmla="*/ 247 w 1152"/>
              <a:gd name="T95" fmla="*/ 1039 h 1152"/>
              <a:gd name="T96" fmla="*/ 400 w 1152"/>
              <a:gd name="T97" fmla="*/ 969 h 1152"/>
              <a:gd name="T98" fmla="*/ 462 w 1152"/>
              <a:gd name="T99" fmla="*/ 1112 h 1152"/>
              <a:gd name="T100" fmla="*/ 514 w 1152"/>
              <a:gd name="T101" fmla="*/ 1151 h 1152"/>
              <a:gd name="T102" fmla="*/ 649 w 1152"/>
              <a:gd name="T103" fmla="*/ 1148 h 1152"/>
              <a:gd name="T104" fmla="*/ 694 w 1152"/>
              <a:gd name="T105" fmla="*/ 1100 h 1152"/>
              <a:gd name="T106" fmla="*/ 857 w 1152"/>
              <a:gd name="T107" fmla="*/ 1027 h 1152"/>
              <a:gd name="T108" fmla="*/ 918 w 1152"/>
              <a:gd name="T109" fmla="*/ 1036 h 1152"/>
              <a:gd name="T110" fmla="*/ 1023 w 1152"/>
              <a:gd name="T111" fmla="*/ 944 h 1152"/>
              <a:gd name="T112" fmla="*/ 1037 w 1152"/>
              <a:gd name="T113" fmla="*/ 881 h 1152"/>
              <a:gd name="T114" fmla="*/ 975 w 1152"/>
              <a:gd name="T115" fmla="*/ 742 h 1152"/>
              <a:gd name="T116" fmla="*/ 1118 w 1152"/>
              <a:gd name="T117" fmla="*/ 687 h 1152"/>
              <a:gd name="T118" fmla="*/ 1151 w 1152"/>
              <a:gd name="T119" fmla="*/ 631 h 1152"/>
              <a:gd name="T120" fmla="*/ 1143 w 1152"/>
              <a:gd name="T121" fmla="*/ 491 h 1152"/>
              <a:gd name="T122" fmla="*/ 1094 w 1152"/>
              <a:gd name="T123" fmla="*/ 45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2" h="1152">
                <a:moveTo>
                  <a:pt x="970" y="647"/>
                </a:moveTo>
                <a:lnTo>
                  <a:pt x="960" y="650"/>
                </a:lnTo>
                <a:lnTo>
                  <a:pt x="951" y="653"/>
                </a:lnTo>
                <a:lnTo>
                  <a:pt x="944" y="657"/>
                </a:lnTo>
                <a:lnTo>
                  <a:pt x="936" y="664"/>
                </a:lnTo>
                <a:lnTo>
                  <a:pt x="930" y="670"/>
                </a:lnTo>
                <a:lnTo>
                  <a:pt x="924" y="677"/>
                </a:lnTo>
                <a:lnTo>
                  <a:pt x="919" y="685"/>
                </a:lnTo>
                <a:lnTo>
                  <a:pt x="916" y="694"/>
                </a:lnTo>
                <a:lnTo>
                  <a:pt x="913" y="704"/>
                </a:lnTo>
                <a:lnTo>
                  <a:pt x="908" y="714"/>
                </a:lnTo>
                <a:lnTo>
                  <a:pt x="904" y="723"/>
                </a:lnTo>
                <a:lnTo>
                  <a:pt x="900" y="733"/>
                </a:lnTo>
                <a:lnTo>
                  <a:pt x="896" y="742"/>
                </a:lnTo>
                <a:lnTo>
                  <a:pt x="894" y="750"/>
                </a:lnTo>
                <a:lnTo>
                  <a:pt x="893" y="760"/>
                </a:lnTo>
                <a:lnTo>
                  <a:pt x="893" y="769"/>
                </a:lnTo>
                <a:lnTo>
                  <a:pt x="894" y="778"/>
                </a:lnTo>
                <a:lnTo>
                  <a:pt x="896" y="787"/>
                </a:lnTo>
                <a:lnTo>
                  <a:pt x="900" y="796"/>
                </a:lnTo>
                <a:lnTo>
                  <a:pt x="905" y="804"/>
                </a:lnTo>
                <a:lnTo>
                  <a:pt x="967" y="898"/>
                </a:lnTo>
                <a:lnTo>
                  <a:pt x="897" y="967"/>
                </a:lnTo>
                <a:lnTo>
                  <a:pt x="805" y="905"/>
                </a:lnTo>
                <a:lnTo>
                  <a:pt x="795" y="899"/>
                </a:lnTo>
                <a:lnTo>
                  <a:pt x="785" y="895"/>
                </a:lnTo>
                <a:lnTo>
                  <a:pt x="774" y="893"/>
                </a:lnTo>
                <a:lnTo>
                  <a:pt x="765" y="893"/>
                </a:lnTo>
                <a:lnTo>
                  <a:pt x="756" y="893"/>
                </a:lnTo>
                <a:lnTo>
                  <a:pt x="748" y="894"/>
                </a:lnTo>
                <a:lnTo>
                  <a:pt x="741" y="896"/>
                </a:lnTo>
                <a:lnTo>
                  <a:pt x="733" y="899"/>
                </a:lnTo>
                <a:lnTo>
                  <a:pt x="724" y="904"/>
                </a:lnTo>
                <a:lnTo>
                  <a:pt x="714" y="908"/>
                </a:lnTo>
                <a:lnTo>
                  <a:pt x="704" y="912"/>
                </a:lnTo>
                <a:lnTo>
                  <a:pt x="694" y="915"/>
                </a:lnTo>
                <a:lnTo>
                  <a:pt x="686" y="920"/>
                </a:lnTo>
                <a:lnTo>
                  <a:pt x="677" y="924"/>
                </a:lnTo>
                <a:lnTo>
                  <a:pt x="670" y="930"/>
                </a:lnTo>
                <a:lnTo>
                  <a:pt x="663" y="936"/>
                </a:lnTo>
                <a:lnTo>
                  <a:pt x="658" y="944"/>
                </a:lnTo>
                <a:lnTo>
                  <a:pt x="653" y="952"/>
                </a:lnTo>
                <a:lnTo>
                  <a:pt x="650" y="961"/>
                </a:lnTo>
                <a:lnTo>
                  <a:pt x="647" y="969"/>
                </a:lnTo>
                <a:lnTo>
                  <a:pt x="625" y="1080"/>
                </a:lnTo>
                <a:lnTo>
                  <a:pt x="527" y="1080"/>
                </a:lnTo>
                <a:lnTo>
                  <a:pt x="505" y="969"/>
                </a:lnTo>
                <a:lnTo>
                  <a:pt x="502" y="961"/>
                </a:lnTo>
                <a:lnTo>
                  <a:pt x="499" y="952"/>
                </a:lnTo>
                <a:lnTo>
                  <a:pt x="495" y="944"/>
                </a:lnTo>
                <a:lnTo>
                  <a:pt x="489" y="936"/>
                </a:lnTo>
                <a:lnTo>
                  <a:pt x="483" y="930"/>
                </a:lnTo>
                <a:lnTo>
                  <a:pt x="475" y="924"/>
                </a:lnTo>
                <a:lnTo>
                  <a:pt x="466" y="920"/>
                </a:lnTo>
                <a:lnTo>
                  <a:pt x="458" y="915"/>
                </a:lnTo>
                <a:lnTo>
                  <a:pt x="448" y="912"/>
                </a:lnTo>
                <a:lnTo>
                  <a:pt x="438" y="908"/>
                </a:lnTo>
                <a:lnTo>
                  <a:pt x="429" y="904"/>
                </a:lnTo>
                <a:lnTo>
                  <a:pt x="419" y="899"/>
                </a:lnTo>
                <a:lnTo>
                  <a:pt x="411" y="896"/>
                </a:lnTo>
                <a:lnTo>
                  <a:pt x="404" y="894"/>
                </a:lnTo>
                <a:lnTo>
                  <a:pt x="396" y="893"/>
                </a:lnTo>
                <a:lnTo>
                  <a:pt x="388" y="893"/>
                </a:lnTo>
                <a:lnTo>
                  <a:pt x="378" y="893"/>
                </a:lnTo>
                <a:lnTo>
                  <a:pt x="367" y="895"/>
                </a:lnTo>
                <a:lnTo>
                  <a:pt x="357" y="899"/>
                </a:lnTo>
                <a:lnTo>
                  <a:pt x="348" y="905"/>
                </a:lnTo>
                <a:lnTo>
                  <a:pt x="255" y="967"/>
                </a:lnTo>
                <a:lnTo>
                  <a:pt x="185" y="898"/>
                </a:lnTo>
                <a:lnTo>
                  <a:pt x="247" y="804"/>
                </a:lnTo>
                <a:lnTo>
                  <a:pt x="253" y="796"/>
                </a:lnTo>
                <a:lnTo>
                  <a:pt x="256" y="787"/>
                </a:lnTo>
                <a:lnTo>
                  <a:pt x="258" y="778"/>
                </a:lnTo>
                <a:lnTo>
                  <a:pt x="259" y="769"/>
                </a:lnTo>
                <a:lnTo>
                  <a:pt x="259" y="760"/>
                </a:lnTo>
                <a:lnTo>
                  <a:pt x="258" y="750"/>
                </a:lnTo>
                <a:lnTo>
                  <a:pt x="256" y="742"/>
                </a:lnTo>
                <a:lnTo>
                  <a:pt x="253" y="733"/>
                </a:lnTo>
                <a:lnTo>
                  <a:pt x="248" y="723"/>
                </a:lnTo>
                <a:lnTo>
                  <a:pt x="244" y="714"/>
                </a:lnTo>
                <a:lnTo>
                  <a:pt x="240" y="704"/>
                </a:lnTo>
                <a:lnTo>
                  <a:pt x="236" y="694"/>
                </a:lnTo>
                <a:lnTo>
                  <a:pt x="232" y="685"/>
                </a:lnTo>
                <a:lnTo>
                  <a:pt x="228" y="677"/>
                </a:lnTo>
                <a:lnTo>
                  <a:pt x="222" y="670"/>
                </a:lnTo>
                <a:lnTo>
                  <a:pt x="216" y="664"/>
                </a:lnTo>
                <a:lnTo>
                  <a:pt x="208" y="657"/>
                </a:lnTo>
                <a:lnTo>
                  <a:pt x="200" y="653"/>
                </a:lnTo>
                <a:lnTo>
                  <a:pt x="191" y="650"/>
                </a:lnTo>
                <a:lnTo>
                  <a:pt x="182" y="647"/>
                </a:lnTo>
                <a:lnTo>
                  <a:pt x="72" y="625"/>
                </a:lnTo>
                <a:lnTo>
                  <a:pt x="72" y="527"/>
                </a:lnTo>
                <a:lnTo>
                  <a:pt x="182" y="505"/>
                </a:lnTo>
                <a:lnTo>
                  <a:pt x="191" y="503"/>
                </a:lnTo>
                <a:lnTo>
                  <a:pt x="200" y="499"/>
                </a:lnTo>
                <a:lnTo>
                  <a:pt x="208" y="494"/>
                </a:lnTo>
                <a:lnTo>
                  <a:pt x="216" y="489"/>
                </a:lnTo>
                <a:lnTo>
                  <a:pt x="222" y="482"/>
                </a:lnTo>
                <a:lnTo>
                  <a:pt x="228" y="475"/>
                </a:lnTo>
                <a:lnTo>
                  <a:pt x="232" y="466"/>
                </a:lnTo>
                <a:lnTo>
                  <a:pt x="236" y="458"/>
                </a:lnTo>
                <a:lnTo>
                  <a:pt x="240" y="448"/>
                </a:lnTo>
                <a:lnTo>
                  <a:pt x="244" y="438"/>
                </a:lnTo>
                <a:lnTo>
                  <a:pt x="248" y="428"/>
                </a:lnTo>
                <a:lnTo>
                  <a:pt x="253" y="420"/>
                </a:lnTo>
                <a:lnTo>
                  <a:pt x="256" y="410"/>
                </a:lnTo>
                <a:lnTo>
                  <a:pt x="258" y="401"/>
                </a:lnTo>
                <a:lnTo>
                  <a:pt x="259" y="392"/>
                </a:lnTo>
                <a:lnTo>
                  <a:pt x="259" y="383"/>
                </a:lnTo>
                <a:lnTo>
                  <a:pt x="258" y="373"/>
                </a:lnTo>
                <a:lnTo>
                  <a:pt x="256" y="365"/>
                </a:lnTo>
                <a:lnTo>
                  <a:pt x="253" y="356"/>
                </a:lnTo>
                <a:lnTo>
                  <a:pt x="247" y="347"/>
                </a:lnTo>
                <a:lnTo>
                  <a:pt x="185" y="255"/>
                </a:lnTo>
                <a:lnTo>
                  <a:pt x="255" y="185"/>
                </a:lnTo>
                <a:lnTo>
                  <a:pt x="348" y="247"/>
                </a:lnTo>
                <a:lnTo>
                  <a:pt x="357" y="252"/>
                </a:lnTo>
                <a:lnTo>
                  <a:pt x="367" y="257"/>
                </a:lnTo>
                <a:lnTo>
                  <a:pt x="378" y="259"/>
                </a:lnTo>
                <a:lnTo>
                  <a:pt x="388" y="260"/>
                </a:lnTo>
                <a:lnTo>
                  <a:pt x="396" y="259"/>
                </a:lnTo>
                <a:lnTo>
                  <a:pt x="404" y="258"/>
                </a:lnTo>
                <a:lnTo>
                  <a:pt x="411" y="256"/>
                </a:lnTo>
                <a:lnTo>
                  <a:pt x="419" y="252"/>
                </a:lnTo>
                <a:lnTo>
                  <a:pt x="429" y="248"/>
                </a:lnTo>
                <a:lnTo>
                  <a:pt x="438" y="244"/>
                </a:lnTo>
                <a:lnTo>
                  <a:pt x="448" y="239"/>
                </a:lnTo>
                <a:lnTo>
                  <a:pt x="458" y="236"/>
                </a:lnTo>
                <a:lnTo>
                  <a:pt x="466" y="233"/>
                </a:lnTo>
                <a:lnTo>
                  <a:pt x="475" y="228"/>
                </a:lnTo>
                <a:lnTo>
                  <a:pt x="482" y="222"/>
                </a:lnTo>
                <a:lnTo>
                  <a:pt x="489" y="216"/>
                </a:lnTo>
                <a:lnTo>
                  <a:pt x="495" y="208"/>
                </a:lnTo>
                <a:lnTo>
                  <a:pt x="499" y="201"/>
                </a:lnTo>
                <a:lnTo>
                  <a:pt x="502" y="192"/>
                </a:lnTo>
                <a:lnTo>
                  <a:pt x="505" y="182"/>
                </a:lnTo>
                <a:lnTo>
                  <a:pt x="527" y="72"/>
                </a:lnTo>
                <a:lnTo>
                  <a:pt x="625" y="72"/>
                </a:lnTo>
                <a:lnTo>
                  <a:pt x="647" y="182"/>
                </a:lnTo>
                <a:lnTo>
                  <a:pt x="649" y="192"/>
                </a:lnTo>
                <a:lnTo>
                  <a:pt x="653" y="201"/>
                </a:lnTo>
                <a:lnTo>
                  <a:pt x="658" y="208"/>
                </a:lnTo>
                <a:lnTo>
                  <a:pt x="663" y="216"/>
                </a:lnTo>
                <a:lnTo>
                  <a:pt x="670" y="222"/>
                </a:lnTo>
                <a:lnTo>
                  <a:pt x="677" y="228"/>
                </a:lnTo>
                <a:lnTo>
                  <a:pt x="686" y="233"/>
                </a:lnTo>
                <a:lnTo>
                  <a:pt x="694" y="236"/>
                </a:lnTo>
                <a:lnTo>
                  <a:pt x="704" y="239"/>
                </a:lnTo>
                <a:lnTo>
                  <a:pt x="714" y="244"/>
                </a:lnTo>
                <a:lnTo>
                  <a:pt x="724" y="248"/>
                </a:lnTo>
                <a:lnTo>
                  <a:pt x="732" y="252"/>
                </a:lnTo>
                <a:lnTo>
                  <a:pt x="741" y="256"/>
                </a:lnTo>
                <a:lnTo>
                  <a:pt x="748" y="258"/>
                </a:lnTo>
                <a:lnTo>
                  <a:pt x="756" y="259"/>
                </a:lnTo>
                <a:lnTo>
                  <a:pt x="765" y="260"/>
                </a:lnTo>
                <a:lnTo>
                  <a:pt x="774" y="259"/>
                </a:lnTo>
                <a:lnTo>
                  <a:pt x="785" y="257"/>
                </a:lnTo>
                <a:lnTo>
                  <a:pt x="795" y="252"/>
                </a:lnTo>
                <a:lnTo>
                  <a:pt x="805" y="247"/>
                </a:lnTo>
                <a:lnTo>
                  <a:pt x="897" y="185"/>
                </a:lnTo>
                <a:lnTo>
                  <a:pt x="967" y="255"/>
                </a:lnTo>
                <a:lnTo>
                  <a:pt x="905" y="347"/>
                </a:lnTo>
                <a:lnTo>
                  <a:pt x="900" y="356"/>
                </a:lnTo>
                <a:lnTo>
                  <a:pt x="896" y="365"/>
                </a:lnTo>
                <a:lnTo>
                  <a:pt x="894" y="373"/>
                </a:lnTo>
                <a:lnTo>
                  <a:pt x="893" y="383"/>
                </a:lnTo>
                <a:lnTo>
                  <a:pt x="893" y="392"/>
                </a:lnTo>
                <a:lnTo>
                  <a:pt x="894" y="401"/>
                </a:lnTo>
                <a:lnTo>
                  <a:pt x="896" y="410"/>
                </a:lnTo>
                <a:lnTo>
                  <a:pt x="900" y="419"/>
                </a:lnTo>
                <a:lnTo>
                  <a:pt x="904" y="428"/>
                </a:lnTo>
                <a:lnTo>
                  <a:pt x="908" y="438"/>
                </a:lnTo>
                <a:lnTo>
                  <a:pt x="913" y="448"/>
                </a:lnTo>
                <a:lnTo>
                  <a:pt x="916" y="458"/>
                </a:lnTo>
                <a:lnTo>
                  <a:pt x="919" y="466"/>
                </a:lnTo>
                <a:lnTo>
                  <a:pt x="924" y="475"/>
                </a:lnTo>
                <a:lnTo>
                  <a:pt x="930" y="482"/>
                </a:lnTo>
                <a:lnTo>
                  <a:pt x="936" y="489"/>
                </a:lnTo>
                <a:lnTo>
                  <a:pt x="944" y="494"/>
                </a:lnTo>
                <a:lnTo>
                  <a:pt x="951" y="499"/>
                </a:lnTo>
                <a:lnTo>
                  <a:pt x="960" y="503"/>
                </a:lnTo>
                <a:lnTo>
                  <a:pt x="970" y="505"/>
                </a:lnTo>
                <a:lnTo>
                  <a:pt x="1080" y="527"/>
                </a:lnTo>
                <a:lnTo>
                  <a:pt x="1080" y="625"/>
                </a:lnTo>
                <a:lnTo>
                  <a:pt x="970" y="647"/>
                </a:lnTo>
                <a:close/>
                <a:moveTo>
                  <a:pt x="1094" y="456"/>
                </a:moveTo>
                <a:lnTo>
                  <a:pt x="984" y="434"/>
                </a:lnTo>
                <a:lnTo>
                  <a:pt x="979" y="422"/>
                </a:lnTo>
                <a:lnTo>
                  <a:pt x="975" y="411"/>
                </a:lnTo>
                <a:lnTo>
                  <a:pt x="970" y="399"/>
                </a:lnTo>
                <a:lnTo>
                  <a:pt x="964" y="387"/>
                </a:lnTo>
                <a:lnTo>
                  <a:pt x="1027" y="294"/>
                </a:lnTo>
                <a:lnTo>
                  <a:pt x="1030" y="289"/>
                </a:lnTo>
                <a:lnTo>
                  <a:pt x="1033" y="283"/>
                </a:lnTo>
                <a:lnTo>
                  <a:pt x="1036" y="277"/>
                </a:lnTo>
                <a:lnTo>
                  <a:pt x="1037" y="272"/>
                </a:lnTo>
                <a:lnTo>
                  <a:pt x="1039" y="259"/>
                </a:lnTo>
                <a:lnTo>
                  <a:pt x="1039" y="247"/>
                </a:lnTo>
                <a:lnTo>
                  <a:pt x="1037" y="235"/>
                </a:lnTo>
                <a:lnTo>
                  <a:pt x="1032" y="223"/>
                </a:lnTo>
                <a:lnTo>
                  <a:pt x="1029" y="218"/>
                </a:lnTo>
                <a:lnTo>
                  <a:pt x="1026" y="213"/>
                </a:lnTo>
                <a:lnTo>
                  <a:pt x="1023" y="208"/>
                </a:lnTo>
                <a:lnTo>
                  <a:pt x="1018" y="204"/>
                </a:lnTo>
                <a:lnTo>
                  <a:pt x="948" y="134"/>
                </a:lnTo>
                <a:lnTo>
                  <a:pt x="943" y="129"/>
                </a:lnTo>
                <a:lnTo>
                  <a:pt x="937" y="125"/>
                </a:lnTo>
                <a:lnTo>
                  <a:pt x="931" y="122"/>
                </a:lnTo>
                <a:lnTo>
                  <a:pt x="925" y="118"/>
                </a:lnTo>
                <a:lnTo>
                  <a:pt x="918" y="116"/>
                </a:lnTo>
                <a:lnTo>
                  <a:pt x="911" y="114"/>
                </a:lnTo>
                <a:lnTo>
                  <a:pt x="905" y="113"/>
                </a:lnTo>
                <a:lnTo>
                  <a:pt x="897" y="113"/>
                </a:lnTo>
                <a:lnTo>
                  <a:pt x="888" y="114"/>
                </a:lnTo>
                <a:lnTo>
                  <a:pt x="877" y="116"/>
                </a:lnTo>
                <a:lnTo>
                  <a:pt x="867" y="120"/>
                </a:lnTo>
                <a:lnTo>
                  <a:pt x="857" y="125"/>
                </a:lnTo>
                <a:lnTo>
                  <a:pt x="765" y="188"/>
                </a:lnTo>
                <a:lnTo>
                  <a:pt x="753" y="182"/>
                </a:lnTo>
                <a:lnTo>
                  <a:pt x="741" y="177"/>
                </a:lnTo>
                <a:lnTo>
                  <a:pt x="730" y="172"/>
                </a:lnTo>
                <a:lnTo>
                  <a:pt x="718" y="168"/>
                </a:lnTo>
                <a:lnTo>
                  <a:pt x="695" y="58"/>
                </a:lnTo>
                <a:lnTo>
                  <a:pt x="694" y="51"/>
                </a:lnTo>
                <a:lnTo>
                  <a:pt x="692" y="46"/>
                </a:lnTo>
                <a:lnTo>
                  <a:pt x="689" y="40"/>
                </a:lnTo>
                <a:lnTo>
                  <a:pt x="687" y="34"/>
                </a:lnTo>
                <a:lnTo>
                  <a:pt x="679" y="24"/>
                </a:lnTo>
                <a:lnTo>
                  <a:pt x="671" y="16"/>
                </a:lnTo>
                <a:lnTo>
                  <a:pt x="661" y="9"/>
                </a:lnTo>
                <a:lnTo>
                  <a:pt x="649" y="4"/>
                </a:lnTo>
                <a:lnTo>
                  <a:pt x="644" y="3"/>
                </a:lnTo>
                <a:lnTo>
                  <a:pt x="637" y="1"/>
                </a:lnTo>
                <a:lnTo>
                  <a:pt x="632" y="1"/>
                </a:lnTo>
                <a:lnTo>
                  <a:pt x="625" y="0"/>
                </a:lnTo>
                <a:lnTo>
                  <a:pt x="527" y="0"/>
                </a:lnTo>
                <a:lnTo>
                  <a:pt x="520" y="1"/>
                </a:lnTo>
                <a:lnTo>
                  <a:pt x="514" y="1"/>
                </a:lnTo>
                <a:lnTo>
                  <a:pt x="509" y="3"/>
                </a:lnTo>
                <a:lnTo>
                  <a:pt x="502" y="4"/>
                </a:lnTo>
                <a:lnTo>
                  <a:pt x="491" y="9"/>
                </a:lnTo>
                <a:lnTo>
                  <a:pt x="482" y="16"/>
                </a:lnTo>
                <a:lnTo>
                  <a:pt x="473" y="24"/>
                </a:lnTo>
                <a:lnTo>
                  <a:pt x="465" y="34"/>
                </a:lnTo>
                <a:lnTo>
                  <a:pt x="462" y="40"/>
                </a:lnTo>
                <a:lnTo>
                  <a:pt x="460" y="46"/>
                </a:lnTo>
                <a:lnTo>
                  <a:pt x="458" y="51"/>
                </a:lnTo>
                <a:lnTo>
                  <a:pt x="457" y="58"/>
                </a:lnTo>
                <a:lnTo>
                  <a:pt x="434" y="168"/>
                </a:lnTo>
                <a:lnTo>
                  <a:pt x="422" y="172"/>
                </a:lnTo>
                <a:lnTo>
                  <a:pt x="410" y="177"/>
                </a:lnTo>
                <a:lnTo>
                  <a:pt x="400" y="182"/>
                </a:lnTo>
                <a:lnTo>
                  <a:pt x="388" y="188"/>
                </a:lnTo>
                <a:lnTo>
                  <a:pt x="295" y="125"/>
                </a:lnTo>
                <a:lnTo>
                  <a:pt x="285" y="120"/>
                </a:lnTo>
                <a:lnTo>
                  <a:pt x="275" y="116"/>
                </a:lnTo>
                <a:lnTo>
                  <a:pt x="265" y="114"/>
                </a:lnTo>
                <a:lnTo>
                  <a:pt x="255" y="113"/>
                </a:lnTo>
                <a:lnTo>
                  <a:pt x="247" y="113"/>
                </a:lnTo>
                <a:lnTo>
                  <a:pt x="241" y="114"/>
                </a:lnTo>
                <a:lnTo>
                  <a:pt x="233" y="116"/>
                </a:lnTo>
                <a:lnTo>
                  <a:pt x="227" y="118"/>
                </a:lnTo>
                <a:lnTo>
                  <a:pt x="220" y="122"/>
                </a:lnTo>
                <a:lnTo>
                  <a:pt x="215" y="125"/>
                </a:lnTo>
                <a:lnTo>
                  <a:pt x="208" y="129"/>
                </a:lnTo>
                <a:lnTo>
                  <a:pt x="203" y="134"/>
                </a:lnTo>
                <a:lnTo>
                  <a:pt x="134" y="204"/>
                </a:lnTo>
                <a:lnTo>
                  <a:pt x="130" y="208"/>
                </a:lnTo>
                <a:lnTo>
                  <a:pt x="126" y="213"/>
                </a:lnTo>
                <a:lnTo>
                  <a:pt x="123" y="218"/>
                </a:lnTo>
                <a:lnTo>
                  <a:pt x="120" y="223"/>
                </a:lnTo>
                <a:lnTo>
                  <a:pt x="115" y="235"/>
                </a:lnTo>
                <a:lnTo>
                  <a:pt x="113" y="247"/>
                </a:lnTo>
                <a:lnTo>
                  <a:pt x="113" y="259"/>
                </a:lnTo>
                <a:lnTo>
                  <a:pt x="115" y="272"/>
                </a:lnTo>
                <a:lnTo>
                  <a:pt x="117" y="277"/>
                </a:lnTo>
                <a:lnTo>
                  <a:pt x="119" y="283"/>
                </a:lnTo>
                <a:lnTo>
                  <a:pt x="122" y="289"/>
                </a:lnTo>
                <a:lnTo>
                  <a:pt x="125" y="294"/>
                </a:lnTo>
                <a:lnTo>
                  <a:pt x="188" y="387"/>
                </a:lnTo>
                <a:lnTo>
                  <a:pt x="182" y="399"/>
                </a:lnTo>
                <a:lnTo>
                  <a:pt x="177" y="411"/>
                </a:lnTo>
                <a:lnTo>
                  <a:pt x="173" y="422"/>
                </a:lnTo>
                <a:lnTo>
                  <a:pt x="168" y="434"/>
                </a:lnTo>
                <a:lnTo>
                  <a:pt x="58" y="456"/>
                </a:lnTo>
                <a:lnTo>
                  <a:pt x="52" y="458"/>
                </a:lnTo>
                <a:lnTo>
                  <a:pt x="45" y="460"/>
                </a:lnTo>
                <a:lnTo>
                  <a:pt x="40" y="463"/>
                </a:lnTo>
                <a:lnTo>
                  <a:pt x="34" y="465"/>
                </a:lnTo>
                <a:lnTo>
                  <a:pt x="25" y="473"/>
                </a:lnTo>
                <a:lnTo>
                  <a:pt x="16" y="481"/>
                </a:lnTo>
                <a:lnTo>
                  <a:pt x="10" y="491"/>
                </a:lnTo>
                <a:lnTo>
                  <a:pt x="4" y="503"/>
                </a:lnTo>
                <a:lnTo>
                  <a:pt x="2" y="508"/>
                </a:lnTo>
                <a:lnTo>
                  <a:pt x="1" y="515"/>
                </a:lnTo>
                <a:lnTo>
                  <a:pt x="0" y="520"/>
                </a:lnTo>
                <a:lnTo>
                  <a:pt x="0" y="527"/>
                </a:lnTo>
                <a:lnTo>
                  <a:pt x="0" y="625"/>
                </a:lnTo>
                <a:lnTo>
                  <a:pt x="0" y="631"/>
                </a:lnTo>
                <a:lnTo>
                  <a:pt x="1" y="638"/>
                </a:lnTo>
                <a:lnTo>
                  <a:pt x="2" y="643"/>
                </a:lnTo>
                <a:lnTo>
                  <a:pt x="4" y="650"/>
                </a:lnTo>
                <a:lnTo>
                  <a:pt x="10" y="661"/>
                </a:lnTo>
                <a:lnTo>
                  <a:pt x="16" y="670"/>
                </a:lnTo>
                <a:lnTo>
                  <a:pt x="25" y="679"/>
                </a:lnTo>
                <a:lnTo>
                  <a:pt x="34" y="687"/>
                </a:lnTo>
                <a:lnTo>
                  <a:pt x="40" y="690"/>
                </a:lnTo>
                <a:lnTo>
                  <a:pt x="45" y="692"/>
                </a:lnTo>
                <a:lnTo>
                  <a:pt x="52" y="694"/>
                </a:lnTo>
                <a:lnTo>
                  <a:pt x="58" y="695"/>
                </a:lnTo>
                <a:lnTo>
                  <a:pt x="168" y="718"/>
                </a:lnTo>
                <a:lnTo>
                  <a:pt x="173" y="730"/>
                </a:lnTo>
                <a:lnTo>
                  <a:pt x="177" y="742"/>
                </a:lnTo>
                <a:lnTo>
                  <a:pt x="182" y="752"/>
                </a:lnTo>
                <a:lnTo>
                  <a:pt x="188" y="764"/>
                </a:lnTo>
                <a:lnTo>
                  <a:pt x="125" y="858"/>
                </a:lnTo>
                <a:lnTo>
                  <a:pt x="122" y="864"/>
                </a:lnTo>
                <a:lnTo>
                  <a:pt x="119" y="869"/>
                </a:lnTo>
                <a:lnTo>
                  <a:pt x="117" y="874"/>
                </a:lnTo>
                <a:lnTo>
                  <a:pt x="115" y="881"/>
                </a:lnTo>
                <a:lnTo>
                  <a:pt x="113" y="893"/>
                </a:lnTo>
                <a:lnTo>
                  <a:pt x="113" y="905"/>
                </a:lnTo>
                <a:lnTo>
                  <a:pt x="115" y="917"/>
                </a:lnTo>
                <a:lnTo>
                  <a:pt x="120" y="928"/>
                </a:lnTo>
                <a:lnTo>
                  <a:pt x="123" y="934"/>
                </a:lnTo>
                <a:lnTo>
                  <a:pt x="126" y="939"/>
                </a:lnTo>
                <a:lnTo>
                  <a:pt x="130" y="944"/>
                </a:lnTo>
                <a:lnTo>
                  <a:pt x="134" y="949"/>
                </a:lnTo>
                <a:lnTo>
                  <a:pt x="203" y="1018"/>
                </a:lnTo>
                <a:lnTo>
                  <a:pt x="208" y="1022"/>
                </a:lnTo>
                <a:lnTo>
                  <a:pt x="215" y="1027"/>
                </a:lnTo>
                <a:lnTo>
                  <a:pt x="220" y="1031"/>
                </a:lnTo>
                <a:lnTo>
                  <a:pt x="227" y="1033"/>
                </a:lnTo>
                <a:lnTo>
                  <a:pt x="233" y="1036"/>
                </a:lnTo>
                <a:lnTo>
                  <a:pt x="241" y="1038"/>
                </a:lnTo>
                <a:lnTo>
                  <a:pt x="247" y="1039"/>
                </a:lnTo>
                <a:lnTo>
                  <a:pt x="255" y="1039"/>
                </a:lnTo>
                <a:lnTo>
                  <a:pt x="265" y="1039"/>
                </a:lnTo>
                <a:lnTo>
                  <a:pt x="275" y="1036"/>
                </a:lnTo>
                <a:lnTo>
                  <a:pt x="285" y="1032"/>
                </a:lnTo>
                <a:lnTo>
                  <a:pt x="295" y="1027"/>
                </a:lnTo>
                <a:lnTo>
                  <a:pt x="388" y="964"/>
                </a:lnTo>
                <a:lnTo>
                  <a:pt x="400" y="969"/>
                </a:lnTo>
                <a:lnTo>
                  <a:pt x="410" y="975"/>
                </a:lnTo>
                <a:lnTo>
                  <a:pt x="422" y="979"/>
                </a:lnTo>
                <a:lnTo>
                  <a:pt x="434" y="984"/>
                </a:lnTo>
                <a:lnTo>
                  <a:pt x="457" y="1094"/>
                </a:lnTo>
                <a:lnTo>
                  <a:pt x="458" y="1100"/>
                </a:lnTo>
                <a:lnTo>
                  <a:pt x="460" y="1107"/>
                </a:lnTo>
                <a:lnTo>
                  <a:pt x="462" y="1112"/>
                </a:lnTo>
                <a:lnTo>
                  <a:pt x="465" y="1117"/>
                </a:lnTo>
                <a:lnTo>
                  <a:pt x="473" y="1127"/>
                </a:lnTo>
                <a:lnTo>
                  <a:pt x="482" y="1136"/>
                </a:lnTo>
                <a:lnTo>
                  <a:pt x="491" y="1142"/>
                </a:lnTo>
                <a:lnTo>
                  <a:pt x="502" y="1148"/>
                </a:lnTo>
                <a:lnTo>
                  <a:pt x="509" y="1150"/>
                </a:lnTo>
                <a:lnTo>
                  <a:pt x="514" y="1151"/>
                </a:lnTo>
                <a:lnTo>
                  <a:pt x="520" y="1152"/>
                </a:lnTo>
                <a:lnTo>
                  <a:pt x="527" y="1152"/>
                </a:lnTo>
                <a:lnTo>
                  <a:pt x="625" y="1152"/>
                </a:lnTo>
                <a:lnTo>
                  <a:pt x="632" y="1152"/>
                </a:lnTo>
                <a:lnTo>
                  <a:pt x="637" y="1151"/>
                </a:lnTo>
                <a:lnTo>
                  <a:pt x="644" y="1150"/>
                </a:lnTo>
                <a:lnTo>
                  <a:pt x="649" y="1148"/>
                </a:lnTo>
                <a:lnTo>
                  <a:pt x="661" y="1142"/>
                </a:lnTo>
                <a:lnTo>
                  <a:pt x="671" y="1136"/>
                </a:lnTo>
                <a:lnTo>
                  <a:pt x="679" y="1127"/>
                </a:lnTo>
                <a:lnTo>
                  <a:pt x="687" y="1117"/>
                </a:lnTo>
                <a:lnTo>
                  <a:pt x="689" y="1112"/>
                </a:lnTo>
                <a:lnTo>
                  <a:pt x="692" y="1107"/>
                </a:lnTo>
                <a:lnTo>
                  <a:pt x="694" y="1100"/>
                </a:lnTo>
                <a:lnTo>
                  <a:pt x="695" y="1094"/>
                </a:lnTo>
                <a:lnTo>
                  <a:pt x="718" y="984"/>
                </a:lnTo>
                <a:lnTo>
                  <a:pt x="730" y="979"/>
                </a:lnTo>
                <a:lnTo>
                  <a:pt x="741" y="975"/>
                </a:lnTo>
                <a:lnTo>
                  <a:pt x="753" y="969"/>
                </a:lnTo>
                <a:lnTo>
                  <a:pt x="765" y="964"/>
                </a:lnTo>
                <a:lnTo>
                  <a:pt x="857" y="1027"/>
                </a:lnTo>
                <a:lnTo>
                  <a:pt x="867" y="1032"/>
                </a:lnTo>
                <a:lnTo>
                  <a:pt x="877" y="1036"/>
                </a:lnTo>
                <a:lnTo>
                  <a:pt x="888" y="1039"/>
                </a:lnTo>
                <a:lnTo>
                  <a:pt x="897" y="1039"/>
                </a:lnTo>
                <a:lnTo>
                  <a:pt x="905" y="1039"/>
                </a:lnTo>
                <a:lnTo>
                  <a:pt x="911" y="1038"/>
                </a:lnTo>
                <a:lnTo>
                  <a:pt x="918" y="1036"/>
                </a:lnTo>
                <a:lnTo>
                  <a:pt x="925" y="1033"/>
                </a:lnTo>
                <a:lnTo>
                  <a:pt x="931" y="1031"/>
                </a:lnTo>
                <a:lnTo>
                  <a:pt x="937" y="1027"/>
                </a:lnTo>
                <a:lnTo>
                  <a:pt x="943" y="1022"/>
                </a:lnTo>
                <a:lnTo>
                  <a:pt x="948" y="1018"/>
                </a:lnTo>
                <a:lnTo>
                  <a:pt x="1018" y="949"/>
                </a:lnTo>
                <a:lnTo>
                  <a:pt x="1023" y="944"/>
                </a:lnTo>
                <a:lnTo>
                  <a:pt x="1026" y="939"/>
                </a:lnTo>
                <a:lnTo>
                  <a:pt x="1029" y="934"/>
                </a:lnTo>
                <a:lnTo>
                  <a:pt x="1032" y="928"/>
                </a:lnTo>
                <a:lnTo>
                  <a:pt x="1037" y="917"/>
                </a:lnTo>
                <a:lnTo>
                  <a:pt x="1039" y="905"/>
                </a:lnTo>
                <a:lnTo>
                  <a:pt x="1039" y="893"/>
                </a:lnTo>
                <a:lnTo>
                  <a:pt x="1037" y="881"/>
                </a:lnTo>
                <a:lnTo>
                  <a:pt x="1036" y="874"/>
                </a:lnTo>
                <a:lnTo>
                  <a:pt x="1033" y="869"/>
                </a:lnTo>
                <a:lnTo>
                  <a:pt x="1030" y="864"/>
                </a:lnTo>
                <a:lnTo>
                  <a:pt x="1027" y="858"/>
                </a:lnTo>
                <a:lnTo>
                  <a:pt x="964" y="764"/>
                </a:lnTo>
                <a:lnTo>
                  <a:pt x="970" y="752"/>
                </a:lnTo>
                <a:lnTo>
                  <a:pt x="975" y="742"/>
                </a:lnTo>
                <a:lnTo>
                  <a:pt x="979" y="730"/>
                </a:lnTo>
                <a:lnTo>
                  <a:pt x="984" y="718"/>
                </a:lnTo>
                <a:lnTo>
                  <a:pt x="1094" y="695"/>
                </a:lnTo>
                <a:lnTo>
                  <a:pt x="1100" y="694"/>
                </a:lnTo>
                <a:lnTo>
                  <a:pt x="1106" y="692"/>
                </a:lnTo>
                <a:lnTo>
                  <a:pt x="1112" y="690"/>
                </a:lnTo>
                <a:lnTo>
                  <a:pt x="1118" y="687"/>
                </a:lnTo>
                <a:lnTo>
                  <a:pt x="1127" y="679"/>
                </a:lnTo>
                <a:lnTo>
                  <a:pt x="1136" y="670"/>
                </a:lnTo>
                <a:lnTo>
                  <a:pt x="1143" y="661"/>
                </a:lnTo>
                <a:lnTo>
                  <a:pt x="1148" y="650"/>
                </a:lnTo>
                <a:lnTo>
                  <a:pt x="1149" y="643"/>
                </a:lnTo>
                <a:lnTo>
                  <a:pt x="1151" y="638"/>
                </a:lnTo>
                <a:lnTo>
                  <a:pt x="1151" y="631"/>
                </a:lnTo>
                <a:lnTo>
                  <a:pt x="1152" y="625"/>
                </a:lnTo>
                <a:lnTo>
                  <a:pt x="1152" y="527"/>
                </a:lnTo>
                <a:lnTo>
                  <a:pt x="1151" y="520"/>
                </a:lnTo>
                <a:lnTo>
                  <a:pt x="1151" y="515"/>
                </a:lnTo>
                <a:lnTo>
                  <a:pt x="1149" y="508"/>
                </a:lnTo>
                <a:lnTo>
                  <a:pt x="1148" y="503"/>
                </a:lnTo>
                <a:lnTo>
                  <a:pt x="1143" y="491"/>
                </a:lnTo>
                <a:lnTo>
                  <a:pt x="1136" y="481"/>
                </a:lnTo>
                <a:lnTo>
                  <a:pt x="1127" y="473"/>
                </a:lnTo>
                <a:lnTo>
                  <a:pt x="1118" y="465"/>
                </a:lnTo>
                <a:lnTo>
                  <a:pt x="1112" y="463"/>
                </a:lnTo>
                <a:lnTo>
                  <a:pt x="1106" y="460"/>
                </a:lnTo>
                <a:lnTo>
                  <a:pt x="1100" y="458"/>
                </a:lnTo>
                <a:lnTo>
                  <a:pt x="1094" y="4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4" name="Content Placeholder 2"/>
          <p:cNvSpPr txBox="1">
            <a:spLocks/>
          </p:cNvSpPr>
          <p:nvPr/>
        </p:nvSpPr>
        <p:spPr>
          <a:xfrm>
            <a:off x="275078" y="4142344"/>
            <a:ext cx="4771989" cy="2203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974725">
              <a:lnSpc>
                <a:spcPct val="100000"/>
              </a:lnSpc>
              <a:spcBef>
                <a:spcPts val="0"/>
              </a:spcBef>
              <a:buFont typeface="Arial" panose="020B0604020202020204" pitchFamily="34" charset="0"/>
              <a:buNone/>
            </a:pPr>
            <a:r>
              <a:rPr lang="en-US" sz="2000" b="1">
                <a:solidFill>
                  <a:schemeClr val="accent2">
                    <a:lumMod val="75000"/>
                  </a:schemeClr>
                </a:solidFill>
                <a:latin typeface="Times New Roman" panose="02020603050405020304" pitchFamily="18" charset="0"/>
                <a:cs typeface="Times New Roman" panose="02020603050405020304" pitchFamily="18" charset="0"/>
              </a:rPr>
              <a:t>ĐỊA PHƯƠNG: </a:t>
            </a:r>
          </a:p>
          <a:p>
            <a:pPr marL="0" indent="974725">
              <a:lnSpc>
                <a:spcPct val="100000"/>
              </a:lnSpc>
              <a:spcBef>
                <a:spcPts val="0"/>
              </a:spcBef>
              <a:buFont typeface="Arial" panose="020B0604020202020204" pitchFamily="34" charset="0"/>
              <a:buNone/>
            </a:pPr>
            <a:r>
              <a:rPr lang="en-US" sz="2000" b="1">
                <a:solidFill>
                  <a:schemeClr val="accent2">
                    <a:lumMod val="75000"/>
                  </a:schemeClr>
                </a:solidFill>
                <a:latin typeface="Times New Roman" panose="02020603050405020304" pitchFamily="18" charset="0"/>
                <a:cs typeface="Times New Roman" panose="02020603050405020304" pitchFamily="18" charset="0"/>
              </a:rPr>
              <a:t>- </a:t>
            </a:r>
            <a:r>
              <a:rPr lang="en-US" sz="2000">
                <a:solidFill>
                  <a:schemeClr val="accent2">
                    <a:lumMod val="75000"/>
                  </a:schemeClr>
                </a:solidFill>
                <a:latin typeface="Times New Roman" panose="02020603050405020304" pitchFamily="18" charset="0"/>
                <a:cs typeface="Times New Roman" panose="02020603050405020304" pitchFamily="18" charset="0"/>
              </a:rPr>
              <a:t>Đã tham mưu trình cấp có thẩm quyền hoàn thành văn bản cụ thể hóa các cơ chế, chính sách và nội dung triển khai Chương trình.</a:t>
            </a:r>
          </a:p>
          <a:p>
            <a:pPr marL="0" indent="60325" algn="just">
              <a:lnSpc>
                <a:spcPct val="100000"/>
              </a:lnSpc>
              <a:spcBef>
                <a:spcPts val="0"/>
              </a:spcBef>
              <a:buNone/>
            </a:pPr>
            <a:r>
              <a:rPr lang="en-US" sz="2000">
                <a:solidFill>
                  <a:schemeClr val="accent2">
                    <a:lumMod val="75000"/>
                  </a:schemeClr>
                </a:solidFill>
                <a:latin typeface="Times New Roman" panose="02020603050405020304" pitchFamily="18" charset="0"/>
                <a:cs typeface="Times New Roman" panose="02020603050405020304" pitchFamily="18" charset="0"/>
              </a:rPr>
              <a:t>- Chủ động tham mưu cấp có thẩm quyền ban hành các cơ chế, chính sách đặc thù .</a:t>
            </a:r>
          </a:p>
        </p:txBody>
      </p:sp>
      <p:sp>
        <p:nvSpPr>
          <p:cNvPr id="2" name="Rectangle 1"/>
          <p:cNvSpPr/>
          <p:nvPr/>
        </p:nvSpPr>
        <p:spPr>
          <a:xfrm>
            <a:off x="5047069" y="1150454"/>
            <a:ext cx="1428378" cy="4093428"/>
          </a:xfrm>
          <a:prstGeom prst="rect">
            <a:avLst/>
          </a:prstGeom>
          <a:solidFill>
            <a:schemeClr val="accent4">
              <a:lumMod val="20000"/>
              <a:lumOff val="80000"/>
            </a:schemeClr>
          </a:solidFill>
        </p:spPr>
        <p:txBody>
          <a:bodyPr wrap="square">
            <a:spAutoFit/>
          </a:bodyPr>
          <a:lstStyle/>
          <a:p>
            <a:pPr algn="ctr"/>
            <a:r>
              <a:rPr lang="en-US" sz="2000">
                <a:solidFill>
                  <a:srgbClr val="002060"/>
                </a:solidFill>
                <a:latin typeface="Times New Roman" panose="02020603050405020304" pitchFamily="18" charset="0"/>
                <a:cs typeface="Times New Roman" panose="02020603050405020304" pitchFamily="18" charset="0"/>
              </a:rPr>
              <a:t>Hệ thống cơ chế, chính sách và văn bản hướng dẫn thực hiện Chương trình giai đoạn 2021-2025 đã </a:t>
            </a:r>
            <a:r>
              <a:rPr lang="en-US" sz="2000" b="1">
                <a:solidFill>
                  <a:srgbClr val="002060"/>
                </a:solidFill>
                <a:latin typeface="Times New Roman" panose="02020603050405020304" pitchFamily="18" charset="0"/>
                <a:cs typeface="Times New Roman" panose="02020603050405020304" pitchFamily="18" charset="0"/>
              </a:rPr>
              <a:t>đầy đủ, thống nhất và đồng bộ</a:t>
            </a:r>
            <a:endParaRPr lang="en-US" sz="2000" b="1">
              <a:solidFill>
                <a:srgbClr val="002060"/>
              </a:solidFill>
            </a:endParaRPr>
          </a:p>
        </p:txBody>
      </p:sp>
      <p:pic>
        <p:nvPicPr>
          <p:cNvPr id="2050" name="Picture 2" descr="https://special.nhandan.vn/Bo-truong-NNPTNN-giu-gin-phat-huy-gia-tri-van-hoa-trong-xay-dung-nong-thon-moi/assets/n87KkRRW5G/giu-gin-phat-huy-gia-tri-van-hoa-trong-xay-dung-nong-thon-moi-them-mot-goc-nhin-ve-mot-nong-thon-dang-song-2760x1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8226" y="3618690"/>
            <a:ext cx="5293787" cy="2953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4" y="1150454"/>
            <a:ext cx="4387975" cy="2468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0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2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231602" y="-1162050"/>
            <a:ext cx="1289478" cy="100286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050" b="1">
              <a:solidFill>
                <a:srgbClr val="FFFFFF"/>
              </a:solidFill>
            </a:endParaRPr>
          </a:p>
        </p:txBody>
      </p:sp>
      <p:sp>
        <p:nvSpPr>
          <p:cNvPr id="8" name="Rectangle 6"/>
          <p:cNvSpPr/>
          <p:nvPr/>
        </p:nvSpPr>
        <p:spPr>
          <a:xfrm>
            <a:off x="656036" y="-1162050"/>
            <a:ext cx="1289478" cy="1002861"/>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050" b="1">
              <a:solidFill>
                <a:srgbClr val="FFFFFF"/>
              </a:solidFill>
            </a:endParaRPr>
          </a:p>
        </p:txBody>
      </p:sp>
      <p:sp>
        <p:nvSpPr>
          <p:cNvPr id="19" name="Slide Number Placeholder 18"/>
          <p:cNvSpPr>
            <a:spLocks noGrp="1"/>
          </p:cNvSpPr>
          <p:nvPr>
            <p:ph type="sldNum" sz="quarter" idx="12"/>
          </p:nvPr>
        </p:nvSpPr>
        <p:spPr>
          <a:xfrm>
            <a:off x="11653020" y="6492875"/>
            <a:ext cx="373753" cy="365125"/>
          </a:xfrm>
        </p:spPr>
        <p:txBody>
          <a:bodyPr/>
          <a:lstStyle/>
          <a:p>
            <a:fld id="{379D1325-624D-4B70-92F4-41355CBA5AF7}" type="slidenum">
              <a:rPr lang="en-US" b="1" smtClean="0">
                <a:solidFill>
                  <a:schemeClr val="accent6">
                    <a:lumMod val="50000"/>
                  </a:schemeClr>
                </a:solidFill>
              </a:rPr>
              <a:t>4</a:t>
            </a:fld>
            <a:endParaRPr lang="en-US" b="1">
              <a:solidFill>
                <a:schemeClr val="accent6">
                  <a:lumMod val="50000"/>
                </a:schemeClr>
              </a:solidFill>
            </a:endParaRPr>
          </a:p>
        </p:txBody>
      </p:sp>
      <p:sp>
        <p:nvSpPr>
          <p:cNvPr id="106" name="Title 1"/>
          <p:cNvSpPr txBox="1">
            <a:spLocks/>
          </p:cNvSpPr>
          <p:nvPr/>
        </p:nvSpPr>
        <p:spPr>
          <a:xfrm>
            <a:off x="1103629" y="270821"/>
            <a:ext cx="1084072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CÔNG TÁC TRUYỀN THÔNG</a:t>
            </a:r>
          </a:p>
        </p:txBody>
      </p:sp>
      <p:sp>
        <p:nvSpPr>
          <p:cNvPr id="107" name="Plaque 106"/>
          <p:cNvSpPr/>
          <p:nvPr/>
        </p:nvSpPr>
        <p:spPr>
          <a:xfrm>
            <a:off x="160655" y="191294"/>
            <a:ext cx="838200" cy="789064"/>
          </a:xfrm>
          <a:prstGeom prst="plaque">
            <a:avLst/>
          </a:prstGeom>
          <a:solidFill>
            <a:schemeClr val="accent6">
              <a:lumMod val="50000"/>
            </a:schemeClr>
          </a:solidFill>
          <a:ln>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02</a:t>
            </a:r>
          </a:p>
        </p:txBody>
      </p:sp>
      <p:sp>
        <p:nvSpPr>
          <p:cNvPr id="47" name="六边形 64">
            <a:extLst>
              <a:ext uri="{FF2B5EF4-FFF2-40B4-BE49-F238E27FC236}">
                <a16:creationId xmlns:a16="http://schemas.microsoft.com/office/drawing/2014/main" id="{E510FCF8-2A82-4C2C-AA32-A9152294F5D2}"/>
              </a:ext>
            </a:extLst>
          </p:cNvPr>
          <p:cNvSpPr/>
          <p:nvPr/>
        </p:nvSpPr>
        <p:spPr>
          <a:xfrm>
            <a:off x="3300996" y="952225"/>
            <a:ext cx="577314" cy="334037"/>
          </a:xfrm>
          <a:prstGeom prst="hexagon">
            <a:avLst/>
          </a:prstGeom>
          <a:solidFill>
            <a:srgbClr val="FF9900"/>
          </a:solidFill>
          <a:ln>
            <a:noFill/>
          </a:ln>
          <a:effectLst>
            <a:outerShdw blurRad="254000" dist="127000" dir="8100000" algn="tr" rotWithShape="0">
              <a:prstClr val="black">
                <a:alpha val="6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9" name="六边形 66">
            <a:extLst>
              <a:ext uri="{FF2B5EF4-FFF2-40B4-BE49-F238E27FC236}">
                <a16:creationId xmlns:a16="http://schemas.microsoft.com/office/drawing/2014/main" id="{643EE206-B646-4C00-BC8D-FB626EC8DE36}"/>
              </a:ext>
            </a:extLst>
          </p:cNvPr>
          <p:cNvSpPr/>
          <p:nvPr/>
        </p:nvSpPr>
        <p:spPr>
          <a:xfrm>
            <a:off x="8894580" y="952224"/>
            <a:ext cx="577314" cy="334037"/>
          </a:xfrm>
          <a:prstGeom prst="hexagon">
            <a:avLst/>
          </a:prstGeom>
          <a:solidFill>
            <a:srgbClr val="FF9900"/>
          </a:solidFill>
          <a:ln>
            <a:noFill/>
          </a:ln>
          <a:effectLst>
            <a:outerShdw blurRad="254000" dist="127000" dir="8100000" algn="tr" rotWithShape="0">
              <a:prstClr val="black">
                <a:alpha val="6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0" name="TextBox 59">
            <a:extLst>
              <a:ext uri="{FF2B5EF4-FFF2-40B4-BE49-F238E27FC236}">
                <a16:creationId xmlns:a16="http://schemas.microsoft.com/office/drawing/2014/main" id="{85B87699-9C77-47A2-8C2D-F146F6FF0A4D}"/>
              </a:ext>
            </a:extLst>
          </p:cNvPr>
          <p:cNvSpPr txBox="1"/>
          <p:nvPr/>
        </p:nvSpPr>
        <p:spPr>
          <a:xfrm>
            <a:off x="3434866" y="2139700"/>
            <a:ext cx="5589864" cy="4401205"/>
          </a:xfrm>
          <a:prstGeom prst="rect">
            <a:avLst/>
          </a:prstGeom>
          <a:noFill/>
          <a:ln>
            <a:noFill/>
          </a:ln>
          <a:scene3d>
            <a:camera prst="orthographicFront"/>
            <a:lightRig rig="threePt" dir="t"/>
          </a:scene3d>
          <a:sp3d>
            <a:bevelB/>
          </a:sp3d>
        </p:spPr>
        <p:txBody>
          <a:bodyPr wrap="square" rtlCol="0">
            <a:spAutoFit/>
          </a:bodyPr>
          <a:lstStyle/>
          <a:p>
            <a:pPr algn="just"/>
            <a:r>
              <a:rPr lang="en-US" sz="2000" b="1" dirty="0">
                <a:solidFill>
                  <a:srgbClr val="002060"/>
                </a:solidFill>
                <a:latin typeface="Times New Roman" panose="02020603050405020304" pitchFamily="18" charset="0"/>
                <a:cs typeface="Times New Roman" panose="02020603050405020304" pitchFamily="18" charset="0"/>
              </a:rPr>
              <a:t>TRUNG ƯƠNG:</a:t>
            </a:r>
          </a:p>
          <a:p>
            <a:pPr algn="just"/>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tuyên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tiếp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tục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đẩy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mạnh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thường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xuyên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tải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điệp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về</a:t>
            </a:r>
            <a:r>
              <a:rPr lang="en-US" sz="2000" dirty="0">
                <a:solidFill>
                  <a:srgbClr val="002060"/>
                </a:solidFill>
                <a:latin typeface="Times New Roman" panose="02020603050405020304" pitchFamily="18" charset="0"/>
                <a:cs typeface="Times New Roman" panose="02020603050405020304" pitchFamily="18" charset="0"/>
              </a:rPr>
              <a:t> </a:t>
            </a:r>
            <a:r>
              <a:rPr lang="de-DE" sz="2000" dirty="0">
                <a:solidFill>
                  <a:srgbClr val="002060"/>
                </a:solidFill>
                <a:latin typeface="Times New Roman" pitchFamily="18" charset="0"/>
                <a:cs typeface="Times New Roman" pitchFamily="18" charset="0"/>
              </a:rPr>
              <a:t>phát triển bền vững, phát huy tính đa giá trị của nông nghiệp, nông thôn, vai trò của cộng đồng, cán bộ cơ sở trên VTV1, VOV, VTC16, trên các báo điện tử và báo giấy, website, fanpage nông thôn mới,...</a:t>
            </a:r>
            <a:r>
              <a:rPr lang="de-DE" sz="2000" dirty="0">
                <a:solidFill>
                  <a:srgbClr val="002060"/>
                </a:solidFill>
              </a:rPr>
              <a:t> </a:t>
            </a:r>
            <a:endParaRPr lang="en-US" sz="2000" dirty="0">
              <a:solidFill>
                <a:srgbClr val="002060"/>
              </a:solidFill>
              <a:latin typeface="Times New Roman" panose="02020603050405020304" pitchFamily="18" charset="0"/>
              <a:cs typeface="Times New Roman" panose="02020603050405020304" pitchFamily="18" charset="0"/>
            </a:endParaRPr>
          </a:p>
          <a:p>
            <a:pPr algn="just"/>
            <a:r>
              <a:rPr lang="en-US" sz="2000" dirty="0">
                <a:solidFill>
                  <a:srgbClr val="002060"/>
                </a:solidFill>
                <a:latin typeface="Times New Roman" panose="02020603050405020304" pitchFamily="18" charset="0"/>
                <a:cs typeface="Times New Roman" panose="02020603050405020304" pitchFamily="18" charset="0"/>
              </a:rPr>
              <a:t>- </a:t>
            </a:r>
            <a:r>
              <a:rPr lang="de-DE" sz="2000" dirty="0">
                <a:solidFill>
                  <a:srgbClr val="002060"/>
                </a:solidFill>
                <a:latin typeface="Times New Roman" pitchFamily="18" charset="0"/>
                <a:ea typeface="Tahoma" pitchFamily="34" charset="0"/>
                <a:cs typeface="Times New Roman" pitchFamily="18" charset="0"/>
              </a:rPr>
              <a:t>Biên soạn, giới thiệu </a:t>
            </a:r>
            <a:r>
              <a:rPr lang="de-DE" sz="2000" dirty="0">
                <a:solidFill>
                  <a:srgbClr val="FF0000"/>
                </a:solidFill>
                <a:latin typeface="Times New Roman" pitchFamily="18" charset="0"/>
                <a:ea typeface="Tahoma" pitchFamily="34" charset="0"/>
                <a:cs typeface="Times New Roman" pitchFamily="18" charset="0"/>
              </a:rPr>
              <a:t>149 mô hình</a:t>
            </a:r>
            <a:r>
              <a:rPr lang="de-DE" sz="2000" dirty="0">
                <a:solidFill>
                  <a:srgbClr val="002060"/>
                </a:solidFill>
                <a:latin typeface="Times New Roman" pitchFamily="18" charset="0"/>
                <a:ea typeface="Tahoma" pitchFamily="34" charset="0"/>
                <a:cs typeface="Times New Roman" pitchFamily="18" charset="0"/>
              </a:rPr>
              <a:t>, sáng kiến hay trong xây dựng nông thôn mới ở các địa phương trên cả nước để các địa phương học tập kinh nghiệm</a:t>
            </a:r>
            <a:r>
              <a:rPr lang="en-US" sz="2000" dirty="0">
                <a:solidFill>
                  <a:srgbClr val="002060"/>
                </a:solidFill>
                <a:latin typeface="Times New Roman" pitchFamily="18" charset="0"/>
                <a:ea typeface="Tahoma" pitchFamily="34" charset="0"/>
                <a:cs typeface="Times New Roman" pitchFamily="18" charset="0"/>
              </a:rPr>
              <a:t>.</a:t>
            </a:r>
          </a:p>
          <a:p>
            <a:pPr algn="just"/>
            <a:r>
              <a:rPr lang="en-US" sz="2000" dirty="0">
                <a:solidFill>
                  <a:srgbClr val="002060"/>
                </a:solidFill>
                <a:latin typeface="Times New Roman" pitchFamily="18" charset="0"/>
                <a:ea typeface="Tahoma" pitchFamily="34" charset="0"/>
                <a:cs typeface="Times New Roman" pitchFamily="18" charset="0"/>
              </a:rPr>
              <a:t>- </a:t>
            </a:r>
            <a:r>
              <a:rPr lang="en-US" sz="2000" dirty="0" err="1">
                <a:solidFill>
                  <a:srgbClr val="002060"/>
                </a:solidFill>
                <a:latin typeface="Times New Roman" pitchFamily="18" charset="0"/>
                <a:ea typeface="Tahoma" pitchFamily="34" charset="0"/>
                <a:cs typeface="Times New Roman" pitchFamily="18" charset="0"/>
              </a:rPr>
              <a:t>Kế</a:t>
            </a:r>
            <a:r>
              <a:rPr lang="en-US" sz="2000" dirty="0">
                <a:solidFill>
                  <a:srgbClr val="002060"/>
                </a:solidFill>
                <a:latin typeface="Times New Roman" pitchFamily="18" charset="0"/>
                <a:ea typeface="Tahoma" pitchFamily="34" charset="0"/>
                <a:cs typeface="Times New Roman" pitchFamily="18" charset="0"/>
              </a:rPr>
              <a:t> </a:t>
            </a:r>
            <a:r>
              <a:rPr lang="en-US" sz="2000" dirty="0" err="1">
                <a:solidFill>
                  <a:srgbClr val="002060"/>
                </a:solidFill>
                <a:latin typeface="Times New Roman" pitchFamily="18" charset="0"/>
                <a:ea typeface="Tahoma" pitchFamily="34" charset="0"/>
                <a:cs typeface="Times New Roman" pitchFamily="18" charset="0"/>
              </a:rPr>
              <a:t>hoạch</a:t>
            </a:r>
            <a:r>
              <a:rPr lang="en-US" sz="2000" dirty="0">
                <a:solidFill>
                  <a:srgbClr val="002060"/>
                </a:solidFill>
                <a:latin typeface="Times New Roman" pitchFamily="18" charset="0"/>
                <a:ea typeface="Tahoma" pitchFamily="34" charset="0"/>
                <a:cs typeface="Times New Roman" pitchFamily="18" charset="0"/>
              </a:rPr>
              <a:t> </a:t>
            </a:r>
            <a:r>
              <a:rPr lang="de-DE" sz="2000" dirty="0">
                <a:solidFill>
                  <a:srgbClr val="002060"/>
                </a:solidFill>
                <a:latin typeface="Times New Roman" panose="02020603050405020304" pitchFamily="18" charset="0"/>
                <a:cs typeface="Times New Roman" panose="02020603050405020304" pitchFamily="18" charset="0"/>
              </a:rPr>
              <a:t>Hội nghị biểu dương điển hình tiên tiến thực hiện Phong trào “Cả nước chung sức xây dựng NTM” trong ngành nông nghiệp và phát triển nông thôn (Dự kiến Quý 4/2024).</a:t>
            </a:r>
            <a:r>
              <a:rPr lang="en-US" sz="2000" dirty="0">
                <a:solidFill>
                  <a:srgbClr val="002060"/>
                </a:solidFill>
                <a:latin typeface="Times New Roman" panose="02020603050405020304" pitchFamily="18" charset="0"/>
                <a:cs typeface="Times New Roman" panose="02020603050405020304" pitchFamily="18" charset="0"/>
              </a:rPr>
              <a:t> </a:t>
            </a:r>
          </a:p>
        </p:txBody>
      </p:sp>
      <p:sp>
        <p:nvSpPr>
          <p:cNvPr id="61" name="TextBox 60">
            <a:extLst>
              <a:ext uri="{FF2B5EF4-FFF2-40B4-BE49-F238E27FC236}">
                <a16:creationId xmlns:a16="http://schemas.microsoft.com/office/drawing/2014/main" id="{4DEA8EE7-B8DC-4364-B72A-E3F483039698}"/>
              </a:ext>
            </a:extLst>
          </p:cNvPr>
          <p:cNvSpPr txBox="1"/>
          <p:nvPr/>
        </p:nvSpPr>
        <p:spPr>
          <a:xfrm>
            <a:off x="9332842" y="2141094"/>
            <a:ext cx="2611507" cy="3785652"/>
          </a:xfrm>
          <a:prstGeom prst="rect">
            <a:avLst/>
          </a:prstGeom>
          <a:noFill/>
          <a:ln>
            <a:noFill/>
          </a:ln>
          <a:scene3d>
            <a:camera prst="orthographicFront"/>
            <a:lightRig rig="threePt" dir="t"/>
          </a:scene3d>
          <a:sp3d>
            <a:bevelB/>
          </a:sp3d>
        </p:spPr>
        <p:txBody>
          <a:bodyPr wrap="square" rtlCol="0">
            <a:spAutoFit/>
          </a:bodyPr>
          <a:lstStyle/>
          <a:p>
            <a:pPr algn="just"/>
            <a:r>
              <a:rPr lang="en-US" sz="2000" b="1"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ĐỊA PHƯƠNG</a:t>
            </a:r>
          </a:p>
          <a:p>
            <a:pPr algn="just"/>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Công</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tuyên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thực</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xuyên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đa</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dạng</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về</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Bến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Tre…)</a:t>
            </a:r>
          </a:p>
          <a:p>
            <a:pPr algn="just"/>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Đẩy</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mạnh</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phong</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trào</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xây</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dựng</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da-DK"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cảnh quan môi trường sáng - xanh - sạch - đẹp</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(Bình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Lâm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Bình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Thuận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Cần</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Thơ</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Nghệ</a:t>
            </a:r>
            <a:r>
              <a:rPr lang="en-US" sz="2000" dirty="0">
                <a:solidFill>
                  <a:schemeClr val="accent2">
                    <a:lumMod val="50000"/>
                  </a:schemeClr>
                </a:solidFill>
                <a:latin typeface="Times New Roman" panose="02020603050405020304" pitchFamily="18" charset="0"/>
                <a:ea typeface="Cambria" panose="02040503050406030204" pitchFamily="18" charset="0"/>
                <a:cs typeface="Times New Roman" panose="02020603050405020304" pitchFamily="18" charset="0"/>
              </a:rPr>
              <a:t> An…)</a:t>
            </a:r>
          </a:p>
        </p:txBody>
      </p:sp>
      <p:pic>
        <p:nvPicPr>
          <p:cNvPr id="2" name="Picture 1"/>
          <p:cNvPicPr>
            <a:picLocks noChangeAspect="1"/>
          </p:cNvPicPr>
          <p:nvPr/>
        </p:nvPicPr>
        <p:blipFill>
          <a:blip r:embed="rId2"/>
          <a:stretch>
            <a:fillRect/>
          </a:stretch>
        </p:blipFill>
        <p:spPr>
          <a:xfrm>
            <a:off x="9819860" y="847396"/>
            <a:ext cx="2043207" cy="1184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stretch>
            <a:fillRect/>
          </a:stretch>
        </p:blipFill>
        <p:spPr>
          <a:xfrm>
            <a:off x="4258146" y="885107"/>
            <a:ext cx="1729385" cy="1146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014" y="1236150"/>
            <a:ext cx="2800812" cy="4988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62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91900" y="5004840"/>
            <a:ext cx="10068560" cy="1281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5" indent="346075" algn="just">
              <a:lnSpc>
                <a:spcPct val="120000"/>
              </a:lnSpc>
              <a:spcBef>
                <a:spcPts val="0"/>
              </a:spcBef>
              <a:buNone/>
            </a:pPr>
            <a:r>
              <a:rPr lang="en-US" sz="2000">
                <a:solidFill>
                  <a:srgbClr val="002060"/>
                </a:solidFill>
                <a:latin typeface="Times New Roman" panose="02020603050405020304" pitchFamily="18" charset="0"/>
                <a:cs typeface="Times New Roman" panose="02020603050405020304" pitchFamily="18" charset="0"/>
              </a:rPr>
              <a:t>- VPĐP nông thôn mới TW đã tổ chức 20 lớp tập huấn cho cán bộ nòng cốt về NTM và nhiều lớp tập huấn chuyên sâu về các chương trình chuyên đề.</a:t>
            </a:r>
          </a:p>
          <a:p>
            <a:pPr marL="111125" indent="346075" algn="just">
              <a:lnSpc>
                <a:spcPct val="120000"/>
              </a:lnSpc>
              <a:spcBef>
                <a:spcPts val="0"/>
              </a:spcBef>
              <a:buNone/>
            </a:pPr>
            <a:r>
              <a:rPr lang="en-US" sz="2000">
                <a:solidFill>
                  <a:srgbClr val="002060"/>
                </a:solidFill>
                <a:latin typeface="Times New Roman" panose="02020603050405020304" pitchFamily="18" charset="0"/>
                <a:cs typeface="Times New Roman" panose="02020603050405020304" pitchFamily="18" charset="0"/>
              </a:rPr>
              <a:t>- Các địa phương đã tổ chức 2.238 lớp tập huấn cho cộng đồng và người dân.</a:t>
            </a:r>
          </a:p>
        </p:txBody>
      </p:sp>
      <p:sp>
        <p:nvSpPr>
          <p:cNvPr id="8" name="Content Placeholder 2"/>
          <p:cNvSpPr txBox="1">
            <a:spLocks/>
          </p:cNvSpPr>
          <p:nvPr/>
        </p:nvSpPr>
        <p:spPr>
          <a:xfrm>
            <a:off x="4365046" y="2256046"/>
            <a:ext cx="2722880" cy="6807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200" b="1">
                <a:solidFill>
                  <a:srgbClr val="002060"/>
                </a:solidFill>
                <a:latin typeface="Times New Roman" panose="02020603050405020304" pitchFamily="18" charset="0"/>
                <a:cs typeface="Times New Roman" panose="02020603050405020304" pitchFamily="18" charset="0"/>
              </a:rPr>
              <a:t>NÂNG CAO NĂNG LỰC, HƯỚNG DẪN TRIỂN KHAI</a:t>
            </a:r>
          </a:p>
          <a:p>
            <a:pPr marL="396875" indent="577850" algn="ctr">
              <a:lnSpc>
                <a:spcPct val="100000"/>
              </a:lnSpc>
              <a:spcBef>
                <a:spcPts val="0"/>
              </a:spcBef>
              <a:buFont typeface="Arial" panose="020B0604020202020204" pitchFamily="34" charset="0"/>
              <a:buNone/>
            </a:pPr>
            <a:r>
              <a:rPr lang="en-US" sz="2200">
                <a:solidFill>
                  <a:srgbClr val="002060"/>
                </a:solidFill>
                <a:latin typeface="Times New Roman" panose="02020603050405020304" pitchFamily="18" charset="0"/>
                <a:cs typeface="Times New Roman" panose="02020603050405020304" pitchFamily="18" charset="0"/>
              </a:rPr>
              <a:t> </a:t>
            </a:r>
          </a:p>
        </p:txBody>
      </p:sp>
      <p:sp>
        <p:nvSpPr>
          <p:cNvPr id="9" name="Oval 25">
            <a:extLst>
              <a:ext uri="{FF2B5EF4-FFF2-40B4-BE49-F238E27FC236}">
                <a16:creationId xmlns:a16="http://schemas.microsoft.com/office/drawing/2014/main" id="{7672853E-AA9E-4A5C-BD3E-752D552654EE}"/>
              </a:ext>
            </a:extLst>
          </p:cNvPr>
          <p:cNvSpPr/>
          <p:nvPr/>
        </p:nvSpPr>
        <p:spPr>
          <a:xfrm>
            <a:off x="5202405" y="1427949"/>
            <a:ext cx="723775" cy="72377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0" name="Freeform 124">
            <a:extLst>
              <a:ext uri="{FF2B5EF4-FFF2-40B4-BE49-F238E27FC236}">
                <a16:creationId xmlns:a16="http://schemas.microsoft.com/office/drawing/2014/main" id="{5D01072C-BA96-4DD2-9EBD-78B62A9258F2}"/>
              </a:ext>
            </a:extLst>
          </p:cNvPr>
          <p:cNvSpPr>
            <a:spLocks noEditPoints="1"/>
          </p:cNvSpPr>
          <p:nvPr/>
        </p:nvSpPr>
        <p:spPr bwMode="auto">
          <a:xfrm>
            <a:off x="5651625" y="1561237"/>
            <a:ext cx="457200" cy="457200"/>
          </a:xfrm>
          <a:custGeom>
            <a:avLst/>
            <a:gdLst>
              <a:gd name="T0" fmla="*/ 924 w 1152"/>
              <a:gd name="T1" fmla="*/ 677 h 1152"/>
              <a:gd name="T2" fmla="*/ 896 w 1152"/>
              <a:gd name="T3" fmla="*/ 742 h 1152"/>
              <a:gd name="T4" fmla="*/ 905 w 1152"/>
              <a:gd name="T5" fmla="*/ 804 h 1152"/>
              <a:gd name="T6" fmla="*/ 765 w 1152"/>
              <a:gd name="T7" fmla="*/ 893 h 1152"/>
              <a:gd name="T8" fmla="*/ 704 w 1152"/>
              <a:gd name="T9" fmla="*/ 912 h 1152"/>
              <a:gd name="T10" fmla="*/ 653 w 1152"/>
              <a:gd name="T11" fmla="*/ 952 h 1152"/>
              <a:gd name="T12" fmla="*/ 499 w 1152"/>
              <a:gd name="T13" fmla="*/ 952 h 1152"/>
              <a:gd name="T14" fmla="*/ 448 w 1152"/>
              <a:gd name="T15" fmla="*/ 912 h 1152"/>
              <a:gd name="T16" fmla="*/ 388 w 1152"/>
              <a:gd name="T17" fmla="*/ 893 h 1152"/>
              <a:gd name="T18" fmla="*/ 247 w 1152"/>
              <a:gd name="T19" fmla="*/ 804 h 1152"/>
              <a:gd name="T20" fmla="*/ 256 w 1152"/>
              <a:gd name="T21" fmla="*/ 742 h 1152"/>
              <a:gd name="T22" fmla="*/ 228 w 1152"/>
              <a:gd name="T23" fmla="*/ 677 h 1152"/>
              <a:gd name="T24" fmla="*/ 72 w 1152"/>
              <a:gd name="T25" fmla="*/ 625 h 1152"/>
              <a:gd name="T26" fmla="*/ 222 w 1152"/>
              <a:gd name="T27" fmla="*/ 482 h 1152"/>
              <a:gd name="T28" fmla="*/ 253 w 1152"/>
              <a:gd name="T29" fmla="*/ 420 h 1152"/>
              <a:gd name="T30" fmla="*/ 253 w 1152"/>
              <a:gd name="T31" fmla="*/ 356 h 1152"/>
              <a:gd name="T32" fmla="*/ 378 w 1152"/>
              <a:gd name="T33" fmla="*/ 259 h 1152"/>
              <a:gd name="T34" fmla="*/ 438 w 1152"/>
              <a:gd name="T35" fmla="*/ 244 h 1152"/>
              <a:gd name="T36" fmla="*/ 495 w 1152"/>
              <a:gd name="T37" fmla="*/ 208 h 1152"/>
              <a:gd name="T38" fmla="*/ 649 w 1152"/>
              <a:gd name="T39" fmla="*/ 192 h 1152"/>
              <a:gd name="T40" fmla="*/ 694 w 1152"/>
              <a:gd name="T41" fmla="*/ 236 h 1152"/>
              <a:gd name="T42" fmla="*/ 756 w 1152"/>
              <a:gd name="T43" fmla="*/ 259 h 1152"/>
              <a:gd name="T44" fmla="*/ 967 w 1152"/>
              <a:gd name="T45" fmla="*/ 255 h 1152"/>
              <a:gd name="T46" fmla="*/ 894 w 1152"/>
              <a:gd name="T47" fmla="*/ 401 h 1152"/>
              <a:gd name="T48" fmla="*/ 919 w 1152"/>
              <a:gd name="T49" fmla="*/ 466 h 1152"/>
              <a:gd name="T50" fmla="*/ 970 w 1152"/>
              <a:gd name="T51" fmla="*/ 505 h 1152"/>
              <a:gd name="T52" fmla="*/ 975 w 1152"/>
              <a:gd name="T53" fmla="*/ 411 h 1152"/>
              <a:gd name="T54" fmla="*/ 1037 w 1152"/>
              <a:gd name="T55" fmla="*/ 272 h 1152"/>
              <a:gd name="T56" fmla="*/ 1023 w 1152"/>
              <a:gd name="T57" fmla="*/ 208 h 1152"/>
              <a:gd name="T58" fmla="*/ 918 w 1152"/>
              <a:gd name="T59" fmla="*/ 116 h 1152"/>
              <a:gd name="T60" fmla="*/ 857 w 1152"/>
              <a:gd name="T61" fmla="*/ 125 h 1152"/>
              <a:gd name="T62" fmla="*/ 694 w 1152"/>
              <a:gd name="T63" fmla="*/ 51 h 1152"/>
              <a:gd name="T64" fmla="*/ 649 w 1152"/>
              <a:gd name="T65" fmla="*/ 4 h 1152"/>
              <a:gd name="T66" fmla="*/ 514 w 1152"/>
              <a:gd name="T67" fmla="*/ 1 h 1152"/>
              <a:gd name="T68" fmla="*/ 462 w 1152"/>
              <a:gd name="T69" fmla="*/ 40 h 1152"/>
              <a:gd name="T70" fmla="*/ 400 w 1152"/>
              <a:gd name="T71" fmla="*/ 182 h 1152"/>
              <a:gd name="T72" fmla="*/ 247 w 1152"/>
              <a:gd name="T73" fmla="*/ 113 h 1152"/>
              <a:gd name="T74" fmla="*/ 203 w 1152"/>
              <a:gd name="T75" fmla="*/ 134 h 1152"/>
              <a:gd name="T76" fmla="*/ 113 w 1152"/>
              <a:gd name="T77" fmla="*/ 247 h 1152"/>
              <a:gd name="T78" fmla="*/ 188 w 1152"/>
              <a:gd name="T79" fmla="*/ 387 h 1152"/>
              <a:gd name="T80" fmla="*/ 45 w 1152"/>
              <a:gd name="T81" fmla="*/ 460 h 1152"/>
              <a:gd name="T82" fmla="*/ 2 w 1152"/>
              <a:gd name="T83" fmla="*/ 508 h 1152"/>
              <a:gd name="T84" fmla="*/ 2 w 1152"/>
              <a:gd name="T85" fmla="*/ 643 h 1152"/>
              <a:gd name="T86" fmla="*/ 45 w 1152"/>
              <a:gd name="T87" fmla="*/ 692 h 1152"/>
              <a:gd name="T88" fmla="*/ 188 w 1152"/>
              <a:gd name="T89" fmla="*/ 764 h 1152"/>
              <a:gd name="T90" fmla="*/ 113 w 1152"/>
              <a:gd name="T91" fmla="*/ 905 h 1152"/>
              <a:gd name="T92" fmla="*/ 203 w 1152"/>
              <a:gd name="T93" fmla="*/ 1018 h 1152"/>
              <a:gd name="T94" fmla="*/ 247 w 1152"/>
              <a:gd name="T95" fmla="*/ 1039 h 1152"/>
              <a:gd name="T96" fmla="*/ 400 w 1152"/>
              <a:gd name="T97" fmla="*/ 969 h 1152"/>
              <a:gd name="T98" fmla="*/ 462 w 1152"/>
              <a:gd name="T99" fmla="*/ 1112 h 1152"/>
              <a:gd name="T100" fmla="*/ 514 w 1152"/>
              <a:gd name="T101" fmla="*/ 1151 h 1152"/>
              <a:gd name="T102" fmla="*/ 649 w 1152"/>
              <a:gd name="T103" fmla="*/ 1148 h 1152"/>
              <a:gd name="T104" fmla="*/ 694 w 1152"/>
              <a:gd name="T105" fmla="*/ 1100 h 1152"/>
              <a:gd name="T106" fmla="*/ 857 w 1152"/>
              <a:gd name="T107" fmla="*/ 1027 h 1152"/>
              <a:gd name="T108" fmla="*/ 918 w 1152"/>
              <a:gd name="T109" fmla="*/ 1036 h 1152"/>
              <a:gd name="T110" fmla="*/ 1023 w 1152"/>
              <a:gd name="T111" fmla="*/ 944 h 1152"/>
              <a:gd name="T112" fmla="*/ 1037 w 1152"/>
              <a:gd name="T113" fmla="*/ 881 h 1152"/>
              <a:gd name="T114" fmla="*/ 975 w 1152"/>
              <a:gd name="T115" fmla="*/ 742 h 1152"/>
              <a:gd name="T116" fmla="*/ 1118 w 1152"/>
              <a:gd name="T117" fmla="*/ 687 h 1152"/>
              <a:gd name="T118" fmla="*/ 1151 w 1152"/>
              <a:gd name="T119" fmla="*/ 631 h 1152"/>
              <a:gd name="T120" fmla="*/ 1143 w 1152"/>
              <a:gd name="T121" fmla="*/ 491 h 1152"/>
              <a:gd name="T122" fmla="*/ 1094 w 1152"/>
              <a:gd name="T123" fmla="*/ 45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2" h="1152">
                <a:moveTo>
                  <a:pt x="970" y="647"/>
                </a:moveTo>
                <a:lnTo>
                  <a:pt x="960" y="650"/>
                </a:lnTo>
                <a:lnTo>
                  <a:pt x="951" y="653"/>
                </a:lnTo>
                <a:lnTo>
                  <a:pt x="944" y="657"/>
                </a:lnTo>
                <a:lnTo>
                  <a:pt x="936" y="664"/>
                </a:lnTo>
                <a:lnTo>
                  <a:pt x="930" y="670"/>
                </a:lnTo>
                <a:lnTo>
                  <a:pt x="924" y="677"/>
                </a:lnTo>
                <a:lnTo>
                  <a:pt x="919" y="685"/>
                </a:lnTo>
                <a:lnTo>
                  <a:pt x="916" y="694"/>
                </a:lnTo>
                <a:lnTo>
                  <a:pt x="913" y="704"/>
                </a:lnTo>
                <a:lnTo>
                  <a:pt x="908" y="714"/>
                </a:lnTo>
                <a:lnTo>
                  <a:pt x="904" y="723"/>
                </a:lnTo>
                <a:lnTo>
                  <a:pt x="900" y="733"/>
                </a:lnTo>
                <a:lnTo>
                  <a:pt x="896" y="742"/>
                </a:lnTo>
                <a:lnTo>
                  <a:pt x="894" y="750"/>
                </a:lnTo>
                <a:lnTo>
                  <a:pt x="893" y="760"/>
                </a:lnTo>
                <a:lnTo>
                  <a:pt x="893" y="769"/>
                </a:lnTo>
                <a:lnTo>
                  <a:pt x="894" y="778"/>
                </a:lnTo>
                <a:lnTo>
                  <a:pt x="896" y="787"/>
                </a:lnTo>
                <a:lnTo>
                  <a:pt x="900" y="796"/>
                </a:lnTo>
                <a:lnTo>
                  <a:pt x="905" y="804"/>
                </a:lnTo>
                <a:lnTo>
                  <a:pt x="967" y="898"/>
                </a:lnTo>
                <a:lnTo>
                  <a:pt x="897" y="967"/>
                </a:lnTo>
                <a:lnTo>
                  <a:pt x="805" y="905"/>
                </a:lnTo>
                <a:lnTo>
                  <a:pt x="795" y="899"/>
                </a:lnTo>
                <a:lnTo>
                  <a:pt x="785" y="895"/>
                </a:lnTo>
                <a:lnTo>
                  <a:pt x="774" y="893"/>
                </a:lnTo>
                <a:lnTo>
                  <a:pt x="765" y="893"/>
                </a:lnTo>
                <a:lnTo>
                  <a:pt x="756" y="893"/>
                </a:lnTo>
                <a:lnTo>
                  <a:pt x="748" y="894"/>
                </a:lnTo>
                <a:lnTo>
                  <a:pt x="741" y="896"/>
                </a:lnTo>
                <a:lnTo>
                  <a:pt x="733" y="899"/>
                </a:lnTo>
                <a:lnTo>
                  <a:pt x="724" y="904"/>
                </a:lnTo>
                <a:lnTo>
                  <a:pt x="714" y="908"/>
                </a:lnTo>
                <a:lnTo>
                  <a:pt x="704" y="912"/>
                </a:lnTo>
                <a:lnTo>
                  <a:pt x="694" y="915"/>
                </a:lnTo>
                <a:lnTo>
                  <a:pt x="686" y="920"/>
                </a:lnTo>
                <a:lnTo>
                  <a:pt x="677" y="924"/>
                </a:lnTo>
                <a:lnTo>
                  <a:pt x="670" y="930"/>
                </a:lnTo>
                <a:lnTo>
                  <a:pt x="663" y="936"/>
                </a:lnTo>
                <a:lnTo>
                  <a:pt x="658" y="944"/>
                </a:lnTo>
                <a:lnTo>
                  <a:pt x="653" y="952"/>
                </a:lnTo>
                <a:lnTo>
                  <a:pt x="650" y="961"/>
                </a:lnTo>
                <a:lnTo>
                  <a:pt x="647" y="969"/>
                </a:lnTo>
                <a:lnTo>
                  <a:pt x="625" y="1080"/>
                </a:lnTo>
                <a:lnTo>
                  <a:pt x="527" y="1080"/>
                </a:lnTo>
                <a:lnTo>
                  <a:pt x="505" y="969"/>
                </a:lnTo>
                <a:lnTo>
                  <a:pt x="502" y="961"/>
                </a:lnTo>
                <a:lnTo>
                  <a:pt x="499" y="952"/>
                </a:lnTo>
                <a:lnTo>
                  <a:pt x="495" y="944"/>
                </a:lnTo>
                <a:lnTo>
                  <a:pt x="489" y="936"/>
                </a:lnTo>
                <a:lnTo>
                  <a:pt x="483" y="930"/>
                </a:lnTo>
                <a:lnTo>
                  <a:pt x="475" y="924"/>
                </a:lnTo>
                <a:lnTo>
                  <a:pt x="466" y="920"/>
                </a:lnTo>
                <a:lnTo>
                  <a:pt x="458" y="915"/>
                </a:lnTo>
                <a:lnTo>
                  <a:pt x="448" y="912"/>
                </a:lnTo>
                <a:lnTo>
                  <a:pt x="438" y="908"/>
                </a:lnTo>
                <a:lnTo>
                  <a:pt x="429" y="904"/>
                </a:lnTo>
                <a:lnTo>
                  <a:pt x="419" y="899"/>
                </a:lnTo>
                <a:lnTo>
                  <a:pt x="411" y="896"/>
                </a:lnTo>
                <a:lnTo>
                  <a:pt x="404" y="894"/>
                </a:lnTo>
                <a:lnTo>
                  <a:pt x="396" y="893"/>
                </a:lnTo>
                <a:lnTo>
                  <a:pt x="388" y="893"/>
                </a:lnTo>
                <a:lnTo>
                  <a:pt x="378" y="893"/>
                </a:lnTo>
                <a:lnTo>
                  <a:pt x="367" y="895"/>
                </a:lnTo>
                <a:lnTo>
                  <a:pt x="357" y="899"/>
                </a:lnTo>
                <a:lnTo>
                  <a:pt x="348" y="905"/>
                </a:lnTo>
                <a:lnTo>
                  <a:pt x="255" y="967"/>
                </a:lnTo>
                <a:lnTo>
                  <a:pt x="185" y="898"/>
                </a:lnTo>
                <a:lnTo>
                  <a:pt x="247" y="804"/>
                </a:lnTo>
                <a:lnTo>
                  <a:pt x="253" y="796"/>
                </a:lnTo>
                <a:lnTo>
                  <a:pt x="256" y="787"/>
                </a:lnTo>
                <a:lnTo>
                  <a:pt x="258" y="778"/>
                </a:lnTo>
                <a:lnTo>
                  <a:pt x="259" y="769"/>
                </a:lnTo>
                <a:lnTo>
                  <a:pt x="259" y="760"/>
                </a:lnTo>
                <a:lnTo>
                  <a:pt x="258" y="750"/>
                </a:lnTo>
                <a:lnTo>
                  <a:pt x="256" y="742"/>
                </a:lnTo>
                <a:lnTo>
                  <a:pt x="253" y="733"/>
                </a:lnTo>
                <a:lnTo>
                  <a:pt x="248" y="723"/>
                </a:lnTo>
                <a:lnTo>
                  <a:pt x="244" y="714"/>
                </a:lnTo>
                <a:lnTo>
                  <a:pt x="240" y="704"/>
                </a:lnTo>
                <a:lnTo>
                  <a:pt x="236" y="694"/>
                </a:lnTo>
                <a:lnTo>
                  <a:pt x="232" y="685"/>
                </a:lnTo>
                <a:lnTo>
                  <a:pt x="228" y="677"/>
                </a:lnTo>
                <a:lnTo>
                  <a:pt x="222" y="670"/>
                </a:lnTo>
                <a:lnTo>
                  <a:pt x="216" y="664"/>
                </a:lnTo>
                <a:lnTo>
                  <a:pt x="208" y="657"/>
                </a:lnTo>
                <a:lnTo>
                  <a:pt x="200" y="653"/>
                </a:lnTo>
                <a:lnTo>
                  <a:pt x="191" y="650"/>
                </a:lnTo>
                <a:lnTo>
                  <a:pt x="182" y="647"/>
                </a:lnTo>
                <a:lnTo>
                  <a:pt x="72" y="625"/>
                </a:lnTo>
                <a:lnTo>
                  <a:pt x="72" y="527"/>
                </a:lnTo>
                <a:lnTo>
                  <a:pt x="182" y="505"/>
                </a:lnTo>
                <a:lnTo>
                  <a:pt x="191" y="503"/>
                </a:lnTo>
                <a:lnTo>
                  <a:pt x="200" y="499"/>
                </a:lnTo>
                <a:lnTo>
                  <a:pt x="208" y="494"/>
                </a:lnTo>
                <a:lnTo>
                  <a:pt x="216" y="489"/>
                </a:lnTo>
                <a:lnTo>
                  <a:pt x="222" y="482"/>
                </a:lnTo>
                <a:lnTo>
                  <a:pt x="228" y="475"/>
                </a:lnTo>
                <a:lnTo>
                  <a:pt x="232" y="466"/>
                </a:lnTo>
                <a:lnTo>
                  <a:pt x="236" y="458"/>
                </a:lnTo>
                <a:lnTo>
                  <a:pt x="240" y="448"/>
                </a:lnTo>
                <a:lnTo>
                  <a:pt x="244" y="438"/>
                </a:lnTo>
                <a:lnTo>
                  <a:pt x="248" y="428"/>
                </a:lnTo>
                <a:lnTo>
                  <a:pt x="253" y="420"/>
                </a:lnTo>
                <a:lnTo>
                  <a:pt x="256" y="410"/>
                </a:lnTo>
                <a:lnTo>
                  <a:pt x="258" y="401"/>
                </a:lnTo>
                <a:lnTo>
                  <a:pt x="259" y="392"/>
                </a:lnTo>
                <a:lnTo>
                  <a:pt x="259" y="383"/>
                </a:lnTo>
                <a:lnTo>
                  <a:pt x="258" y="373"/>
                </a:lnTo>
                <a:lnTo>
                  <a:pt x="256" y="365"/>
                </a:lnTo>
                <a:lnTo>
                  <a:pt x="253" y="356"/>
                </a:lnTo>
                <a:lnTo>
                  <a:pt x="247" y="347"/>
                </a:lnTo>
                <a:lnTo>
                  <a:pt x="185" y="255"/>
                </a:lnTo>
                <a:lnTo>
                  <a:pt x="255" y="185"/>
                </a:lnTo>
                <a:lnTo>
                  <a:pt x="348" y="247"/>
                </a:lnTo>
                <a:lnTo>
                  <a:pt x="357" y="252"/>
                </a:lnTo>
                <a:lnTo>
                  <a:pt x="367" y="257"/>
                </a:lnTo>
                <a:lnTo>
                  <a:pt x="378" y="259"/>
                </a:lnTo>
                <a:lnTo>
                  <a:pt x="388" y="260"/>
                </a:lnTo>
                <a:lnTo>
                  <a:pt x="396" y="259"/>
                </a:lnTo>
                <a:lnTo>
                  <a:pt x="404" y="258"/>
                </a:lnTo>
                <a:lnTo>
                  <a:pt x="411" y="256"/>
                </a:lnTo>
                <a:lnTo>
                  <a:pt x="419" y="252"/>
                </a:lnTo>
                <a:lnTo>
                  <a:pt x="429" y="248"/>
                </a:lnTo>
                <a:lnTo>
                  <a:pt x="438" y="244"/>
                </a:lnTo>
                <a:lnTo>
                  <a:pt x="448" y="239"/>
                </a:lnTo>
                <a:lnTo>
                  <a:pt x="458" y="236"/>
                </a:lnTo>
                <a:lnTo>
                  <a:pt x="466" y="233"/>
                </a:lnTo>
                <a:lnTo>
                  <a:pt x="475" y="228"/>
                </a:lnTo>
                <a:lnTo>
                  <a:pt x="482" y="222"/>
                </a:lnTo>
                <a:lnTo>
                  <a:pt x="489" y="216"/>
                </a:lnTo>
                <a:lnTo>
                  <a:pt x="495" y="208"/>
                </a:lnTo>
                <a:lnTo>
                  <a:pt x="499" y="201"/>
                </a:lnTo>
                <a:lnTo>
                  <a:pt x="502" y="192"/>
                </a:lnTo>
                <a:lnTo>
                  <a:pt x="505" y="182"/>
                </a:lnTo>
                <a:lnTo>
                  <a:pt x="527" y="72"/>
                </a:lnTo>
                <a:lnTo>
                  <a:pt x="625" y="72"/>
                </a:lnTo>
                <a:lnTo>
                  <a:pt x="647" y="182"/>
                </a:lnTo>
                <a:lnTo>
                  <a:pt x="649" y="192"/>
                </a:lnTo>
                <a:lnTo>
                  <a:pt x="653" y="201"/>
                </a:lnTo>
                <a:lnTo>
                  <a:pt x="658" y="208"/>
                </a:lnTo>
                <a:lnTo>
                  <a:pt x="663" y="216"/>
                </a:lnTo>
                <a:lnTo>
                  <a:pt x="670" y="222"/>
                </a:lnTo>
                <a:lnTo>
                  <a:pt x="677" y="228"/>
                </a:lnTo>
                <a:lnTo>
                  <a:pt x="686" y="233"/>
                </a:lnTo>
                <a:lnTo>
                  <a:pt x="694" y="236"/>
                </a:lnTo>
                <a:lnTo>
                  <a:pt x="704" y="239"/>
                </a:lnTo>
                <a:lnTo>
                  <a:pt x="714" y="244"/>
                </a:lnTo>
                <a:lnTo>
                  <a:pt x="724" y="248"/>
                </a:lnTo>
                <a:lnTo>
                  <a:pt x="732" y="252"/>
                </a:lnTo>
                <a:lnTo>
                  <a:pt x="741" y="256"/>
                </a:lnTo>
                <a:lnTo>
                  <a:pt x="748" y="258"/>
                </a:lnTo>
                <a:lnTo>
                  <a:pt x="756" y="259"/>
                </a:lnTo>
                <a:lnTo>
                  <a:pt x="765" y="260"/>
                </a:lnTo>
                <a:lnTo>
                  <a:pt x="774" y="259"/>
                </a:lnTo>
                <a:lnTo>
                  <a:pt x="785" y="257"/>
                </a:lnTo>
                <a:lnTo>
                  <a:pt x="795" y="252"/>
                </a:lnTo>
                <a:lnTo>
                  <a:pt x="805" y="247"/>
                </a:lnTo>
                <a:lnTo>
                  <a:pt x="897" y="185"/>
                </a:lnTo>
                <a:lnTo>
                  <a:pt x="967" y="255"/>
                </a:lnTo>
                <a:lnTo>
                  <a:pt x="905" y="347"/>
                </a:lnTo>
                <a:lnTo>
                  <a:pt x="900" y="356"/>
                </a:lnTo>
                <a:lnTo>
                  <a:pt x="896" y="365"/>
                </a:lnTo>
                <a:lnTo>
                  <a:pt x="894" y="373"/>
                </a:lnTo>
                <a:lnTo>
                  <a:pt x="893" y="383"/>
                </a:lnTo>
                <a:lnTo>
                  <a:pt x="893" y="392"/>
                </a:lnTo>
                <a:lnTo>
                  <a:pt x="894" y="401"/>
                </a:lnTo>
                <a:lnTo>
                  <a:pt x="896" y="410"/>
                </a:lnTo>
                <a:lnTo>
                  <a:pt x="900" y="419"/>
                </a:lnTo>
                <a:lnTo>
                  <a:pt x="904" y="428"/>
                </a:lnTo>
                <a:lnTo>
                  <a:pt x="908" y="438"/>
                </a:lnTo>
                <a:lnTo>
                  <a:pt x="913" y="448"/>
                </a:lnTo>
                <a:lnTo>
                  <a:pt x="916" y="458"/>
                </a:lnTo>
                <a:lnTo>
                  <a:pt x="919" y="466"/>
                </a:lnTo>
                <a:lnTo>
                  <a:pt x="924" y="475"/>
                </a:lnTo>
                <a:lnTo>
                  <a:pt x="930" y="482"/>
                </a:lnTo>
                <a:lnTo>
                  <a:pt x="936" y="489"/>
                </a:lnTo>
                <a:lnTo>
                  <a:pt x="944" y="494"/>
                </a:lnTo>
                <a:lnTo>
                  <a:pt x="951" y="499"/>
                </a:lnTo>
                <a:lnTo>
                  <a:pt x="960" y="503"/>
                </a:lnTo>
                <a:lnTo>
                  <a:pt x="970" y="505"/>
                </a:lnTo>
                <a:lnTo>
                  <a:pt x="1080" y="527"/>
                </a:lnTo>
                <a:lnTo>
                  <a:pt x="1080" y="625"/>
                </a:lnTo>
                <a:lnTo>
                  <a:pt x="970" y="647"/>
                </a:lnTo>
                <a:close/>
                <a:moveTo>
                  <a:pt x="1094" y="456"/>
                </a:moveTo>
                <a:lnTo>
                  <a:pt x="984" y="434"/>
                </a:lnTo>
                <a:lnTo>
                  <a:pt x="979" y="422"/>
                </a:lnTo>
                <a:lnTo>
                  <a:pt x="975" y="411"/>
                </a:lnTo>
                <a:lnTo>
                  <a:pt x="970" y="399"/>
                </a:lnTo>
                <a:lnTo>
                  <a:pt x="964" y="387"/>
                </a:lnTo>
                <a:lnTo>
                  <a:pt x="1027" y="294"/>
                </a:lnTo>
                <a:lnTo>
                  <a:pt x="1030" y="289"/>
                </a:lnTo>
                <a:lnTo>
                  <a:pt x="1033" y="283"/>
                </a:lnTo>
                <a:lnTo>
                  <a:pt x="1036" y="277"/>
                </a:lnTo>
                <a:lnTo>
                  <a:pt x="1037" y="272"/>
                </a:lnTo>
                <a:lnTo>
                  <a:pt x="1039" y="259"/>
                </a:lnTo>
                <a:lnTo>
                  <a:pt x="1039" y="247"/>
                </a:lnTo>
                <a:lnTo>
                  <a:pt x="1037" y="235"/>
                </a:lnTo>
                <a:lnTo>
                  <a:pt x="1032" y="223"/>
                </a:lnTo>
                <a:lnTo>
                  <a:pt x="1029" y="218"/>
                </a:lnTo>
                <a:lnTo>
                  <a:pt x="1026" y="213"/>
                </a:lnTo>
                <a:lnTo>
                  <a:pt x="1023" y="208"/>
                </a:lnTo>
                <a:lnTo>
                  <a:pt x="1018" y="204"/>
                </a:lnTo>
                <a:lnTo>
                  <a:pt x="948" y="134"/>
                </a:lnTo>
                <a:lnTo>
                  <a:pt x="943" y="129"/>
                </a:lnTo>
                <a:lnTo>
                  <a:pt x="937" y="125"/>
                </a:lnTo>
                <a:lnTo>
                  <a:pt x="931" y="122"/>
                </a:lnTo>
                <a:lnTo>
                  <a:pt x="925" y="118"/>
                </a:lnTo>
                <a:lnTo>
                  <a:pt x="918" y="116"/>
                </a:lnTo>
                <a:lnTo>
                  <a:pt x="911" y="114"/>
                </a:lnTo>
                <a:lnTo>
                  <a:pt x="905" y="113"/>
                </a:lnTo>
                <a:lnTo>
                  <a:pt x="897" y="113"/>
                </a:lnTo>
                <a:lnTo>
                  <a:pt x="888" y="114"/>
                </a:lnTo>
                <a:lnTo>
                  <a:pt x="877" y="116"/>
                </a:lnTo>
                <a:lnTo>
                  <a:pt x="867" y="120"/>
                </a:lnTo>
                <a:lnTo>
                  <a:pt x="857" y="125"/>
                </a:lnTo>
                <a:lnTo>
                  <a:pt x="765" y="188"/>
                </a:lnTo>
                <a:lnTo>
                  <a:pt x="753" y="182"/>
                </a:lnTo>
                <a:lnTo>
                  <a:pt x="741" y="177"/>
                </a:lnTo>
                <a:lnTo>
                  <a:pt x="730" y="172"/>
                </a:lnTo>
                <a:lnTo>
                  <a:pt x="718" y="168"/>
                </a:lnTo>
                <a:lnTo>
                  <a:pt x="695" y="58"/>
                </a:lnTo>
                <a:lnTo>
                  <a:pt x="694" y="51"/>
                </a:lnTo>
                <a:lnTo>
                  <a:pt x="692" y="46"/>
                </a:lnTo>
                <a:lnTo>
                  <a:pt x="689" y="40"/>
                </a:lnTo>
                <a:lnTo>
                  <a:pt x="687" y="34"/>
                </a:lnTo>
                <a:lnTo>
                  <a:pt x="679" y="24"/>
                </a:lnTo>
                <a:lnTo>
                  <a:pt x="671" y="16"/>
                </a:lnTo>
                <a:lnTo>
                  <a:pt x="661" y="9"/>
                </a:lnTo>
                <a:lnTo>
                  <a:pt x="649" y="4"/>
                </a:lnTo>
                <a:lnTo>
                  <a:pt x="644" y="3"/>
                </a:lnTo>
                <a:lnTo>
                  <a:pt x="637" y="1"/>
                </a:lnTo>
                <a:lnTo>
                  <a:pt x="632" y="1"/>
                </a:lnTo>
                <a:lnTo>
                  <a:pt x="625" y="0"/>
                </a:lnTo>
                <a:lnTo>
                  <a:pt x="527" y="0"/>
                </a:lnTo>
                <a:lnTo>
                  <a:pt x="520" y="1"/>
                </a:lnTo>
                <a:lnTo>
                  <a:pt x="514" y="1"/>
                </a:lnTo>
                <a:lnTo>
                  <a:pt x="509" y="3"/>
                </a:lnTo>
                <a:lnTo>
                  <a:pt x="502" y="4"/>
                </a:lnTo>
                <a:lnTo>
                  <a:pt x="491" y="9"/>
                </a:lnTo>
                <a:lnTo>
                  <a:pt x="482" y="16"/>
                </a:lnTo>
                <a:lnTo>
                  <a:pt x="473" y="24"/>
                </a:lnTo>
                <a:lnTo>
                  <a:pt x="465" y="34"/>
                </a:lnTo>
                <a:lnTo>
                  <a:pt x="462" y="40"/>
                </a:lnTo>
                <a:lnTo>
                  <a:pt x="460" y="46"/>
                </a:lnTo>
                <a:lnTo>
                  <a:pt x="458" y="51"/>
                </a:lnTo>
                <a:lnTo>
                  <a:pt x="457" y="58"/>
                </a:lnTo>
                <a:lnTo>
                  <a:pt x="434" y="168"/>
                </a:lnTo>
                <a:lnTo>
                  <a:pt x="422" y="172"/>
                </a:lnTo>
                <a:lnTo>
                  <a:pt x="410" y="177"/>
                </a:lnTo>
                <a:lnTo>
                  <a:pt x="400" y="182"/>
                </a:lnTo>
                <a:lnTo>
                  <a:pt x="388" y="188"/>
                </a:lnTo>
                <a:lnTo>
                  <a:pt x="295" y="125"/>
                </a:lnTo>
                <a:lnTo>
                  <a:pt x="285" y="120"/>
                </a:lnTo>
                <a:lnTo>
                  <a:pt x="275" y="116"/>
                </a:lnTo>
                <a:lnTo>
                  <a:pt x="265" y="114"/>
                </a:lnTo>
                <a:lnTo>
                  <a:pt x="255" y="113"/>
                </a:lnTo>
                <a:lnTo>
                  <a:pt x="247" y="113"/>
                </a:lnTo>
                <a:lnTo>
                  <a:pt x="241" y="114"/>
                </a:lnTo>
                <a:lnTo>
                  <a:pt x="233" y="116"/>
                </a:lnTo>
                <a:lnTo>
                  <a:pt x="227" y="118"/>
                </a:lnTo>
                <a:lnTo>
                  <a:pt x="220" y="122"/>
                </a:lnTo>
                <a:lnTo>
                  <a:pt x="215" y="125"/>
                </a:lnTo>
                <a:lnTo>
                  <a:pt x="208" y="129"/>
                </a:lnTo>
                <a:lnTo>
                  <a:pt x="203" y="134"/>
                </a:lnTo>
                <a:lnTo>
                  <a:pt x="134" y="204"/>
                </a:lnTo>
                <a:lnTo>
                  <a:pt x="130" y="208"/>
                </a:lnTo>
                <a:lnTo>
                  <a:pt x="126" y="213"/>
                </a:lnTo>
                <a:lnTo>
                  <a:pt x="123" y="218"/>
                </a:lnTo>
                <a:lnTo>
                  <a:pt x="120" y="223"/>
                </a:lnTo>
                <a:lnTo>
                  <a:pt x="115" y="235"/>
                </a:lnTo>
                <a:lnTo>
                  <a:pt x="113" y="247"/>
                </a:lnTo>
                <a:lnTo>
                  <a:pt x="113" y="259"/>
                </a:lnTo>
                <a:lnTo>
                  <a:pt x="115" y="272"/>
                </a:lnTo>
                <a:lnTo>
                  <a:pt x="117" y="277"/>
                </a:lnTo>
                <a:lnTo>
                  <a:pt x="119" y="283"/>
                </a:lnTo>
                <a:lnTo>
                  <a:pt x="122" y="289"/>
                </a:lnTo>
                <a:lnTo>
                  <a:pt x="125" y="294"/>
                </a:lnTo>
                <a:lnTo>
                  <a:pt x="188" y="387"/>
                </a:lnTo>
                <a:lnTo>
                  <a:pt x="182" y="399"/>
                </a:lnTo>
                <a:lnTo>
                  <a:pt x="177" y="411"/>
                </a:lnTo>
                <a:lnTo>
                  <a:pt x="173" y="422"/>
                </a:lnTo>
                <a:lnTo>
                  <a:pt x="168" y="434"/>
                </a:lnTo>
                <a:lnTo>
                  <a:pt x="58" y="456"/>
                </a:lnTo>
                <a:lnTo>
                  <a:pt x="52" y="458"/>
                </a:lnTo>
                <a:lnTo>
                  <a:pt x="45" y="460"/>
                </a:lnTo>
                <a:lnTo>
                  <a:pt x="40" y="463"/>
                </a:lnTo>
                <a:lnTo>
                  <a:pt x="34" y="465"/>
                </a:lnTo>
                <a:lnTo>
                  <a:pt x="25" y="473"/>
                </a:lnTo>
                <a:lnTo>
                  <a:pt x="16" y="481"/>
                </a:lnTo>
                <a:lnTo>
                  <a:pt x="10" y="491"/>
                </a:lnTo>
                <a:lnTo>
                  <a:pt x="4" y="503"/>
                </a:lnTo>
                <a:lnTo>
                  <a:pt x="2" y="508"/>
                </a:lnTo>
                <a:lnTo>
                  <a:pt x="1" y="515"/>
                </a:lnTo>
                <a:lnTo>
                  <a:pt x="0" y="520"/>
                </a:lnTo>
                <a:lnTo>
                  <a:pt x="0" y="527"/>
                </a:lnTo>
                <a:lnTo>
                  <a:pt x="0" y="625"/>
                </a:lnTo>
                <a:lnTo>
                  <a:pt x="0" y="631"/>
                </a:lnTo>
                <a:lnTo>
                  <a:pt x="1" y="638"/>
                </a:lnTo>
                <a:lnTo>
                  <a:pt x="2" y="643"/>
                </a:lnTo>
                <a:lnTo>
                  <a:pt x="4" y="650"/>
                </a:lnTo>
                <a:lnTo>
                  <a:pt x="10" y="661"/>
                </a:lnTo>
                <a:lnTo>
                  <a:pt x="16" y="670"/>
                </a:lnTo>
                <a:lnTo>
                  <a:pt x="25" y="679"/>
                </a:lnTo>
                <a:lnTo>
                  <a:pt x="34" y="687"/>
                </a:lnTo>
                <a:lnTo>
                  <a:pt x="40" y="690"/>
                </a:lnTo>
                <a:lnTo>
                  <a:pt x="45" y="692"/>
                </a:lnTo>
                <a:lnTo>
                  <a:pt x="52" y="694"/>
                </a:lnTo>
                <a:lnTo>
                  <a:pt x="58" y="695"/>
                </a:lnTo>
                <a:lnTo>
                  <a:pt x="168" y="718"/>
                </a:lnTo>
                <a:lnTo>
                  <a:pt x="173" y="730"/>
                </a:lnTo>
                <a:lnTo>
                  <a:pt x="177" y="742"/>
                </a:lnTo>
                <a:lnTo>
                  <a:pt x="182" y="752"/>
                </a:lnTo>
                <a:lnTo>
                  <a:pt x="188" y="764"/>
                </a:lnTo>
                <a:lnTo>
                  <a:pt x="125" y="858"/>
                </a:lnTo>
                <a:lnTo>
                  <a:pt x="122" y="864"/>
                </a:lnTo>
                <a:lnTo>
                  <a:pt x="119" y="869"/>
                </a:lnTo>
                <a:lnTo>
                  <a:pt x="117" y="874"/>
                </a:lnTo>
                <a:lnTo>
                  <a:pt x="115" y="881"/>
                </a:lnTo>
                <a:lnTo>
                  <a:pt x="113" y="893"/>
                </a:lnTo>
                <a:lnTo>
                  <a:pt x="113" y="905"/>
                </a:lnTo>
                <a:lnTo>
                  <a:pt x="115" y="917"/>
                </a:lnTo>
                <a:lnTo>
                  <a:pt x="120" y="928"/>
                </a:lnTo>
                <a:lnTo>
                  <a:pt x="123" y="934"/>
                </a:lnTo>
                <a:lnTo>
                  <a:pt x="126" y="939"/>
                </a:lnTo>
                <a:lnTo>
                  <a:pt x="130" y="944"/>
                </a:lnTo>
                <a:lnTo>
                  <a:pt x="134" y="949"/>
                </a:lnTo>
                <a:lnTo>
                  <a:pt x="203" y="1018"/>
                </a:lnTo>
                <a:lnTo>
                  <a:pt x="208" y="1022"/>
                </a:lnTo>
                <a:lnTo>
                  <a:pt x="215" y="1027"/>
                </a:lnTo>
                <a:lnTo>
                  <a:pt x="220" y="1031"/>
                </a:lnTo>
                <a:lnTo>
                  <a:pt x="227" y="1033"/>
                </a:lnTo>
                <a:lnTo>
                  <a:pt x="233" y="1036"/>
                </a:lnTo>
                <a:lnTo>
                  <a:pt x="241" y="1038"/>
                </a:lnTo>
                <a:lnTo>
                  <a:pt x="247" y="1039"/>
                </a:lnTo>
                <a:lnTo>
                  <a:pt x="255" y="1039"/>
                </a:lnTo>
                <a:lnTo>
                  <a:pt x="265" y="1039"/>
                </a:lnTo>
                <a:lnTo>
                  <a:pt x="275" y="1036"/>
                </a:lnTo>
                <a:lnTo>
                  <a:pt x="285" y="1032"/>
                </a:lnTo>
                <a:lnTo>
                  <a:pt x="295" y="1027"/>
                </a:lnTo>
                <a:lnTo>
                  <a:pt x="388" y="964"/>
                </a:lnTo>
                <a:lnTo>
                  <a:pt x="400" y="969"/>
                </a:lnTo>
                <a:lnTo>
                  <a:pt x="410" y="975"/>
                </a:lnTo>
                <a:lnTo>
                  <a:pt x="422" y="979"/>
                </a:lnTo>
                <a:lnTo>
                  <a:pt x="434" y="984"/>
                </a:lnTo>
                <a:lnTo>
                  <a:pt x="457" y="1094"/>
                </a:lnTo>
                <a:lnTo>
                  <a:pt x="458" y="1100"/>
                </a:lnTo>
                <a:lnTo>
                  <a:pt x="460" y="1107"/>
                </a:lnTo>
                <a:lnTo>
                  <a:pt x="462" y="1112"/>
                </a:lnTo>
                <a:lnTo>
                  <a:pt x="465" y="1117"/>
                </a:lnTo>
                <a:lnTo>
                  <a:pt x="473" y="1127"/>
                </a:lnTo>
                <a:lnTo>
                  <a:pt x="482" y="1136"/>
                </a:lnTo>
                <a:lnTo>
                  <a:pt x="491" y="1142"/>
                </a:lnTo>
                <a:lnTo>
                  <a:pt x="502" y="1148"/>
                </a:lnTo>
                <a:lnTo>
                  <a:pt x="509" y="1150"/>
                </a:lnTo>
                <a:lnTo>
                  <a:pt x="514" y="1151"/>
                </a:lnTo>
                <a:lnTo>
                  <a:pt x="520" y="1152"/>
                </a:lnTo>
                <a:lnTo>
                  <a:pt x="527" y="1152"/>
                </a:lnTo>
                <a:lnTo>
                  <a:pt x="625" y="1152"/>
                </a:lnTo>
                <a:lnTo>
                  <a:pt x="632" y="1152"/>
                </a:lnTo>
                <a:lnTo>
                  <a:pt x="637" y="1151"/>
                </a:lnTo>
                <a:lnTo>
                  <a:pt x="644" y="1150"/>
                </a:lnTo>
                <a:lnTo>
                  <a:pt x="649" y="1148"/>
                </a:lnTo>
                <a:lnTo>
                  <a:pt x="661" y="1142"/>
                </a:lnTo>
                <a:lnTo>
                  <a:pt x="671" y="1136"/>
                </a:lnTo>
                <a:lnTo>
                  <a:pt x="679" y="1127"/>
                </a:lnTo>
                <a:lnTo>
                  <a:pt x="687" y="1117"/>
                </a:lnTo>
                <a:lnTo>
                  <a:pt x="689" y="1112"/>
                </a:lnTo>
                <a:lnTo>
                  <a:pt x="692" y="1107"/>
                </a:lnTo>
                <a:lnTo>
                  <a:pt x="694" y="1100"/>
                </a:lnTo>
                <a:lnTo>
                  <a:pt x="695" y="1094"/>
                </a:lnTo>
                <a:lnTo>
                  <a:pt x="718" y="984"/>
                </a:lnTo>
                <a:lnTo>
                  <a:pt x="730" y="979"/>
                </a:lnTo>
                <a:lnTo>
                  <a:pt x="741" y="975"/>
                </a:lnTo>
                <a:lnTo>
                  <a:pt x="753" y="969"/>
                </a:lnTo>
                <a:lnTo>
                  <a:pt x="765" y="964"/>
                </a:lnTo>
                <a:lnTo>
                  <a:pt x="857" y="1027"/>
                </a:lnTo>
                <a:lnTo>
                  <a:pt x="867" y="1032"/>
                </a:lnTo>
                <a:lnTo>
                  <a:pt x="877" y="1036"/>
                </a:lnTo>
                <a:lnTo>
                  <a:pt x="888" y="1039"/>
                </a:lnTo>
                <a:lnTo>
                  <a:pt x="897" y="1039"/>
                </a:lnTo>
                <a:lnTo>
                  <a:pt x="905" y="1039"/>
                </a:lnTo>
                <a:lnTo>
                  <a:pt x="911" y="1038"/>
                </a:lnTo>
                <a:lnTo>
                  <a:pt x="918" y="1036"/>
                </a:lnTo>
                <a:lnTo>
                  <a:pt x="925" y="1033"/>
                </a:lnTo>
                <a:lnTo>
                  <a:pt x="931" y="1031"/>
                </a:lnTo>
                <a:lnTo>
                  <a:pt x="937" y="1027"/>
                </a:lnTo>
                <a:lnTo>
                  <a:pt x="943" y="1022"/>
                </a:lnTo>
                <a:lnTo>
                  <a:pt x="948" y="1018"/>
                </a:lnTo>
                <a:lnTo>
                  <a:pt x="1018" y="949"/>
                </a:lnTo>
                <a:lnTo>
                  <a:pt x="1023" y="944"/>
                </a:lnTo>
                <a:lnTo>
                  <a:pt x="1026" y="939"/>
                </a:lnTo>
                <a:lnTo>
                  <a:pt x="1029" y="934"/>
                </a:lnTo>
                <a:lnTo>
                  <a:pt x="1032" y="928"/>
                </a:lnTo>
                <a:lnTo>
                  <a:pt x="1037" y="917"/>
                </a:lnTo>
                <a:lnTo>
                  <a:pt x="1039" y="905"/>
                </a:lnTo>
                <a:lnTo>
                  <a:pt x="1039" y="893"/>
                </a:lnTo>
                <a:lnTo>
                  <a:pt x="1037" y="881"/>
                </a:lnTo>
                <a:lnTo>
                  <a:pt x="1036" y="874"/>
                </a:lnTo>
                <a:lnTo>
                  <a:pt x="1033" y="869"/>
                </a:lnTo>
                <a:lnTo>
                  <a:pt x="1030" y="864"/>
                </a:lnTo>
                <a:lnTo>
                  <a:pt x="1027" y="858"/>
                </a:lnTo>
                <a:lnTo>
                  <a:pt x="964" y="764"/>
                </a:lnTo>
                <a:lnTo>
                  <a:pt x="970" y="752"/>
                </a:lnTo>
                <a:lnTo>
                  <a:pt x="975" y="742"/>
                </a:lnTo>
                <a:lnTo>
                  <a:pt x="979" y="730"/>
                </a:lnTo>
                <a:lnTo>
                  <a:pt x="984" y="718"/>
                </a:lnTo>
                <a:lnTo>
                  <a:pt x="1094" y="695"/>
                </a:lnTo>
                <a:lnTo>
                  <a:pt x="1100" y="694"/>
                </a:lnTo>
                <a:lnTo>
                  <a:pt x="1106" y="692"/>
                </a:lnTo>
                <a:lnTo>
                  <a:pt x="1112" y="690"/>
                </a:lnTo>
                <a:lnTo>
                  <a:pt x="1118" y="687"/>
                </a:lnTo>
                <a:lnTo>
                  <a:pt x="1127" y="679"/>
                </a:lnTo>
                <a:lnTo>
                  <a:pt x="1136" y="670"/>
                </a:lnTo>
                <a:lnTo>
                  <a:pt x="1143" y="661"/>
                </a:lnTo>
                <a:lnTo>
                  <a:pt x="1148" y="650"/>
                </a:lnTo>
                <a:lnTo>
                  <a:pt x="1149" y="643"/>
                </a:lnTo>
                <a:lnTo>
                  <a:pt x="1151" y="638"/>
                </a:lnTo>
                <a:lnTo>
                  <a:pt x="1151" y="631"/>
                </a:lnTo>
                <a:lnTo>
                  <a:pt x="1152" y="625"/>
                </a:lnTo>
                <a:lnTo>
                  <a:pt x="1152" y="527"/>
                </a:lnTo>
                <a:lnTo>
                  <a:pt x="1151" y="520"/>
                </a:lnTo>
                <a:lnTo>
                  <a:pt x="1151" y="515"/>
                </a:lnTo>
                <a:lnTo>
                  <a:pt x="1149" y="508"/>
                </a:lnTo>
                <a:lnTo>
                  <a:pt x="1148" y="503"/>
                </a:lnTo>
                <a:lnTo>
                  <a:pt x="1143" y="491"/>
                </a:lnTo>
                <a:lnTo>
                  <a:pt x="1136" y="481"/>
                </a:lnTo>
                <a:lnTo>
                  <a:pt x="1127" y="473"/>
                </a:lnTo>
                <a:lnTo>
                  <a:pt x="1118" y="465"/>
                </a:lnTo>
                <a:lnTo>
                  <a:pt x="1112" y="463"/>
                </a:lnTo>
                <a:lnTo>
                  <a:pt x="1106" y="460"/>
                </a:lnTo>
                <a:lnTo>
                  <a:pt x="1100" y="458"/>
                </a:lnTo>
                <a:lnTo>
                  <a:pt x="1094" y="4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sp>
        <p:nvSpPr>
          <p:cNvPr id="13" name="Title 1"/>
          <p:cNvSpPr txBox="1">
            <a:spLocks/>
          </p:cNvSpPr>
          <p:nvPr/>
        </p:nvSpPr>
        <p:spPr>
          <a:xfrm>
            <a:off x="1103629" y="270821"/>
            <a:ext cx="834517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CÔNG TÁC TẬP HUẤN, NÂNG CAO NĂNG LỰC</a:t>
            </a:r>
          </a:p>
        </p:txBody>
      </p:sp>
      <p:sp>
        <p:nvSpPr>
          <p:cNvPr id="14" name="Plaque 13"/>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03</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45" y="1561237"/>
            <a:ext cx="4262299" cy="23975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55565" y="980358"/>
            <a:ext cx="4720660" cy="3785652"/>
          </a:xfrm>
          <a:prstGeom prst="rect">
            <a:avLst/>
          </a:prstGeom>
        </p:spPr>
        <p:txBody>
          <a:bodyPr wrap="square">
            <a:spAutoFit/>
          </a:bodyPr>
          <a:lstStyle/>
          <a:p>
            <a:pPr algn="just"/>
            <a:r>
              <a:rPr lang="en-US" sz="2000" b="1">
                <a:solidFill>
                  <a:srgbClr val="002060"/>
                </a:solidFill>
                <a:latin typeface="Times New Roman" panose="02020603050405020304" pitchFamily="18" charset="0"/>
                <a:cs typeface="Times New Roman" panose="02020603050405020304" pitchFamily="18" charset="0"/>
              </a:rPr>
              <a:t>- Đã ban hành</a:t>
            </a:r>
            <a:r>
              <a:rPr lang="en-US" sz="2000">
                <a:solidFill>
                  <a:srgbClr val="002060"/>
                </a:solidFill>
                <a:latin typeface="Times New Roman" panose="02020603050405020304" pitchFamily="18" charset="0"/>
                <a:cs typeface="Times New Roman" panose="02020603050405020304" pitchFamily="18" charset="0"/>
              </a:rPr>
              <a:t> (1) khung bồi dưỡng về đổi mới, phát triển các hình thức tổ chức sản xuất trong nôn nghiệp; </a:t>
            </a:r>
            <a:r>
              <a:rPr lang="de-DE" sz="2000">
                <a:solidFill>
                  <a:srgbClr val="002060"/>
                </a:solidFill>
                <a:latin typeface="Times New Roman" panose="02020603050405020304" pitchFamily="18" charset="0"/>
                <a:cs typeface="Times New Roman" panose="02020603050405020304" pitchFamily="18" charset="0"/>
              </a:rPr>
              <a:t>(2) Tài liệu tập huấn về phát triển mô hình du lịch cộng đồng nông nghiệp, nông thôn trong xây dựng NTM; (3) biên soạn và phổ biến tài liệu về phát triển cộng đồng trong xây dựng NTM; (4) Tài liệu tập huấn nâng cao nhận thức và chuyển đổi tư duy của người dân và cộng đồng về phát triển kinh tế nông nghiệp và xây dựng NTM.... </a:t>
            </a:r>
          </a:p>
          <a:p>
            <a:pPr algn="just"/>
            <a:r>
              <a:rPr lang="en-US" sz="2000">
                <a:solidFill>
                  <a:srgbClr val="002060"/>
                </a:solidFill>
                <a:latin typeface="Times New Roman" panose="02020603050405020304" pitchFamily="18" charset="0"/>
                <a:cs typeface="Times New Roman" panose="02020603050405020304" pitchFamily="18" charset="0"/>
              </a:rPr>
              <a:t>- Ban hành </a:t>
            </a:r>
            <a:r>
              <a:rPr lang="en-US" sz="2000" b="1">
                <a:solidFill>
                  <a:srgbClr val="002060"/>
                </a:solidFill>
                <a:latin typeface="Times New Roman" panose="02020603050405020304" pitchFamily="18" charset="0"/>
                <a:cs typeface="Times New Roman" panose="02020603050405020304" pitchFamily="18" charset="0"/>
              </a:rPr>
              <a:t>Cẩm nang về xây dựng NTM</a:t>
            </a:r>
          </a:p>
        </p:txBody>
      </p:sp>
    </p:spTree>
    <p:extLst>
      <p:ext uri="{BB962C8B-B14F-4D97-AF65-F5344CB8AC3E}">
        <p14:creationId xmlns:p14="http://schemas.microsoft.com/office/powerpoint/2010/main" val="4777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1249"/>
                                          </p:stCondLst>
                                        </p:cTn>
                                        <p:tgtEl>
                                          <p:spTgt spid="7"/>
                                        </p:tgtEl>
                                        <p:attrNameLst>
                                          <p:attrName>style.visibility</p:attrName>
                                        </p:attrNameLst>
                                      </p:cBhvr>
                                      <p:to>
                                        <p:strVal val="visible"/>
                                      </p:to>
                                    </p:set>
                                  </p:childTnLst>
                                </p:cTn>
                              </p:par>
                            </p:childTnLst>
                          </p:cTn>
                        </p:par>
                        <p:par>
                          <p:cTn id="11" fill="hold">
                            <p:stCondLst>
                              <p:cond delay="3250"/>
                            </p:stCondLst>
                            <p:childTnLst>
                              <p:par>
                                <p:cTn id="12" presetID="6"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658158" y="1372125"/>
            <a:ext cx="3585059" cy="228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Plaque 4"/>
          <p:cNvSpPr/>
          <p:nvPr/>
        </p:nvSpPr>
        <p:spPr>
          <a:xfrm>
            <a:off x="160655" y="191294"/>
            <a:ext cx="838200" cy="789064"/>
          </a:xfrm>
          <a:prstGeom prst="plaqu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04</a:t>
            </a:r>
          </a:p>
        </p:txBody>
      </p:sp>
      <p:sp>
        <p:nvSpPr>
          <p:cNvPr id="6" name="Rectangle 5"/>
          <p:cNvSpPr/>
          <p:nvPr/>
        </p:nvSpPr>
        <p:spPr>
          <a:xfrm>
            <a:off x="1433692" y="1372125"/>
            <a:ext cx="2499746" cy="4450080"/>
          </a:xfrm>
          <a:prstGeom prst="rect">
            <a:avLst/>
          </a:prstGeom>
          <a:solidFill>
            <a:schemeClr val="accent6">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a:latin typeface="Times New Roman" panose="02020603050405020304" pitchFamily="18" charset="0"/>
              <a:cs typeface="Times New Roman" panose="02020603050405020304" pitchFamily="18" charset="0"/>
            </a:endParaRPr>
          </a:p>
          <a:p>
            <a:pPr algn="ctr"/>
            <a:r>
              <a:rPr lang="en-US" sz="2000">
                <a:latin typeface="Times New Roman" panose="02020603050405020304" pitchFamily="18" charset="0"/>
                <a:cs typeface="Times New Roman" panose="02020603050405020304" pitchFamily="18" charset="0"/>
              </a:rPr>
              <a:t>H</a:t>
            </a:r>
            <a:r>
              <a:rPr lang="de-DE" sz="2000">
                <a:latin typeface="Times New Roman" panose="02020603050405020304" pitchFamily="18" charset="0"/>
                <a:cs typeface="Times New Roman" panose="02020603050405020304" pitchFamily="18" charset="0"/>
              </a:rPr>
              <a:t>ệ thống bộ máy chỉ đạo, tổ chức thực hiện Chương trình các cấp đã được thành lập và kiện toàn đầy đủ, xuyên suốt từ trung ương đến địa phương (tỉnh, huyện, xã, thôn), tạo điều kiện thuận lợi để triển khai thực hiện chương trình.</a:t>
            </a:r>
            <a:r>
              <a:rPr lang="en-US" sz="2000" b="1">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a:p>
            <a:endParaRPr lang="en-US" sz="2000" b="1">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103629" y="270821"/>
            <a:ext cx="10694119" cy="614287"/>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HỆ THỐNG BỘ MÁY THAM MƯU, GIÚP VIỆC ĐÃ ĐƯỢC KIỆN TOÀN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275" y="3958881"/>
            <a:ext cx="3759166" cy="2501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2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834517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TRIỂN KHAI CÁC CHƯƠNG TRÌNH CHUYÊN ĐỀ</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05</a:t>
            </a:r>
          </a:p>
        </p:txBody>
      </p:sp>
      <p:sp>
        <p:nvSpPr>
          <p:cNvPr id="28" name="Content Placeholder 2"/>
          <p:cNvSpPr txBox="1">
            <a:spLocks/>
          </p:cNvSpPr>
          <p:nvPr/>
        </p:nvSpPr>
        <p:spPr>
          <a:xfrm>
            <a:off x="7209456" y="3300239"/>
            <a:ext cx="4335145" cy="941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solidFill>
                  <a:srgbClr val="C00000"/>
                </a:solidFill>
                <a:latin typeface="Times New Roman" pitchFamily="18" charset="0"/>
                <a:cs typeface="Times New Roman" pitchFamily="18" charset="0"/>
              </a:rPr>
              <a:t>32,5% là HTX, 22,0 % là doanh nghiệp, 40,3% là cơ sở sản xuất/hộ kinh doanh, còn lại là tổ hợp tác.</a:t>
            </a:r>
            <a:endParaRPr lang="en-US" sz="20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Content Placeholder 2"/>
          <p:cNvSpPr txBox="1">
            <a:spLocks/>
          </p:cNvSpPr>
          <p:nvPr/>
        </p:nvSpPr>
        <p:spPr>
          <a:xfrm>
            <a:off x="7185363" y="2159383"/>
            <a:ext cx="4359238" cy="908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solidFill>
                  <a:schemeClr val="accent6">
                    <a:lumMod val="50000"/>
                  </a:schemeClr>
                </a:solidFill>
                <a:latin typeface="Times New Roman" pitchFamily="18" charset="0"/>
                <a:cs typeface="Times New Roman" pitchFamily="18" charset="0"/>
              </a:rPr>
              <a:t>73,9% sản phẩm 3 sao, 24,7% sản phẩm 4 sao, 42 sản phẩm 5 sao, còn lại là tiềm năng 5 sao.</a:t>
            </a:r>
            <a:endParaRPr lang="en-US" sz="2000"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Decagon 30"/>
          <p:cNvSpPr/>
          <p:nvPr/>
        </p:nvSpPr>
        <p:spPr>
          <a:xfrm>
            <a:off x="4577356" y="1513620"/>
            <a:ext cx="2134870" cy="1291526"/>
          </a:xfrm>
          <a:prstGeom prst="dec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63/63 tỉnh, thành phố</a:t>
            </a:r>
          </a:p>
        </p:txBody>
      </p:sp>
      <p:sp>
        <p:nvSpPr>
          <p:cNvPr id="32" name="TextBox 31"/>
          <p:cNvSpPr txBox="1"/>
          <p:nvPr/>
        </p:nvSpPr>
        <p:spPr>
          <a:xfrm>
            <a:off x="7774778" y="1251940"/>
            <a:ext cx="3019425" cy="769441"/>
          </a:xfrm>
          <a:prstGeom prst="rect">
            <a:avLst/>
          </a:prstGeom>
          <a:noFill/>
        </p:spPr>
        <p:txBody>
          <a:bodyPr wrap="square" rtlCol="0">
            <a:spAutoFit/>
          </a:bodyPr>
          <a:lstStyle/>
          <a:p>
            <a:pPr algn="ctr"/>
            <a:r>
              <a:rPr lang="en-US" sz="28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12.075</a:t>
            </a:r>
            <a:r>
              <a:rPr 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1600" i="1">
                <a:latin typeface="Times New Roman" panose="02020603050405020304" pitchFamily="18" charset="0"/>
                <a:cs typeface="Times New Roman" panose="02020603050405020304" pitchFamily="18" charset="0"/>
              </a:rPr>
              <a:t>sản phẩm OCOP từ 3 sao trở lên</a:t>
            </a:r>
          </a:p>
        </p:txBody>
      </p:sp>
      <p:sp>
        <p:nvSpPr>
          <p:cNvPr id="33" name="TextBox 32"/>
          <p:cNvSpPr txBox="1"/>
          <p:nvPr/>
        </p:nvSpPr>
        <p:spPr>
          <a:xfrm>
            <a:off x="4477965" y="3386259"/>
            <a:ext cx="3019425" cy="769441"/>
          </a:xfrm>
          <a:prstGeom prst="rect">
            <a:avLst/>
          </a:prstGeom>
          <a:noFill/>
        </p:spPr>
        <p:txBody>
          <a:bodyPr wrap="square" rtlCol="0">
            <a:spAutoFit/>
          </a:bodyPr>
          <a:lstStyle/>
          <a:p>
            <a:pPr algn="ctr"/>
            <a:r>
              <a:rPr lang="en-US" sz="28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6.542</a:t>
            </a:r>
            <a:endParaRPr lang="en-US" sz="200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1600" i="1">
                <a:solidFill>
                  <a:srgbClr val="C00000"/>
                </a:solidFill>
                <a:latin typeface="Times New Roman" panose="02020603050405020304" pitchFamily="18" charset="0"/>
                <a:cs typeface="Times New Roman" panose="02020603050405020304" pitchFamily="18" charset="0"/>
              </a:rPr>
              <a:t>chủ thể OCOP</a:t>
            </a:r>
          </a:p>
        </p:txBody>
      </p:sp>
      <p:grpSp>
        <p:nvGrpSpPr>
          <p:cNvPr id="34" name="Group 33"/>
          <p:cNvGrpSpPr/>
          <p:nvPr/>
        </p:nvGrpSpPr>
        <p:grpSpPr>
          <a:xfrm>
            <a:off x="0" y="4368104"/>
            <a:ext cx="8855869" cy="2269614"/>
            <a:chOff x="1409700" y="4191000"/>
            <a:chExt cx="6286500" cy="2216904"/>
          </a:xfrm>
        </p:grpSpPr>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r="12134"/>
            <a:stretch/>
          </p:blipFill>
          <p:spPr bwMode="auto">
            <a:xfrm>
              <a:off x="1409700" y="4191000"/>
              <a:ext cx="5557157" cy="221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35"/>
            <p:cNvSpPr/>
            <p:nvPr/>
          </p:nvSpPr>
          <p:spPr>
            <a:xfrm>
              <a:off x="6521450" y="4262581"/>
              <a:ext cx="1174750" cy="1160319"/>
            </a:xfrm>
            <a:custGeom>
              <a:avLst/>
              <a:gdLst>
                <a:gd name="connsiteX0" fmla="*/ 393700 w 1174750"/>
                <a:gd name="connsiteY0" fmla="*/ 17319 h 1160319"/>
                <a:gd name="connsiteX1" fmla="*/ 336550 w 1174750"/>
                <a:gd name="connsiteY1" fmla="*/ 30019 h 1160319"/>
                <a:gd name="connsiteX2" fmla="*/ 304800 w 1174750"/>
                <a:gd name="connsiteY2" fmla="*/ 49069 h 1160319"/>
                <a:gd name="connsiteX3" fmla="*/ 285750 w 1174750"/>
                <a:gd name="connsiteY3" fmla="*/ 55419 h 1160319"/>
                <a:gd name="connsiteX4" fmla="*/ 222250 w 1174750"/>
                <a:gd name="connsiteY4" fmla="*/ 99869 h 1160319"/>
                <a:gd name="connsiteX5" fmla="*/ 196850 w 1174750"/>
                <a:gd name="connsiteY5" fmla="*/ 112569 h 1160319"/>
                <a:gd name="connsiteX6" fmla="*/ 177800 w 1174750"/>
                <a:gd name="connsiteY6" fmla="*/ 125269 h 1160319"/>
                <a:gd name="connsiteX7" fmla="*/ 139700 w 1174750"/>
                <a:gd name="connsiteY7" fmla="*/ 201469 h 1160319"/>
                <a:gd name="connsiteX8" fmla="*/ 133350 w 1174750"/>
                <a:gd name="connsiteY8" fmla="*/ 220519 h 1160319"/>
                <a:gd name="connsiteX9" fmla="*/ 114300 w 1174750"/>
                <a:gd name="connsiteY9" fmla="*/ 366569 h 1160319"/>
                <a:gd name="connsiteX10" fmla="*/ 88900 w 1174750"/>
                <a:gd name="connsiteY10" fmla="*/ 430069 h 1160319"/>
                <a:gd name="connsiteX11" fmla="*/ 82550 w 1174750"/>
                <a:gd name="connsiteY11" fmla="*/ 449119 h 1160319"/>
                <a:gd name="connsiteX12" fmla="*/ 76200 w 1174750"/>
                <a:gd name="connsiteY12" fmla="*/ 544369 h 1160319"/>
                <a:gd name="connsiteX13" fmla="*/ 63500 w 1174750"/>
                <a:gd name="connsiteY13" fmla="*/ 569769 h 1160319"/>
                <a:gd name="connsiteX14" fmla="*/ 50800 w 1174750"/>
                <a:gd name="connsiteY14" fmla="*/ 620569 h 1160319"/>
                <a:gd name="connsiteX15" fmla="*/ 38100 w 1174750"/>
                <a:gd name="connsiteY15" fmla="*/ 639619 h 1160319"/>
                <a:gd name="connsiteX16" fmla="*/ 25400 w 1174750"/>
                <a:gd name="connsiteY16" fmla="*/ 684069 h 1160319"/>
                <a:gd name="connsiteX17" fmla="*/ 12700 w 1174750"/>
                <a:gd name="connsiteY17" fmla="*/ 703119 h 1160319"/>
                <a:gd name="connsiteX18" fmla="*/ 6350 w 1174750"/>
                <a:gd name="connsiteY18" fmla="*/ 734869 h 1160319"/>
                <a:gd name="connsiteX19" fmla="*/ 0 w 1174750"/>
                <a:gd name="connsiteY19" fmla="*/ 760269 h 1160319"/>
                <a:gd name="connsiteX20" fmla="*/ 6350 w 1174750"/>
                <a:gd name="connsiteY20" fmla="*/ 982519 h 1160319"/>
                <a:gd name="connsiteX21" fmla="*/ 31750 w 1174750"/>
                <a:gd name="connsiteY21" fmla="*/ 1039669 h 1160319"/>
                <a:gd name="connsiteX22" fmla="*/ 50800 w 1174750"/>
                <a:gd name="connsiteY22" fmla="*/ 1058719 h 1160319"/>
                <a:gd name="connsiteX23" fmla="*/ 88900 w 1174750"/>
                <a:gd name="connsiteY23" fmla="*/ 1071419 h 1160319"/>
                <a:gd name="connsiteX24" fmla="*/ 107950 w 1174750"/>
                <a:gd name="connsiteY24" fmla="*/ 1077769 h 1160319"/>
                <a:gd name="connsiteX25" fmla="*/ 146050 w 1174750"/>
                <a:gd name="connsiteY25" fmla="*/ 1096819 h 1160319"/>
                <a:gd name="connsiteX26" fmla="*/ 184150 w 1174750"/>
                <a:gd name="connsiteY26" fmla="*/ 1109519 h 1160319"/>
                <a:gd name="connsiteX27" fmla="*/ 203200 w 1174750"/>
                <a:gd name="connsiteY27" fmla="*/ 1115869 h 1160319"/>
                <a:gd name="connsiteX28" fmla="*/ 222250 w 1174750"/>
                <a:gd name="connsiteY28" fmla="*/ 1122219 h 1160319"/>
                <a:gd name="connsiteX29" fmla="*/ 247650 w 1174750"/>
                <a:gd name="connsiteY29" fmla="*/ 1134919 h 1160319"/>
                <a:gd name="connsiteX30" fmla="*/ 298450 w 1174750"/>
                <a:gd name="connsiteY30" fmla="*/ 1147619 h 1160319"/>
                <a:gd name="connsiteX31" fmla="*/ 342900 w 1174750"/>
                <a:gd name="connsiteY31" fmla="*/ 1160319 h 1160319"/>
                <a:gd name="connsiteX32" fmla="*/ 730250 w 1174750"/>
                <a:gd name="connsiteY32" fmla="*/ 1153969 h 1160319"/>
                <a:gd name="connsiteX33" fmla="*/ 755650 w 1174750"/>
                <a:gd name="connsiteY33" fmla="*/ 1141269 h 1160319"/>
                <a:gd name="connsiteX34" fmla="*/ 774700 w 1174750"/>
                <a:gd name="connsiteY34" fmla="*/ 1134919 h 1160319"/>
                <a:gd name="connsiteX35" fmla="*/ 825500 w 1174750"/>
                <a:gd name="connsiteY35" fmla="*/ 1109519 h 1160319"/>
                <a:gd name="connsiteX36" fmla="*/ 889000 w 1174750"/>
                <a:gd name="connsiteY36" fmla="*/ 1096819 h 1160319"/>
                <a:gd name="connsiteX37" fmla="*/ 914400 w 1174750"/>
                <a:gd name="connsiteY37" fmla="*/ 1090469 h 1160319"/>
                <a:gd name="connsiteX38" fmla="*/ 958850 w 1174750"/>
                <a:gd name="connsiteY38" fmla="*/ 1077769 h 1160319"/>
                <a:gd name="connsiteX39" fmla="*/ 1041400 w 1174750"/>
                <a:gd name="connsiteY39" fmla="*/ 1071419 h 1160319"/>
                <a:gd name="connsiteX40" fmla="*/ 1060450 w 1174750"/>
                <a:gd name="connsiteY40" fmla="*/ 1065069 h 1160319"/>
                <a:gd name="connsiteX41" fmla="*/ 1079500 w 1174750"/>
                <a:gd name="connsiteY41" fmla="*/ 1052369 h 1160319"/>
                <a:gd name="connsiteX42" fmla="*/ 1104900 w 1174750"/>
                <a:gd name="connsiteY42" fmla="*/ 1046019 h 1160319"/>
                <a:gd name="connsiteX43" fmla="*/ 1123950 w 1174750"/>
                <a:gd name="connsiteY43" fmla="*/ 1039669 h 1160319"/>
                <a:gd name="connsiteX44" fmla="*/ 1136650 w 1174750"/>
                <a:gd name="connsiteY44" fmla="*/ 1001569 h 1160319"/>
                <a:gd name="connsiteX45" fmla="*/ 1149350 w 1174750"/>
                <a:gd name="connsiteY45" fmla="*/ 919019 h 1160319"/>
                <a:gd name="connsiteX46" fmla="*/ 1162050 w 1174750"/>
                <a:gd name="connsiteY46" fmla="*/ 753919 h 1160319"/>
                <a:gd name="connsiteX47" fmla="*/ 1174750 w 1174750"/>
                <a:gd name="connsiteY47" fmla="*/ 703119 h 1160319"/>
                <a:gd name="connsiteX48" fmla="*/ 1168400 w 1174750"/>
                <a:gd name="connsiteY48" fmla="*/ 645969 h 1160319"/>
                <a:gd name="connsiteX49" fmla="*/ 1117600 w 1174750"/>
                <a:gd name="connsiteY49" fmla="*/ 626919 h 1160319"/>
                <a:gd name="connsiteX50" fmla="*/ 1092200 w 1174750"/>
                <a:gd name="connsiteY50" fmla="*/ 614219 h 1160319"/>
                <a:gd name="connsiteX51" fmla="*/ 1047750 w 1174750"/>
                <a:gd name="connsiteY51" fmla="*/ 601519 h 1160319"/>
                <a:gd name="connsiteX52" fmla="*/ 1028700 w 1174750"/>
                <a:gd name="connsiteY52" fmla="*/ 595169 h 1160319"/>
                <a:gd name="connsiteX53" fmla="*/ 1009650 w 1174750"/>
                <a:gd name="connsiteY53" fmla="*/ 576119 h 1160319"/>
                <a:gd name="connsiteX54" fmla="*/ 1003300 w 1174750"/>
                <a:gd name="connsiteY54" fmla="*/ 550719 h 1160319"/>
                <a:gd name="connsiteX55" fmla="*/ 996950 w 1174750"/>
                <a:gd name="connsiteY55" fmla="*/ 315769 h 1160319"/>
                <a:gd name="connsiteX56" fmla="*/ 952500 w 1174750"/>
                <a:gd name="connsiteY56" fmla="*/ 264969 h 1160319"/>
                <a:gd name="connsiteX57" fmla="*/ 933450 w 1174750"/>
                <a:gd name="connsiteY57" fmla="*/ 258619 h 1160319"/>
                <a:gd name="connsiteX58" fmla="*/ 901700 w 1174750"/>
                <a:gd name="connsiteY58" fmla="*/ 252269 h 1160319"/>
                <a:gd name="connsiteX59" fmla="*/ 869950 w 1174750"/>
                <a:gd name="connsiteY59" fmla="*/ 214169 h 1160319"/>
                <a:gd name="connsiteX60" fmla="*/ 850900 w 1174750"/>
                <a:gd name="connsiteY60" fmla="*/ 195119 h 1160319"/>
                <a:gd name="connsiteX61" fmla="*/ 844550 w 1174750"/>
                <a:gd name="connsiteY61" fmla="*/ 176069 h 1160319"/>
                <a:gd name="connsiteX62" fmla="*/ 781050 w 1174750"/>
                <a:gd name="connsiteY62" fmla="*/ 118919 h 1160319"/>
                <a:gd name="connsiteX63" fmla="*/ 704850 w 1174750"/>
                <a:gd name="connsiteY63" fmla="*/ 87169 h 1160319"/>
                <a:gd name="connsiteX64" fmla="*/ 685800 w 1174750"/>
                <a:gd name="connsiteY64" fmla="*/ 80819 h 1160319"/>
                <a:gd name="connsiteX65" fmla="*/ 660400 w 1174750"/>
                <a:gd name="connsiteY65" fmla="*/ 74469 h 1160319"/>
                <a:gd name="connsiteX66" fmla="*/ 641350 w 1174750"/>
                <a:gd name="connsiteY66" fmla="*/ 68119 h 1160319"/>
                <a:gd name="connsiteX67" fmla="*/ 558800 w 1174750"/>
                <a:gd name="connsiteY67" fmla="*/ 61769 h 1160319"/>
                <a:gd name="connsiteX68" fmla="*/ 508000 w 1174750"/>
                <a:gd name="connsiteY68" fmla="*/ 55419 h 1160319"/>
                <a:gd name="connsiteX69" fmla="*/ 469900 w 1174750"/>
                <a:gd name="connsiteY69" fmla="*/ 42719 h 1160319"/>
                <a:gd name="connsiteX70" fmla="*/ 457200 w 1174750"/>
                <a:gd name="connsiteY70" fmla="*/ 23669 h 1160319"/>
                <a:gd name="connsiteX71" fmla="*/ 393700 w 1174750"/>
                <a:gd name="connsiteY71" fmla="*/ 17319 h 116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74750" h="1160319">
                  <a:moveTo>
                    <a:pt x="393700" y="17319"/>
                  </a:moveTo>
                  <a:cubicBezTo>
                    <a:pt x="373592" y="18377"/>
                    <a:pt x="354928" y="23455"/>
                    <a:pt x="336550" y="30019"/>
                  </a:cubicBezTo>
                  <a:cubicBezTo>
                    <a:pt x="324927" y="34170"/>
                    <a:pt x="315839" y="43549"/>
                    <a:pt x="304800" y="49069"/>
                  </a:cubicBezTo>
                  <a:cubicBezTo>
                    <a:pt x="298813" y="52062"/>
                    <a:pt x="291601" y="52168"/>
                    <a:pt x="285750" y="55419"/>
                  </a:cubicBezTo>
                  <a:cubicBezTo>
                    <a:pt x="216256" y="94027"/>
                    <a:pt x="275523" y="66573"/>
                    <a:pt x="222250" y="99869"/>
                  </a:cubicBezTo>
                  <a:cubicBezTo>
                    <a:pt x="214223" y="104886"/>
                    <a:pt x="205069" y="107873"/>
                    <a:pt x="196850" y="112569"/>
                  </a:cubicBezTo>
                  <a:cubicBezTo>
                    <a:pt x="190224" y="116355"/>
                    <a:pt x="184150" y="121036"/>
                    <a:pt x="177800" y="125269"/>
                  </a:cubicBezTo>
                  <a:cubicBezTo>
                    <a:pt x="144974" y="174508"/>
                    <a:pt x="157227" y="148889"/>
                    <a:pt x="139700" y="201469"/>
                  </a:cubicBezTo>
                  <a:lnTo>
                    <a:pt x="133350" y="220519"/>
                  </a:lnTo>
                  <a:cubicBezTo>
                    <a:pt x="130540" y="268294"/>
                    <a:pt x="136792" y="321585"/>
                    <a:pt x="114300" y="366569"/>
                  </a:cubicBezTo>
                  <a:cubicBezTo>
                    <a:pt x="95613" y="403943"/>
                    <a:pt x="104593" y="382989"/>
                    <a:pt x="88900" y="430069"/>
                  </a:cubicBezTo>
                  <a:lnTo>
                    <a:pt x="82550" y="449119"/>
                  </a:lnTo>
                  <a:cubicBezTo>
                    <a:pt x="80433" y="480869"/>
                    <a:pt x="81163" y="512938"/>
                    <a:pt x="76200" y="544369"/>
                  </a:cubicBezTo>
                  <a:cubicBezTo>
                    <a:pt x="74724" y="553719"/>
                    <a:pt x="66493" y="560789"/>
                    <a:pt x="63500" y="569769"/>
                  </a:cubicBezTo>
                  <a:cubicBezTo>
                    <a:pt x="56254" y="591506"/>
                    <a:pt x="60304" y="601560"/>
                    <a:pt x="50800" y="620569"/>
                  </a:cubicBezTo>
                  <a:cubicBezTo>
                    <a:pt x="47387" y="627395"/>
                    <a:pt x="42333" y="633269"/>
                    <a:pt x="38100" y="639619"/>
                  </a:cubicBezTo>
                  <a:cubicBezTo>
                    <a:pt x="36065" y="647757"/>
                    <a:pt x="29955" y="674959"/>
                    <a:pt x="25400" y="684069"/>
                  </a:cubicBezTo>
                  <a:cubicBezTo>
                    <a:pt x="21987" y="690895"/>
                    <a:pt x="16933" y="696769"/>
                    <a:pt x="12700" y="703119"/>
                  </a:cubicBezTo>
                  <a:cubicBezTo>
                    <a:pt x="10583" y="713702"/>
                    <a:pt x="8691" y="724333"/>
                    <a:pt x="6350" y="734869"/>
                  </a:cubicBezTo>
                  <a:cubicBezTo>
                    <a:pt x="4457" y="743388"/>
                    <a:pt x="0" y="751542"/>
                    <a:pt x="0" y="760269"/>
                  </a:cubicBezTo>
                  <a:cubicBezTo>
                    <a:pt x="0" y="834383"/>
                    <a:pt x="942" y="908603"/>
                    <a:pt x="6350" y="982519"/>
                  </a:cubicBezTo>
                  <a:cubicBezTo>
                    <a:pt x="7683" y="1000731"/>
                    <a:pt x="19480" y="1024946"/>
                    <a:pt x="31750" y="1039669"/>
                  </a:cubicBezTo>
                  <a:cubicBezTo>
                    <a:pt x="37499" y="1046568"/>
                    <a:pt x="42950" y="1054358"/>
                    <a:pt x="50800" y="1058719"/>
                  </a:cubicBezTo>
                  <a:cubicBezTo>
                    <a:pt x="62502" y="1065220"/>
                    <a:pt x="76200" y="1067186"/>
                    <a:pt x="88900" y="1071419"/>
                  </a:cubicBezTo>
                  <a:lnTo>
                    <a:pt x="107950" y="1077769"/>
                  </a:lnTo>
                  <a:cubicBezTo>
                    <a:pt x="177425" y="1100927"/>
                    <a:pt x="72192" y="1063993"/>
                    <a:pt x="146050" y="1096819"/>
                  </a:cubicBezTo>
                  <a:cubicBezTo>
                    <a:pt x="158283" y="1102256"/>
                    <a:pt x="171450" y="1105286"/>
                    <a:pt x="184150" y="1109519"/>
                  </a:cubicBezTo>
                  <a:lnTo>
                    <a:pt x="203200" y="1115869"/>
                  </a:lnTo>
                  <a:cubicBezTo>
                    <a:pt x="209550" y="1117986"/>
                    <a:pt x="216263" y="1119226"/>
                    <a:pt x="222250" y="1122219"/>
                  </a:cubicBezTo>
                  <a:cubicBezTo>
                    <a:pt x="230717" y="1126452"/>
                    <a:pt x="238670" y="1131926"/>
                    <a:pt x="247650" y="1134919"/>
                  </a:cubicBezTo>
                  <a:cubicBezTo>
                    <a:pt x="264209" y="1140439"/>
                    <a:pt x="281517" y="1143386"/>
                    <a:pt x="298450" y="1147619"/>
                  </a:cubicBezTo>
                  <a:cubicBezTo>
                    <a:pt x="330344" y="1155592"/>
                    <a:pt x="315571" y="1151209"/>
                    <a:pt x="342900" y="1160319"/>
                  </a:cubicBezTo>
                  <a:cubicBezTo>
                    <a:pt x="472017" y="1158202"/>
                    <a:pt x="601253" y="1159923"/>
                    <a:pt x="730250" y="1153969"/>
                  </a:cubicBezTo>
                  <a:cubicBezTo>
                    <a:pt x="739706" y="1153533"/>
                    <a:pt x="746949" y="1144998"/>
                    <a:pt x="755650" y="1141269"/>
                  </a:cubicBezTo>
                  <a:cubicBezTo>
                    <a:pt x="761802" y="1138632"/>
                    <a:pt x="768713" y="1137912"/>
                    <a:pt x="774700" y="1134919"/>
                  </a:cubicBezTo>
                  <a:cubicBezTo>
                    <a:pt x="817081" y="1113728"/>
                    <a:pt x="792088" y="1119065"/>
                    <a:pt x="825500" y="1109519"/>
                  </a:cubicBezTo>
                  <a:cubicBezTo>
                    <a:pt x="859915" y="1099686"/>
                    <a:pt x="847419" y="1105135"/>
                    <a:pt x="889000" y="1096819"/>
                  </a:cubicBezTo>
                  <a:cubicBezTo>
                    <a:pt x="897558" y="1095107"/>
                    <a:pt x="906009" y="1092867"/>
                    <a:pt x="914400" y="1090469"/>
                  </a:cubicBezTo>
                  <a:cubicBezTo>
                    <a:pt x="930209" y="1085952"/>
                    <a:pt x="941977" y="1079754"/>
                    <a:pt x="958850" y="1077769"/>
                  </a:cubicBezTo>
                  <a:cubicBezTo>
                    <a:pt x="986259" y="1074544"/>
                    <a:pt x="1013883" y="1073536"/>
                    <a:pt x="1041400" y="1071419"/>
                  </a:cubicBezTo>
                  <a:cubicBezTo>
                    <a:pt x="1047750" y="1069302"/>
                    <a:pt x="1054463" y="1068062"/>
                    <a:pt x="1060450" y="1065069"/>
                  </a:cubicBezTo>
                  <a:cubicBezTo>
                    <a:pt x="1067276" y="1061656"/>
                    <a:pt x="1072485" y="1055375"/>
                    <a:pt x="1079500" y="1052369"/>
                  </a:cubicBezTo>
                  <a:cubicBezTo>
                    <a:pt x="1087522" y="1048931"/>
                    <a:pt x="1096509" y="1048417"/>
                    <a:pt x="1104900" y="1046019"/>
                  </a:cubicBezTo>
                  <a:cubicBezTo>
                    <a:pt x="1111336" y="1044180"/>
                    <a:pt x="1117600" y="1041786"/>
                    <a:pt x="1123950" y="1039669"/>
                  </a:cubicBezTo>
                  <a:cubicBezTo>
                    <a:pt x="1128183" y="1026969"/>
                    <a:pt x="1135172" y="1014874"/>
                    <a:pt x="1136650" y="1001569"/>
                  </a:cubicBezTo>
                  <a:cubicBezTo>
                    <a:pt x="1143964" y="935745"/>
                    <a:pt x="1138351" y="963014"/>
                    <a:pt x="1149350" y="919019"/>
                  </a:cubicBezTo>
                  <a:cubicBezTo>
                    <a:pt x="1151857" y="871395"/>
                    <a:pt x="1151725" y="805542"/>
                    <a:pt x="1162050" y="753919"/>
                  </a:cubicBezTo>
                  <a:cubicBezTo>
                    <a:pt x="1165473" y="736803"/>
                    <a:pt x="1174750" y="703119"/>
                    <a:pt x="1174750" y="703119"/>
                  </a:cubicBezTo>
                  <a:cubicBezTo>
                    <a:pt x="1172633" y="684069"/>
                    <a:pt x="1176331" y="663418"/>
                    <a:pt x="1168400" y="645969"/>
                  </a:cubicBezTo>
                  <a:cubicBezTo>
                    <a:pt x="1163556" y="635313"/>
                    <a:pt x="1126035" y="630082"/>
                    <a:pt x="1117600" y="626919"/>
                  </a:cubicBezTo>
                  <a:cubicBezTo>
                    <a:pt x="1108737" y="623595"/>
                    <a:pt x="1100901" y="617948"/>
                    <a:pt x="1092200" y="614219"/>
                  </a:cubicBezTo>
                  <a:cubicBezTo>
                    <a:pt x="1076975" y="607694"/>
                    <a:pt x="1063862" y="606122"/>
                    <a:pt x="1047750" y="601519"/>
                  </a:cubicBezTo>
                  <a:cubicBezTo>
                    <a:pt x="1041314" y="599680"/>
                    <a:pt x="1035050" y="597286"/>
                    <a:pt x="1028700" y="595169"/>
                  </a:cubicBezTo>
                  <a:cubicBezTo>
                    <a:pt x="1022350" y="588819"/>
                    <a:pt x="1014105" y="583916"/>
                    <a:pt x="1009650" y="576119"/>
                  </a:cubicBezTo>
                  <a:cubicBezTo>
                    <a:pt x="1005320" y="568542"/>
                    <a:pt x="1003725" y="559436"/>
                    <a:pt x="1003300" y="550719"/>
                  </a:cubicBezTo>
                  <a:cubicBezTo>
                    <a:pt x="999483" y="472467"/>
                    <a:pt x="1005999" y="393590"/>
                    <a:pt x="996950" y="315769"/>
                  </a:cubicBezTo>
                  <a:cubicBezTo>
                    <a:pt x="994598" y="295543"/>
                    <a:pt x="970609" y="274024"/>
                    <a:pt x="952500" y="264969"/>
                  </a:cubicBezTo>
                  <a:cubicBezTo>
                    <a:pt x="946513" y="261976"/>
                    <a:pt x="939944" y="260242"/>
                    <a:pt x="933450" y="258619"/>
                  </a:cubicBezTo>
                  <a:cubicBezTo>
                    <a:pt x="922979" y="256001"/>
                    <a:pt x="912283" y="254386"/>
                    <a:pt x="901700" y="252269"/>
                  </a:cubicBezTo>
                  <a:cubicBezTo>
                    <a:pt x="846045" y="196614"/>
                    <a:pt x="914153" y="267213"/>
                    <a:pt x="869950" y="214169"/>
                  </a:cubicBezTo>
                  <a:cubicBezTo>
                    <a:pt x="864201" y="207270"/>
                    <a:pt x="857250" y="201469"/>
                    <a:pt x="850900" y="195119"/>
                  </a:cubicBezTo>
                  <a:cubicBezTo>
                    <a:pt x="848783" y="188769"/>
                    <a:pt x="848659" y="181353"/>
                    <a:pt x="844550" y="176069"/>
                  </a:cubicBezTo>
                  <a:cubicBezTo>
                    <a:pt x="826964" y="153458"/>
                    <a:pt x="804321" y="135209"/>
                    <a:pt x="781050" y="118919"/>
                  </a:cubicBezTo>
                  <a:cubicBezTo>
                    <a:pt x="728315" y="82005"/>
                    <a:pt x="761314" y="99717"/>
                    <a:pt x="704850" y="87169"/>
                  </a:cubicBezTo>
                  <a:cubicBezTo>
                    <a:pt x="698316" y="85717"/>
                    <a:pt x="692236" y="82658"/>
                    <a:pt x="685800" y="80819"/>
                  </a:cubicBezTo>
                  <a:cubicBezTo>
                    <a:pt x="677409" y="78421"/>
                    <a:pt x="668791" y="76867"/>
                    <a:pt x="660400" y="74469"/>
                  </a:cubicBezTo>
                  <a:cubicBezTo>
                    <a:pt x="653964" y="72630"/>
                    <a:pt x="647992" y="68949"/>
                    <a:pt x="641350" y="68119"/>
                  </a:cubicBezTo>
                  <a:cubicBezTo>
                    <a:pt x="613965" y="64696"/>
                    <a:pt x="586274" y="64386"/>
                    <a:pt x="558800" y="61769"/>
                  </a:cubicBezTo>
                  <a:cubicBezTo>
                    <a:pt x="541812" y="60151"/>
                    <a:pt x="524933" y="57536"/>
                    <a:pt x="508000" y="55419"/>
                  </a:cubicBezTo>
                  <a:cubicBezTo>
                    <a:pt x="495300" y="51186"/>
                    <a:pt x="477326" y="53858"/>
                    <a:pt x="469900" y="42719"/>
                  </a:cubicBezTo>
                  <a:cubicBezTo>
                    <a:pt x="465667" y="36369"/>
                    <a:pt x="463672" y="27714"/>
                    <a:pt x="457200" y="23669"/>
                  </a:cubicBezTo>
                  <a:cubicBezTo>
                    <a:pt x="379370" y="-24975"/>
                    <a:pt x="413808" y="16261"/>
                    <a:pt x="393700" y="1731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37" name="Picture 36" descr="OCOP-logo-final-2019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754" y="2260060"/>
            <a:ext cx="3288013" cy="131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p:cNvSpPr txBox="1">
            <a:spLocks/>
          </p:cNvSpPr>
          <p:nvPr/>
        </p:nvSpPr>
        <p:spPr>
          <a:xfrm>
            <a:off x="998855" y="903717"/>
            <a:ext cx="8132409"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02060"/>
                </a:solidFill>
                <a:latin typeface="Times New Roman" panose="02020603050405020304" pitchFamily="18" charset="0"/>
                <a:cs typeface="Times New Roman" panose="02020603050405020304" pitchFamily="18" charset="0"/>
              </a:rPr>
              <a:t>1. Kết quả triển khai Chương trình OCOP</a:t>
            </a:r>
          </a:p>
        </p:txBody>
      </p:sp>
      <p:sp>
        <p:nvSpPr>
          <p:cNvPr id="39" name="Content Placeholder 2"/>
          <p:cNvSpPr txBox="1">
            <a:spLocks/>
          </p:cNvSpPr>
          <p:nvPr/>
        </p:nvSpPr>
        <p:spPr>
          <a:xfrm>
            <a:off x="7418177" y="4685524"/>
            <a:ext cx="4335145" cy="941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latin typeface="Times New Roman" pitchFamily="18" charset="0"/>
                <a:cs typeface="Times New Roman" pitchFamily="18" charset="0"/>
              </a:rPr>
              <a:t>- Tổ chức nhiều hoạt động quảng bá, giới thiệu sản phẩm OCOP.</a:t>
            </a:r>
          </a:p>
          <a:p>
            <a:pPr marL="0" indent="0" algn="just">
              <a:buNone/>
            </a:pPr>
            <a:r>
              <a:rPr lang="en-US" sz="2000">
                <a:latin typeface="Times New Roman" panose="02020603050405020304" pitchFamily="18" charset="0"/>
                <a:ea typeface="Cambria" panose="02040503050406030204" pitchFamily="18" charset="0"/>
                <a:cs typeface="Times New Roman" panose="02020603050405020304" pitchFamily="18" charset="0"/>
              </a:rPr>
              <a:t>- Phê duyệt và tổ chức triển khai </a:t>
            </a:r>
            <a:r>
              <a:rPr lang="en-US" sz="2000" b="1">
                <a:latin typeface="Times New Roman" panose="02020603050405020304" pitchFamily="18" charset="0"/>
                <a:ea typeface="Cambria" panose="02040503050406030204" pitchFamily="18" charset="0"/>
                <a:cs typeface="Times New Roman" panose="02020603050405020304" pitchFamily="18" charset="0"/>
              </a:rPr>
              <a:t>31 mô hình</a:t>
            </a:r>
            <a:r>
              <a:rPr lang="en-US" sz="2000">
                <a:latin typeface="Times New Roman" panose="02020603050405020304" pitchFamily="18" charset="0"/>
                <a:ea typeface="Cambria" panose="02040503050406030204" pitchFamily="18" charset="0"/>
                <a:cs typeface="Times New Roman" panose="02020603050405020304" pitchFamily="18" charset="0"/>
              </a:rPr>
              <a:t> thí điểm thuộc Chương trình OCOP.</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932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834517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TRIỂN KHAI CÁC CHƯƠNG TRÌNH CHUYÊN ĐỀ</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05</a:t>
            </a:r>
          </a:p>
        </p:txBody>
      </p:sp>
      <p:sp>
        <p:nvSpPr>
          <p:cNvPr id="28" name="Content Placeholder 2"/>
          <p:cNvSpPr txBox="1">
            <a:spLocks/>
          </p:cNvSpPr>
          <p:nvPr/>
        </p:nvSpPr>
        <p:spPr>
          <a:xfrm>
            <a:off x="5276214" y="3608828"/>
            <a:ext cx="5925186" cy="635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solidFill>
                  <a:srgbClr val="C00000"/>
                </a:solidFill>
                <a:latin typeface="Times New Roman" pitchFamily="18" charset="0"/>
                <a:cs typeface="Times New Roman" pitchFamily="18" charset="0"/>
              </a:rPr>
              <a:t>- Bộ Nông nghiệp và PTNT đã ban hành danh mục </a:t>
            </a:r>
            <a:r>
              <a:rPr lang="en-US" sz="2000" b="1">
                <a:solidFill>
                  <a:srgbClr val="C00000"/>
                </a:solidFill>
                <a:latin typeface="Times New Roman" pitchFamily="18" charset="0"/>
                <a:cs typeface="Times New Roman" pitchFamily="18" charset="0"/>
              </a:rPr>
              <a:t>20 mô hình</a:t>
            </a:r>
            <a:r>
              <a:rPr lang="en-US" sz="2000">
                <a:solidFill>
                  <a:srgbClr val="C00000"/>
                </a:solidFill>
                <a:latin typeface="Times New Roman" pitchFamily="18" charset="0"/>
                <a:cs typeface="Times New Roman" pitchFamily="18" charset="0"/>
              </a:rPr>
              <a:t> thí điểm để các địa phương tổ chức triển khai. </a:t>
            </a:r>
            <a:endParaRPr lang="en-US" sz="20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Decagon 30"/>
          <p:cNvSpPr/>
          <p:nvPr/>
        </p:nvSpPr>
        <p:spPr>
          <a:xfrm>
            <a:off x="5276214" y="1662707"/>
            <a:ext cx="5696586" cy="1291526"/>
          </a:xfrm>
          <a:prstGeom prst="dec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58/63 tỉnh, thành phố ban hành Đề án/Kế hoạch triển khai Chương trình</a:t>
            </a:r>
          </a:p>
        </p:txBody>
      </p:sp>
      <p:sp>
        <p:nvSpPr>
          <p:cNvPr id="38" name="Title 1"/>
          <p:cNvSpPr txBox="1">
            <a:spLocks/>
          </p:cNvSpPr>
          <p:nvPr/>
        </p:nvSpPr>
        <p:spPr>
          <a:xfrm>
            <a:off x="998855" y="903717"/>
            <a:ext cx="8132409"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Kết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du </a:t>
            </a:r>
            <a:r>
              <a:rPr lang="en-US" sz="2400" b="1" dirty="0" err="1">
                <a:solidFill>
                  <a:srgbClr val="FF0000"/>
                </a:solidFill>
                <a:latin typeface="Times New Roman" panose="02020603050405020304" pitchFamily="18" charset="0"/>
                <a:cs typeface="Times New Roman" panose="02020603050405020304" pitchFamily="18" charset="0"/>
              </a:rPr>
              <a:t>lịch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thôn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9" name="Content Placeholder 2"/>
          <p:cNvSpPr txBox="1">
            <a:spLocks/>
          </p:cNvSpPr>
          <p:nvPr/>
        </p:nvSpPr>
        <p:spPr>
          <a:xfrm>
            <a:off x="5276214" y="4677043"/>
            <a:ext cx="5925186" cy="941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latin typeface="Times New Roman" pitchFamily="18" charset="0"/>
                <a:cs typeface="Times New Roman" pitchFamily="18" charset="0"/>
              </a:rPr>
              <a:t>- Tổ chức nhiều hoạt động tập huấn, hướng dẫn phát triển du lịch nông thôn từ trung ương đến địa phương.</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p:cNvPicPr>
            <a:picLocks noChangeAspect="1"/>
          </p:cNvPicPr>
          <p:nvPr/>
        </p:nvPicPr>
        <p:blipFill>
          <a:blip r:embed="rId2"/>
          <a:stretch>
            <a:fillRect/>
          </a:stretch>
        </p:blipFill>
        <p:spPr>
          <a:xfrm>
            <a:off x="717688" y="2519315"/>
            <a:ext cx="3518356" cy="2814685"/>
          </a:xfrm>
          <a:prstGeom prst="rect">
            <a:avLst/>
          </a:prstGeom>
        </p:spPr>
      </p:pic>
    </p:spTree>
    <p:extLst>
      <p:ext uri="{BB962C8B-B14F-4D97-AF65-F5344CB8AC3E}">
        <p14:creationId xmlns:p14="http://schemas.microsoft.com/office/powerpoint/2010/main" val="35927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03629" y="270821"/>
            <a:ext cx="8345171" cy="614287"/>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Times New Roman" panose="02020603050405020304" pitchFamily="18" charset="0"/>
                <a:cs typeface="Times New Roman" panose="02020603050405020304" pitchFamily="18" charset="0"/>
              </a:rPr>
              <a:t>TRIỂN KHAI CÁC CHƯƠNG TRÌNH CHUYÊN ĐỀ</a:t>
            </a:r>
          </a:p>
        </p:txBody>
      </p:sp>
      <p:sp>
        <p:nvSpPr>
          <p:cNvPr id="5" name="Plaque 4"/>
          <p:cNvSpPr/>
          <p:nvPr/>
        </p:nvSpPr>
        <p:spPr>
          <a:xfrm>
            <a:off x="160655" y="191294"/>
            <a:ext cx="838200" cy="789064"/>
          </a:xfrm>
          <a:prstGeom prst="plaqu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05</a:t>
            </a:r>
          </a:p>
        </p:txBody>
      </p:sp>
      <p:sp>
        <p:nvSpPr>
          <p:cNvPr id="28" name="Content Placeholder 2"/>
          <p:cNvSpPr txBox="1">
            <a:spLocks/>
          </p:cNvSpPr>
          <p:nvPr/>
        </p:nvSpPr>
        <p:spPr>
          <a:xfrm>
            <a:off x="5127127" y="2018567"/>
            <a:ext cx="5925186" cy="635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Đợt</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de-DE" sz="2000" dirty="0">
                <a:latin typeface="Times New Roman" pitchFamily="18" charset="0"/>
                <a:cs typeface="Times New Roman" pitchFamily="18" charset="0"/>
              </a:rPr>
              <a:t>phê duyệt nội dung, kinh phí của 08 nhiệm vụ KHCN; 03 nhiệm vụ đang hoàn thiện thủ tục tổ chức các Hội đồng tư vấn tuyển chọn</a:t>
            </a:r>
          </a:p>
          <a:p>
            <a:pPr marL="0" indent="0" algn="just">
              <a:buNone/>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8" name="Title 1"/>
          <p:cNvSpPr txBox="1">
            <a:spLocks/>
          </p:cNvSpPr>
          <p:nvPr/>
        </p:nvSpPr>
        <p:spPr>
          <a:xfrm>
            <a:off x="998855" y="903717"/>
            <a:ext cx="10132971" cy="6142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2060"/>
                </a:solidFill>
                <a:latin typeface="Times New Roman" panose="02020603050405020304" pitchFamily="18" charset="0"/>
                <a:cs typeface="Times New Roman" panose="02020603050405020304" pitchFamily="18" charset="0"/>
              </a:rPr>
              <a:t>3. </a:t>
            </a:r>
            <a:r>
              <a:rPr lang="en-US" sz="2400" b="1" dirty="0" err="1">
                <a:solidFill>
                  <a:srgbClr val="002060"/>
                </a:solidFill>
                <a:latin typeface="Times New Roman" panose="02020603050405020304" pitchFamily="18" charset="0"/>
                <a:cs typeface="Times New Roman" panose="02020603050405020304" pitchFamily="18" charset="0"/>
              </a:rPr>
              <a:t>Kết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KHCN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phục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dựng</a:t>
            </a:r>
            <a:r>
              <a:rPr lang="en-US" sz="2400" b="1" dirty="0">
                <a:solidFill>
                  <a:srgbClr val="002060"/>
                </a:solidFill>
                <a:latin typeface="Times New Roman" panose="02020603050405020304" pitchFamily="18" charset="0"/>
                <a:cs typeface="Times New Roman" panose="02020603050405020304" pitchFamily="18" charset="0"/>
              </a:rPr>
              <a:t> NTM</a:t>
            </a:r>
          </a:p>
        </p:txBody>
      </p:sp>
      <p:sp>
        <p:nvSpPr>
          <p:cNvPr id="39" name="Content Placeholder 2"/>
          <p:cNvSpPr txBox="1">
            <a:spLocks/>
          </p:cNvSpPr>
          <p:nvPr/>
        </p:nvSpPr>
        <p:spPr>
          <a:xfrm>
            <a:off x="5144547" y="3154787"/>
            <a:ext cx="5925186" cy="1001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latin typeface="Times New Roman" pitchFamily="18" charset="0"/>
                <a:cs typeface="Times New Roman" pitchFamily="18" charset="0"/>
              </a:rPr>
              <a:t>- </a:t>
            </a:r>
            <a:r>
              <a:rPr lang="de-DE" sz="2000" dirty="0">
                <a:latin typeface="Times New Roman" pitchFamily="18" charset="0"/>
                <a:cs typeface="Times New Roman" pitchFamily="18" charset="0"/>
              </a:rPr>
              <a:t>Đợt 2: Đã hoàn thành tổ chức họp Hội đồng tư vấn xác định nhiệm vụ, xác định được 31 nhiệm vụ, hiện đang trình cấp có thẩm quyền xem xét, phê duyệt danh mục.</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9" name="Group 8"/>
          <p:cNvGrpSpPr/>
          <p:nvPr/>
        </p:nvGrpSpPr>
        <p:grpSpPr>
          <a:xfrm>
            <a:off x="1084941" y="2105166"/>
            <a:ext cx="2990102" cy="2695434"/>
            <a:chOff x="8359644" y="760666"/>
            <a:chExt cx="2879282" cy="2650610"/>
          </a:xfrm>
        </p:grpSpPr>
        <p:sp>
          <p:nvSpPr>
            <p:cNvPr id="10" name="Content Placeholder 2"/>
            <p:cNvSpPr txBox="1">
              <a:spLocks/>
            </p:cNvSpPr>
            <p:nvPr/>
          </p:nvSpPr>
          <p:spPr>
            <a:xfrm rot="510620">
              <a:off x="8439162" y="2838795"/>
              <a:ext cx="2529335" cy="572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i="1">
                  <a:solidFill>
                    <a:schemeClr val="accent6">
                      <a:lumMod val="50000"/>
                    </a:schemeClr>
                  </a:solidFill>
                  <a:latin typeface="Times New Roman" panose="02020603050405020304" pitchFamily="18" charset="0"/>
                  <a:cs typeface="Times New Roman" panose="02020603050405020304" pitchFamily="18" charset="0"/>
                </a:rPr>
                <a:t>Quyết định 923/QĐ-TTg ngày 02/8/2022</a:t>
              </a:r>
            </a:p>
          </p:txBody>
        </p:sp>
        <p:pic>
          <p:nvPicPr>
            <p:cNvPr id="11" name="Picture 10"/>
            <p:cNvPicPr>
              <a:picLocks noChangeAspect="1"/>
            </p:cNvPicPr>
            <p:nvPr/>
          </p:nvPicPr>
          <p:blipFill>
            <a:blip r:embed="rId2"/>
            <a:stretch>
              <a:fillRect/>
            </a:stretch>
          </p:blipFill>
          <p:spPr>
            <a:xfrm>
              <a:off x="8359644" y="760666"/>
              <a:ext cx="2879282" cy="21107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2" name="Content Placeholder 2"/>
            <p:cNvSpPr txBox="1">
              <a:spLocks/>
            </p:cNvSpPr>
            <p:nvPr/>
          </p:nvSpPr>
          <p:spPr>
            <a:xfrm>
              <a:off x="8615238" y="1122983"/>
              <a:ext cx="2529335" cy="572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800" b="1">
                  <a:solidFill>
                    <a:schemeClr val="accent4">
                      <a:lumMod val="20000"/>
                      <a:lumOff val="80000"/>
                    </a:schemeClr>
                  </a:solidFill>
                  <a:latin typeface="Times New Roman" panose="02020603050405020304" pitchFamily="18" charset="0"/>
                  <a:cs typeface="Times New Roman" panose="02020603050405020304" pitchFamily="18" charset="0"/>
                </a:rPr>
                <a:t>KHCN PHỤC VỤ </a:t>
              </a:r>
            </a:p>
            <a:p>
              <a:pPr marL="0" indent="0" algn="ctr">
                <a:lnSpc>
                  <a:spcPct val="100000"/>
                </a:lnSpc>
                <a:spcBef>
                  <a:spcPts val="0"/>
                </a:spcBef>
                <a:buFont typeface="Arial" panose="020B0604020202020204" pitchFamily="34" charset="0"/>
                <a:buNone/>
              </a:pPr>
              <a:r>
                <a:rPr lang="en-US" sz="1800" b="1">
                  <a:solidFill>
                    <a:schemeClr val="accent4">
                      <a:lumMod val="20000"/>
                      <a:lumOff val="80000"/>
                    </a:schemeClr>
                  </a:solidFill>
                  <a:latin typeface="Times New Roman" panose="02020603050405020304" pitchFamily="18" charset="0"/>
                  <a:cs typeface="Times New Roman" panose="02020603050405020304" pitchFamily="18" charset="0"/>
                </a:rPr>
                <a:t>XÂY DỰNG NTM</a:t>
              </a:r>
            </a:p>
          </p:txBody>
        </p:sp>
      </p:grpSp>
      <p:sp>
        <p:nvSpPr>
          <p:cNvPr id="13" name="Content Placeholder 2"/>
          <p:cNvSpPr txBox="1">
            <a:spLocks/>
          </p:cNvSpPr>
          <p:nvPr/>
        </p:nvSpPr>
        <p:spPr>
          <a:xfrm>
            <a:off x="5127127" y="4746615"/>
            <a:ext cx="5925186" cy="1544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a:latin typeface="Times New Roman" pitchFamily="18" charset="0"/>
                <a:cs typeface="Times New Roman" pitchFamily="18" charset="0"/>
              </a:rPr>
              <a:t>- 30/63 tỉnh thành phố cũng đã phối hợp với các đơn vị có liên quan trình Ủy ban nhân dân tỉnh ban hành Kế hoạch triển khai Chương trình KHCN phục vụ xây dựng NTM giai đoạn 2021-2025</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535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3102</Words>
  <Application>Microsoft Office PowerPoint</Application>
  <PresentationFormat>Widescreen</PresentationFormat>
  <Paragraphs>176</Paragraphs>
  <Slides>25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vt:lpstr>
      <vt:lpstr>Times New Roman</vt:lpstr>
      <vt:lpstr>Wingdings</vt:lpstr>
      <vt:lpstr>Office Theme</vt:lpstr>
      <vt:lpstr>PowerPoint Presentation</vt:lpstr>
      <vt:lpstr>KẾT QUẢ THỰC HIỆN CHƯƠNG TRÌNH NĂM 2023, QUÝ I/2024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VÀ GIẢI PHÁP TRỌNG TÂM  THAM MƯU THỰC HIỆN CHƯƠNG TRÌNH TRONG NĂM 2024</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ddhuan</dc:creator>
  <cp:lastModifiedBy>sonkhnn@yahoo.com</cp:lastModifiedBy>
  <cp:revision>155</cp:revision>
  <cp:lastPrinted>2024-04-24T08:48:42Z</cp:lastPrinted>
  <dcterms:created xsi:type="dcterms:W3CDTF">2022-08-02T06:45:11Z</dcterms:created>
  <dcterms:modified xsi:type="dcterms:W3CDTF">2024-04-24T08:48:54Z</dcterms:modified>
</cp:coreProperties>
</file>